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8" r:id="rId1"/>
  </p:sldMasterIdLst>
  <p:notesMasterIdLst>
    <p:notesMasterId r:id="rId53"/>
  </p:notesMasterIdLst>
  <p:sldIdLst>
    <p:sldId id="317" r:id="rId2"/>
    <p:sldId id="298" r:id="rId3"/>
    <p:sldId id="282" r:id="rId4"/>
    <p:sldId id="297" r:id="rId5"/>
    <p:sldId id="313" r:id="rId6"/>
    <p:sldId id="314" r:id="rId7"/>
    <p:sldId id="315" r:id="rId8"/>
    <p:sldId id="316" r:id="rId9"/>
    <p:sldId id="338" r:id="rId10"/>
    <p:sldId id="335" r:id="rId11"/>
    <p:sldId id="334" r:id="rId12"/>
    <p:sldId id="333" r:id="rId13"/>
    <p:sldId id="332" r:id="rId14"/>
    <p:sldId id="261" r:id="rId15"/>
    <p:sldId id="300" r:id="rId16"/>
    <p:sldId id="302" r:id="rId17"/>
    <p:sldId id="329" r:id="rId18"/>
    <p:sldId id="303" r:id="rId19"/>
    <p:sldId id="305" r:id="rId20"/>
    <p:sldId id="330" r:id="rId21"/>
    <p:sldId id="308" r:id="rId22"/>
    <p:sldId id="307" r:id="rId23"/>
    <p:sldId id="306" r:id="rId24"/>
    <p:sldId id="309" r:id="rId25"/>
    <p:sldId id="267" r:id="rId26"/>
    <p:sldId id="341" r:id="rId27"/>
    <p:sldId id="342" r:id="rId28"/>
    <p:sldId id="268" r:id="rId29"/>
    <p:sldId id="269" r:id="rId30"/>
    <p:sldId id="339" r:id="rId31"/>
    <p:sldId id="285" r:id="rId32"/>
    <p:sldId id="331" r:id="rId33"/>
    <p:sldId id="287" r:id="rId34"/>
    <p:sldId id="289" r:id="rId35"/>
    <p:sldId id="295" r:id="rId36"/>
    <p:sldId id="296" r:id="rId37"/>
    <p:sldId id="319" r:id="rId38"/>
    <p:sldId id="299" r:id="rId39"/>
    <p:sldId id="320" r:id="rId40"/>
    <p:sldId id="318" r:id="rId41"/>
    <p:sldId id="327" r:id="rId42"/>
    <p:sldId id="328" r:id="rId43"/>
    <p:sldId id="291" r:id="rId44"/>
    <p:sldId id="292" r:id="rId45"/>
    <p:sldId id="293" r:id="rId46"/>
    <p:sldId id="276" r:id="rId47"/>
    <p:sldId id="311" r:id="rId48"/>
    <p:sldId id="323" r:id="rId49"/>
    <p:sldId id="325" r:id="rId50"/>
    <p:sldId id="326" r:id="rId51"/>
    <p:sldId id="340" r:id="rId5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is LEKEMO" initials="DL" lastIdx="1" clrIdx="0">
    <p:extLst>
      <p:ext uri="{19B8F6BF-5375-455C-9EA6-DF929625EA0E}">
        <p15:presenceInfo xmlns:p15="http://schemas.microsoft.com/office/powerpoint/2012/main" userId="22fa5f43210b894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5AFAE6-CD07-42FD-BF7C-FF158528424C}" v="49" dt="2026-07-12T07:22:16.99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48" autoAdjust="0"/>
    <p:restoredTop sz="75556" autoAdjust="0"/>
  </p:normalViewPr>
  <p:slideViewPr>
    <p:cSldViewPr snapToGrid="0">
      <p:cViewPr varScale="1">
        <p:scale>
          <a:sx n="59" d="100"/>
          <a:sy n="59" d="100"/>
        </p:scale>
        <p:origin x="1378" y="53"/>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is LEKEMO" userId="22fa5f43210b8941" providerId="LiveId" clId="{CE30E189-B6BB-4845-A03D-51B1BA3BC4ED}"/>
    <pc:docChg chg="undo custSel modSld">
      <pc:chgData name="Denis LEKEMO" userId="22fa5f43210b8941" providerId="LiveId" clId="{CE30E189-B6BB-4845-A03D-51B1BA3BC4ED}" dt="2026-07-12T09:43:39.509" v="693" actId="1076"/>
      <pc:docMkLst>
        <pc:docMk/>
      </pc:docMkLst>
      <pc:sldChg chg="addSp modSp mod modNotesTx">
        <pc:chgData name="Denis LEKEMO" userId="22fa5f43210b8941" providerId="LiveId" clId="{CE30E189-B6BB-4845-A03D-51B1BA3BC4ED}" dt="2026-07-12T07:22:17.378" v="610" actId="1076"/>
        <pc:sldMkLst>
          <pc:docMk/>
          <pc:sldMk cId="2463206931" sldId="322"/>
        </pc:sldMkLst>
        <pc:spChg chg="add mod">
          <ac:chgData name="Denis LEKEMO" userId="22fa5f43210b8941" providerId="LiveId" clId="{CE30E189-B6BB-4845-A03D-51B1BA3BC4ED}" dt="2026-07-12T07:22:16.663" v="609"/>
          <ac:spMkLst>
            <pc:docMk/>
            <pc:sldMk cId="2463206931" sldId="322"/>
            <ac:spMk id="2" creationId="{75A980C5-E2CB-89DB-01A6-3C17E7A01304}"/>
          </ac:spMkLst>
        </pc:spChg>
        <pc:picChg chg="mod">
          <ac:chgData name="Denis LEKEMO" userId="22fa5f43210b8941" providerId="LiveId" clId="{CE30E189-B6BB-4845-A03D-51B1BA3BC4ED}" dt="2026-07-12T07:22:17.378" v="610" actId="1076"/>
          <ac:picMkLst>
            <pc:docMk/>
            <pc:sldMk cId="2463206931" sldId="322"/>
            <ac:picMk id="8" creationId="{92CCA361-817E-2BE0-1E24-7AB60031FE3E}"/>
          </ac:picMkLst>
        </pc:picChg>
        <pc:picChg chg="mod">
          <ac:chgData name="Denis LEKEMO" userId="22fa5f43210b8941" providerId="LiveId" clId="{CE30E189-B6BB-4845-A03D-51B1BA3BC4ED}" dt="2026-07-12T07:22:13.967" v="600" actId="1076"/>
          <ac:picMkLst>
            <pc:docMk/>
            <pc:sldMk cId="2463206931" sldId="322"/>
            <ac:picMk id="9" creationId="{C4D47226-4CAB-755D-6FB5-42FC3907B313}"/>
          </ac:picMkLst>
        </pc:picChg>
      </pc:sldChg>
      <pc:sldChg chg="modSp modNotesTx">
        <pc:chgData name="Denis LEKEMO" userId="22fa5f43210b8941" providerId="LiveId" clId="{CE30E189-B6BB-4845-A03D-51B1BA3BC4ED}" dt="2026-07-10T18:13:07.967" v="587" actId="20577"/>
        <pc:sldMkLst>
          <pc:docMk/>
          <pc:sldMk cId="3921111279" sldId="325"/>
        </pc:sldMkLst>
        <pc:spChg chg="mod">
          <ac:chgData name="Denis LEKEMO" userId="22fa5f43210b8941" providerId="LiveId" clId="{CE30E189-B6BB-4845-A03D-51B1BA3BC4ED}" dt="2026-07-10T18:12:30.782" v="579" actId="20577"/>
          <ac:spMkLst>
            <pc:docMk/>
            <pc:sldMk cId="3921111279" sldId="325"/>
            <ac:spMk id="28" creationId="{14FE939B-C08E-153A-05A5-9E66621FE847}"/>
          </ac:spMkLst>
        </pc:spChg>
      </pc:sldChg>
      <pc:sldChg chg="addSp delSp modSp mod">
        <pc:chgData name="Denis LEKEMO" userId="22fa5f43210b8941" providerId="LiveId" clId="{CE30E189-B6BB-4845-A03D-51B1BA3BC4ED}" dt="2026-07-12T09:43:39.509" v="693" actId="1076"/>
        <pc:sldMkLst>
          <pc:docMk/>
          <pc:sldMk cId="3488462540" sldId="340"/>
        </pc:sldMkLst>
        <pc:picChg chg="mod">
          <ac:chgData name="Denis LEKEMO" userId="22fa5f43210b8941" providerId="LiveId" clId="{CE30E189-B6BB-4845-A03D-51B1BA3BC4ED}" dt="2026-07-12T09:27:41.801" v="614" actId="14100"/>
          <ac:picMkLst>
            <pc:docMk/>
            <pc:sldMk cId="3488462540" sldId="340"/>
            <ac:picMk id="2" creationId="{B4AED165-9AA2-9FCA-9C1A-20A575DC136C}"/>
          </ac:picMkLst>
        </pc:picChg>
        <pc:picChg chg="mod">
          <ac:chgData name="Denis LEKEMO" userId="22fa5f43210b8941" providerId="LiveId" clId="{CE30E189-B6BB-4845-A03D-51B1BA3BC4ED}" dt="2026-07-12T09:42:34.859" v="685" actId="1076"/>
          <ac:picMkLst>
            <pc:docMk/>
            <pc:sldMk cId="3488462540" sldId="340"/>
            <ac:picMk id="3" creationId="{931DE2A6-B950-788A-21CB-3CE891A2C81D}"/>
          </ac:picMkLst>
        </pc:picChg>
        <pc:picChg chg="mod">
          <ac:chgData name="Denis LEKEMO" userId="22fa5f43210b8941" providerId="LiveId" clId="{CE30E189-B6BB-4845-A03D-51B1BA3BC4ED}" dt="2026-07-12T09:42:43.602" v="690" actId="1076"/>
          <ac:picMkLst>
            <pc:docMk/>
            <pc:sldMk cId="3488462540" sldId="340"/>
            <ac:picMk id="5" creationId="{F8CDE2CE-61DB-0B24-6FA8-68CD7CCA1141}"/>
          </ac:picMkLst>
        </pc:picChg>
        <pc:picChg chg="add mod">
          <ac:chgData name="Denis LEKEMO" userId="22fa5f43210b8941" providerId="LiveId" clId="{CE30E189-B6BB-4845-A03D-51B1BA3BC4ED}" dt="2026-07-12T09:43:39.509" v="693" actId="1076"/>
          <ac:picMkLst>
            <pc:docMk/>
            <pc:sldMk cId="3488462540" sldId="340"/>
            <ac:picMk id="6" creationId="{7197A45B-57D9-B018-8E82-40F9579714AB}"/>
          </ac:picMkLst>
        </pc:picChg>
        <pc:picChg chg="add del mod">
          <ac:chgData name="Denis LEKEMO" userId="22fa5f43210b8941" providerId="LiveId" clId="{CE30E189-B6BB-4845-A03D-51B1BA3BC4ED}" dt="2026-07-12T09:42:46.237" v="691" actId="1076"/>
          <ac:picMkLst>
            <pc:docMk/>
            <pc:sldMk cId="3488462540" sldId="340"/>
            <ac:picMk id="7" creationId="{BDC66D61-47DC-8620-1A36-08DF881C543F}"/>
          </ac:picMkLst>
        </pc:picChg>
        <pc:picChg chg="add mod">
          <ac:chgData name="Denis LEKEMO" userId="22fa5f43210b8941" providerId="LiveId" clId="{CE30E189-B6BB-4845-A03D-51B1BA3BC4ED}" dt="2026-07-12T09:43:33.647" v="692" actId="1076"/>
          <ac:picMkLst>
            <pc:docMk/>
            <pc:sldMk cId="3488462540" sldId="340"/>
            <ac:picMk id="9" creationId="{AAFA2248-427A-30AF-99ED-805F2FE2D0E1}"/>
          </ac:picMkLst>
        </pc:picChg>
        <pc:picChg chg="add del mod">
          <ac:chgData name="Denis LEKEMO" userId="22fa5f43210b8941" providerId="LiveId" clId="{CE30E189-B6BB-4845-A03D-51B1BA3BC4ED}" dt="2026-07-12T09:34:25.015" v="639" actId="478"/>
          <ac:picMkLst>
            <pc:docMk/>
            <pc:sldMk cId="3488462540" sldId="340"/>
            <ac:picMk id="11" creationId="{4726169A-0014-4970-D81E-25404D067944}"/>
          </ac:picMkLst>
        </pc:picChg>
        <pc:picChg chg="add mod">
          <ac:chgData name="Denis LEKEMO" userId="22fa5f43210b8941" providerId="LiveId" clId="{CE30E189-B6BB-4845-A03D-51B1BA3BC4ED}" dt="2026-07-12T09:39:55.088" v="654" actId="1076"/>
          <ac:picMkLst>
            <pc:docMk/>
            <pc:sldMk cId="3488462540" sldId="340"/>
            <ac:picMk id="13" creationId="{D2E244BB-AD11-CB14-1521-D4A53FCE8600}"/>
          </ac:picMkLst>
        </pc:picChg>
        <pc:picChg chg="add mod">
          <ac:chgData name="Denis LEKEMO" userId="22fa5f43210b8941" providerId="LiveId" clId="{CE30E189-B6BB-4845-A03D-51B1BA3BC4ED}" dt="2026-07-12T09:38:25.962" v="651" actId="1076"/>
          <ac:picMkLst>
            <pc:docMk/>
            <pc:sldMk cId="3488462540" sldId="340"/>
            <ac:picMk id="16" creationId="{82E46974-2775-B22F-15B8-D21199D983EE}"/>
          </ac:picMkLst>
        </pc:picChg>
        <pc:picChg chg="add del mod">
          <ac:chgData name="Denis LEKEMO" userId="22fa5f43210b8941" providerId="LiveId" clId="{CE30E189-B6BB-4845-A03D-51B1BA3BC4ED}" dt="2026-07-12T09:42:04.439" v="672" actId="22"/>
          <ac:picMkLst>
            <pc:docMk/>
            <pc:sldMk cId="3488462540" sldId="340"/>
            <ac:picMk id="18" creationId="{52CB707F-807F-6E02-F4A6-354CAE97C2DD}"/>
          </ac:picMkLst>
        </pc:picChg>
        <pc:picChg chg="add mod">
          <ac:chgData name="Denis LEKEMO" userId="22fa5f43210b8941" providerId="LiveId" clId="{CE30E189-B6BB-4845-A03D-51B1BA3BC4ED}" dt="2026-07-12T09:42:36.452" v="686" actId="1076"/>
          <ac:picMkLst>
            <pc:docMk/>
            <pc:sldMk cId="3488462540" sldId="340"/>
            <ac:picMk id="20" creationId="{16D535B4-D46E-EA08-DCE9-7A530CFE6CF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2AE2E3-47B2-454A-95C9-27E6A2F9B84C}" type="datetimeFigureOut">
              <a:rPr lang="fr-FR" smtClean="0"/>
              <a:t>20/07/2026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1F1CF7-F21A-4BB2-AB74-EA21345085ED}" type="slidenum">
              <a:rPr lang="fr-FR" smtClean="0"/>
              <a:t>‹N°›</a:t>
            </a:fld>
            <a:endParaRPr lang="fr-FR"/>
          </a:p>
        </p:txBody>
      </p:sp>
    </p:spTree>
    <p:extLst>
      <p:ext uri="{BB962C8B-B14F-4D97-AF65-F5344CB8AC3E}">
        <p14:creationId xmlns:p14="http://schemas.microsoft.com/office/powerpoint/2010/main" val="16703583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Merci monsieur le Président du Jury de nous avoir passé la parole. Madame messieurs les membres du jury, chers invités, ce matin nous allons présenter l’essentiel de nos travaux de recherche intitulé </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1</a:t>
            </a:fld>
            <a:endParaRPr lang="fr-FR"/>
          </a:p>
        </p:txBody>
      </p:sp>
    </p:spTree>
    <p:extLst>
      <p:ext uri="{BB962C8B-B14F-4D97-AF65-F5344CB8AC3E}">
        <p14:creationId xmlns:p14="http://schemas.microsoft.com/office/powerpoint/2010/main" val="3725426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Notre étude a été réalisée sur deux territoire. Premièrement à Dschang, situé dans la région de l’Ouest Cameroun, d’une superficie de 262 km², où règne un climat camerounien d’altitude, et où le minéral chef de file dans les </a:t>
            </a:r>
            <a:r>
              <a:rPr lang="fr-FR" dirty="0" err="1"/>
              <a:t>oxisol</a:t>
            </a:r>
            <a:r>
              <a:rPr lang="fr-FR" dirty="0"/>
              <a:t> qu’on y trouve est la kaolinite, qui est une argile de type 1:1. Ici, la description des schémas directeurs a été réalisé grâce (lire la diapo)</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15</a:t>
            </a:fld>
            <a:endParaRPr lang="fr-FR"/>
          </a:p>
        </p:txBody>
      </p:sp>
    </p:spTree>
    <p:extLst>
      <p:ext uri="{BB962C8B-B14F-4D97-AF65-F5344CB8AC3E}">
        <p14:creationId xmlns:p14="http://schemas.microsoft.com/office/powerpoint/2010/main" val="41001942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Afin d’évaluer les effets de l’usage du compost qui y est produit, nous avons mis en place 3 parcelles expérimentales qui sont présentées dans les figures ci contre. Les semences ayant été utilisées pour les besoins de nos travaux étaient</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16</a:t>
            </a:fld>
            <a:endParaRPr lang="fr-FR"/>
          </a:p>
        </p:txBody>
      </p:sp>
    </p:spTree>
    <p:extLst>
      <p:ext uri="{BB962C8B-B14F-4D97-AF65-F5344CB8AC3E}">
        <p14:creationId xmlns:p14="http://schemas.microsoft.com/office/powerpoint/2010/main" val="2792707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C75FF-13E9-D885-0387-69C87134829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2837C2-9623-E6DE-3039-20377385C25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C2742FE-0BFD-B710-21B1-EB8B8D92A896}"/>
              </a:ext>
            </a:extLst>
          </p:cNvPr>
          <p:cNvSpPr>
            <a:spLocks noGrp="1"/>
          </p:cNvSpPr>
          <p:nvPr>
            <p:ph type="body" idx="1"/>
          </p:nvPr>
        </p:nvSpPr>
        <p:spPr/>
        <p:txBody>
          <a:bodyPr/>
          <a:lstStyle/>
          <a:p>
            <a:pPr algn="just"/>
            <a:r>
              <a:rPr lang="fr-FR" dirty="0"/>
              <a:t>Les figures ci contre présentent les dispositifs expérimentaux qui ont été mis en place sur les parcelles expérimentales à Dschang. Il s’agissait des dispositifs en blocs complets aléatoires à trois répétitions et 6 traitements pour les PT et le maïs, et à 4 modalités pour les haricots. Les doses de compost appliquées aux PT et au maïs étaient à côté desquelles les doses de fertilisation paysannes ont été appliquées</a:t>
            </a:r>
          </a:p>
        </p:txBody>
      </p:sp>
      <p:sp>
        <p:nvSpPr>
          <p:cNvPr id="4" name="Espace réservé du numéro de diapositive 3">
            <a:extLst>
              <a:ext uri="{FF2B5EF4-FFF2-40B4-BE49-F238E27FC236}">
                <a16:creationId xmlns:a16="http://schemas.microsoft.com/office/drawing/2014/main" id="{E21E2E99-FE2F-3DB3-4B46-B46E31791D82}"/>
              </a:ext>
            </a:extLst>
          </p:cNvPr>
          <p:cNvSpPr>
            <a:spLocks noGrp="1"/>
          </p:cNvSpPr>
          <p:nvPr>
            <p:ph type="sldNum" sz="quarter" idx="5"/>
          </p:nvPr>
        </p:nvSpPr>
        <p:spPr/>
        <p:txBody>
          <a:bodyPr/>
          <a:lstStyle/>
          <a:p>
            <a:fld id="{1A1F1CF7-F21A-4BB2-AB74-EA21345085ED}" type="slidenum">
              <a:rPr lang="fr-FR" smtClean="0"/>
              <a:t>17</a:t>
            </a:fld>
            <a:endParaRPr lang="fr-FR"/>
          </a:p>
        </p:txBody>
      </p:sp>
    </p:spTree>
    <p:extLst>
      <p:ext uri="{BB962C8B-B14F-4D97-AF65-F5344CB8AC3E}">
        <p14:creationId xmlns:p14="http://schemas.microsoft.com/office/powerpoint/2010/main" val="4103811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Lorsque nous parlons de NM, il s’agit d’un ensemble formant 24 communes, parmi lesquelles la chapelle sur </a:t>
            </a:r>
            <a:r>
              <a:rPr lang="fr-FR" dirty="0" err="1"/>
              <a:t>erdre</a:t>
            </a:r>
            <a:r>
              <a:rPr lang="fr-FR" dirty="0"/>
              <a:t>. Notre étude a également été réalisée dans cette ville chez 4 agriculteurs  membres d’une association appelée la ferme chapelaine. Les sols sont calcaire gréseux, caractérisés par un pH compris entre 7,5 – 8,5, une texture sablo-limoneuse et une perméabilité élevée. Ici, la description des schémas directeurs a été possible grâce aux (lire la diapo)</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18</a:t>
            </a:fld>
            <a:endParaRPr lang="fr-FR"/>
          </a:p>
        </p:txBody>
      </p:sp>
    </p:spTree>
    <p:extLst>
      <p:ext uri="{BB962C8B-B14F-4D97-AF65-F5344CB8AC3E}">
        <p14:creationId xmlns:p14="http://schemas.microsoft.com/office/powerpoint/2010/main" val="2872920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Sur ce site nous avons réalisés nos travaux chez 4 agriculteurs, membres d’une association appelée la ferme chapelaine. La diapositive ci contre présente les photographies aériennes des parcelles dans lesquelles les travaux ont été réalisés.</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19</a:t>
            </a:fld>
            <a:endParaRPr lang="fr-FR"/>
          </a:p>
        </p:txBody>
      </p:sp>
    </p:spTree>
    <p:extLst>
      <p:ext uri="{BB962C8B-B14F-4D97-AF65-F5344CB8AC3E}">
        <p14:creationId xmlns:p14="http://schemas.microsoft.com/office/powerpoint/2010/main" val="2733792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95930-9A60-4767-4591-76B69C2D019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727262C-506D-6C5B-2D2B-F0DA13E1C08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28B287-53C0-6BC1-BF44-364916A5D094}"/>
              </a:ext>
            </a:extLst>
          </p:cNvPr>
          <p:cNvSpPr>
            <a:spLocks noGrp="1"/>
          </p:cNvSpPr>
          <p:nvPr>
            <p:ph type="body" idx="1"/>
          </p:nvPr>
        </p:nvSpPr>
        <p:spPr/>
        <p:txBody>
          <a:bodyPr/>
          <a:lstStyle/>
          <a:p>
            <a:pPr algn="just"/>
            <a:r>
              <a:rPr lang="fr-FR" dirty="0"/>
              <a:t>À la C/E, les essais expérimentaux ont été mis en place chez deux agriculteurs, et chez les deux autres, les études ont été faites en fonction de leurs modes d’amendements. Les dispositifs ont été mis en place sur la parcelle de laitues et dans la prairie naturelle. Il s’agissait des blocs complets aléatoires à trois répétitions et 4 traitements</a:t>
            </a:r>
          </a:p>
        </p:txBody>
      </p:sp>
      <p:sp>
        <p:nvSpPr>
          <p:cNvPr id="4" name="Espace réservé du numéro de diapositive 3">
            <a:extLst>
              <a:ext uri="{FF2B5EF4-FFF2-40B4-BE49-F238E27FC236}">
                <a16:creationId xmlns:a16="http://schemas.microsoft.com/office/drawing/2014/main" id="{2D66CACC-1DF1-261B-0FA2-1392CDC8B7E8}"/>
              </a:ext>
            </a:extLst>
          </p:cNvPr>
          <p:cNvSpPr>
            <a:spLocks noGrp="1"/>
          </p:cNvSpPr>
          <p:nvPr>
            <p:ph type="sldNum" sz="quarter" idx="5"/>
          </p:nvPr>
        </p:nvSpPr>
        <p:spPr/>
        <p:txBody>
          <a:bodyPr/>
          <a:lstStyle/>
          <a:p>
            <a:fld id="{1A1F1CF7-F21A-4BB2-AB74-EA21345085ED}" type="slidenum">
              <a:rPr lang="fr-FR" smtClean="0"/>
              <a:t>20</a:t>
            </a:fld>
            <a:endParaRPr lang="fr-FR"/>
          </a:p>
        </p:txBody>
      </p:sp>
    </p:spTree>
    <p:extLst>
      <p:ext uri="{BB962C8B-B14F-4D97-AF65-F5344CB8AC3E}">
        <p14:creationId xmlns:p14="http://schemas.microsoft.com/office/powerpoint/2010/main" val="2531569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Afin de déterminer les caractéristiques physicochimiques des composts, 4 échantillons ont été collectés à la C/E, à savoir un compost par agriculteur. Les analyses des échantillons ont été réalisées au Laboratoire </a:t>
            </a:r>
            <a:r>
              <a:rPr lang="fr-FR" dirty="0" err="1"/>
              <a:t>Inovalys</a:t>
            </a:r>
            <a:r>
              <a:rPr lang="fr-FR" dirty="0"/>
              <a:t> d’Angers. </a:t>
            </a:r>
          </a:p>
          <a:p>
            <a:pPr algn="just"/>
            <a:r>
              <a:rPr lang="fr-FR" dirty="0"/>
              <a:t>À Dschang, le compost utilisé a été produit par l’</a:t>
            </a:r>
            <a:r>
              <a:rPr lang="fr-FR" dirty="0" err="1"/>
              <a:t>AMGeD</a:t>
            </a:r>
            <a:r>
              <a:rPr lang="fr-FR" dirty="0"/>
              <a:t> à la plateforme de Ngui. La qualité de ce compost a été déterminée au LABASCE suivant le protocole de Pauwels et col. 1992</a:t>
            </a:r>
          </a:p>
          <a:p>
            <a:pPr algn="just"/>
            <a:endParaRPr lang="fr-FR" dirty="0"/>
          </a:p>
          <a:p>
            <a:pPr algn="just"/>
            <a:r>
              <a:rPr lang="fr-FR" dirty="0"/>
              <a:t>Pour ce qui est des sols, un échantillon a été collecté sur chaque parcelle à la C/E et à Dschang dans le but de déterminer leurs qualités physico chimiques avant les essais. Ainsi les analyses de ces échantillons ont été réalisées au LABASCE suivant le protocole de </a:t>
            </a:r>
            <a:r>
              <a:rPr lang="fr-FR" b="1" dirty="0"/>
              <a:t>Pauwels et col., 1992. </a:t>
            </a:r>
            <a:r>
              <a:rPr lang="fr-FR" b="0" dirty="0"/>
              <a:t>Après les essais, les mesures ont été effectuées par fluorescence X dans chaque parcelle, afin de déterminer leurs concentrations en ET.</a:t>
            </a:r>
            <a:endParaRPr lang="fr-FR" b="1" dirty="0"/>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21</a:t>
            </a:fld>
            <a:endParaRPr lang="fr-FR"/>
          </a:p>
        </p:txBody>
      </p:sp>
    </p:spTree>
    <p:extLst>
      <p:ext uri="{BB962C8B-B14F-4D97-AF65-F5344CB8AC3E}">
        <p14:creationId xmlns:p14="http://schemas.microsoft.com/office/powerpoint/2010/main" val="1096829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échantillons de plantes ont été collectés, séchés à l’étuve, mis dans des sachets étiquetés et envoyés au LPG de Nantes Université.</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22</a:t>
            </a:fld>
            <a:endParaRPr lang="fr-FR"/>
          </a:p>
        </p:txBody>
      </p:sp>
    </p:spTree>
    <p:extLst>
      <p:ext uri="{BB962C8B-B14F-4D97-AF65-F5344CB8AC3E}">
        <p14:creationId xmlns:p14="http://schemas.microsoft.com/office/powerpoint/2010/main" val="1981742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ce qui est de la distribution spatiale des ET dans la ville de Dschang,</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23</a:t>
            </a:fld>
            <a:endParaRPr lang="fr-FR"/>
          </a:p>
        </p:txBody>
      </p:sp>
    </p:spTree>
    <p:extLst>
      <p:ext uri="{BB962C8B-B14F-4D97-AF65-F5344CB8AC3E}">
        <p14:creationId xmlns:p14="http://schemas.microsoft.com/office/powerpoint/2010/main" val="1857543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Le traitement de texte a été réalisé à l’aide du logiciel Microsoft Word 2022. Les données collectées ont été insérées dans un classeur Excel et ensuite converties au format csv. avant leur importation dans les logiciels d’analyses statistiques (R et python). Lorsque les données suivaient la loi normale, un test paramétrique a été réalisé (ANOVA) au seuil de 5%, ensuite un test post hoc (Test de Tukey) a été effectué pour la séparation des moyennes. Test non paramétrique (Kruskal Wallis). Ces analyses ont été réalisées avec le logiciel R, en utilisant les packages </a:t>
            </a:r>
            <a:r>
              <a:rPr lang="fr-FR" dirty="0" err="1"/>
              <a:t>agricolae</a:t>
            </a:r>
            <a:r>
              <a:rPr lang="fr-FR" dirty="0"/>
              <a:t> et </a:t>
            </a:r>
            <a:r>
              <a:rPr lang="fr-FR" dirty="0" err="1"/>
              <a:t>hmscic</a:t>
            </a:r>
            <a:r>
              <a:rPr lang="fr-FR" dirty="0"/>
              <a:t>. </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24</a:t>
            </a:fld>
            <a:endParaRPr lang="fr-FR"/>
          </a:p>
        </p:txBody>
      </p:sp>
    </p:spTree>
    <p:extLst>
      <p:ext uri="{BB962C8B-B14F-4D97-AF65-F5344CB8AC3E}">
        <p14:creationId xmlns:p14="http://schemas.microsoft.com/office/powerpoint/2010/main" val="3724104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Notre présentation se fera suivant les quatre axes présentés ci contre notamment une introduction, la présentation des matériels et de la méthodologie employée, les résultats obtenus et discutés et enfin une conclusion dans laquelle nous apportons des recommandations.</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2</a:t>
            </a:fld>
            <a:endParaRPr lang="fr-FR"/>
          </a:p>
        </p:txBody>
      </p:sp>
    </p:spTree>
    <p:extLst>
      <p:ext uri="{BB962C8B-B14F-4D97-AF65-F5344CB8AC3E}">
        <p14:creationId xmlns:p14="http://schemas.microsoft.com/office/powerpoint/2010/main" val="26926058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C6C8D-975F-F345-3777-62F782EB946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6F8973E-6CC2-3E65-60DC-0CF742300D8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14EE0B5-A18C-2CE2-F812-6F7A95086CCB}"/>
              </a:ext>
            </a:extLst>
          </p:cNvPr>
          <p:cNvSpPr>
            <a:spLocks noGrp="1"/>
          </p:cNvSpPr>
          <p:nvPr>
            <p:ph type="body" idx="1"/>
          </p:nvPr>
        </p:nvSpPr>
        <p:spPr/>
        <p:txBody>
          <a:bodyPr/>
          <a:lstStyle/>
          <a:p>
            <a:pPr algn="just"/>
            <a:r>
              <a:rPr lang="fr-FR" dirty="0"/>
              <a:t>Mesdames et messieurs, après la description des modèles de gestion des biodéchets sur ces deux territoires, il ressort que celui développé par Dschang est un modèle décrit comme étant socialement intégré, reposant sur une </a:t>
            </a:r>
            <a:r>
              <a:rPr lang="fr-FR" dirty="0" err="1"/>
              <a:t>précollecte</a:t>
            </a:r>
            <a:r>
              <a:rPr lang="fr-FR" dirty="0"/>
              <a:t> participative gérés par la commune et des associations. Dans ce système, un problème (les déchets) est transformé en solution (le compost) utilisable et économiquement rentable. Le défi majeur de celui-ci, qui repose sur les financements internationaux, la finance carbone et le paiement par les usagers, est sa capacité à collecter efficacement le flux important de déchets produits, et de mettre en place un système efficace de tri à la source. (clic)</a:t>
            </a:r>
          </a:p>
        </p:txBody>
      </p:sp>
      <p:sp>
        <p:nvSpPr>
          <p:cNvPr id="4" name="Espace réservé du numéro de diapositive 3">
            <a:extLst>
              <a:ext uri="{FF2B5EF4-FFF2-40B4-BE49-F238E27FC236}">
                <a16:creationId xmlns:a16="http://schemas.microsoft.com/office/drawing/2014/main" id="{1E656D87-2B36-0E4E-B661-C8ECCC35F753}"/>
              </a:ext>
            </a:extLst>
          </p:cNvPr>
          <p:cNvSpPr>
            <a:spLocks noGrp="1"/>
          </p:cNvSpPr>
          <p:nvPr>
            <p:ph type="sldNum" sz="quarter" idx="5"/>
          </p:nvPr>
        </p:nvSpPr>
        <p:spPr/>
        <p:txBody>
          <a:bodyPr/>
          <a:lstStyle/>
          <a:p>
            <a:fld id="{1A1F1CF7-F21A-4BB2-AB74-EA21345085ED}" type="slidenum">
              <a:rPr lang="fr-FR" smtClean="0"/>
              <a:t>26</a:t>
            </a:fld>
            <a:endParaRPr lang="fr-FR"/>
          </a:p>
        </p:txBody>
      </p:sp>
    </p:spTree>
    <p:extLst>
      <p:ext uri="{BB962C8B-B14F-4D97-AF65-F5344CB8AC3E}">
        <p14:creationId xmlns:p14="http://schemas.microsoft.com/office/powerpoint/2010/main" val="27284170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AC1C3-63AF-010E-DD5C-433CAF80136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CA33B56-3118-E7AA-5B9E-903B1052C6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C4AD9A2-4C83-4960-D3D0-F6F6B9166FDA}"/>
              </a:ext>
            </a:extLst>
          </p:cNvPr>
          <p:cNvSpPr>
            <a:spLocks noGrp="1"/>
          </p:cNvSpPr>
          <p:nvPr>
            <p:ph type="body" idx="1"/>
          </p:nvPr>
        </p:nvSpPr>
        <p:spPr/>
        <p:txBody>
          <a:bodyPr/>
          <a:lstStyle/>
          <a:p>
            <a:pPr algn="just"/>
            <a:r>
              <a:rPr lang="fr-FR" dirty="0"/>
              <a:t>À NM le modèle développé est décrit comme étant industriel, basé sur une réglementation portée par la loi AGEC. Dans ce contexte, la métropole, les opérateurs privés et les associations (</a:t>
            </a:r>
            <a:r>
              <a:rPr lang="fr-FR" dirty="0" err="1"/>
              <a:t>compostri</a:t>
            </a:r>
            <a:r>
              <a:rPr lang="fr-FR" dirty="0"/>
              <a:t> et terra compost) misent sur la propreté du flux, avec les collectes au niveau des points d’apports volontaires en pied d’immeuble par </a:t>
            </a:r>
            <a:r>
              <a:rPr lang="fr-FR" dirty="0" err="1"/>
              <a:t>compostri</a:t>
            </a:r>
            <a:r>
              <a:rPr lang="fr-FR" dirty="0"/>
              <a:t> et en porte à porte au niveau des ménages, et des professionnels dans la ville (banques, RU, restaurants, écoles) par terra compost. Le financement de ce modèle repose sur la fiscalité locale et la redevance incitative (qui est le mode de financement des déchets basé sur la quantité de déchets produits). Son point fort est sa capacité de collecte et le tri à la source. Toutefois, son défi majeur repose dans la vulgarisation et son acceptation par la population.</a:t>
            </a:r>
          </a:p>
          <a:p>
            <a:pPr algn="just"/>
            <a:endParaRPr lang="fr-FR" dirty="0"/>
          </a:p>
          <a:p>
            <a:pPr algn="just"/>
            <a:r>
              <a:rPr lang="fr-FR" dirty="0"/>
              <a:t>Ainsi nous avons un modèle porté par la nécessité et l’innovation communautaire à Dschang d’une part, et un modèle structuré par la contrainte réglementaire et l’ingénierie technique à Nantes M d’autre part. La confiance générée par le système de Nantes vient de sa fiabilité, alors qu’à Dschang elle est liée à la preuve empirique avec notamment les résultats de terrain. En somme, le contraste entre ces systèmes est la collecte en amont à NM qui est le levier de qualité, alors qu’à Dschang c’est la preuve scientifique en aval qui légitime le compost qui y est produit.</a:t>
            </a:r>
          </a:p>
        </p:txBody>
      </p:sp>
      <p:sp>
        <p:nvSpPr>
          <p:cNvPr id="4" name="Espace réservé du numéro de diapositive 3">
            <a:extLst>
              <a:ext uri="{FF2B5EF4-FFF2-40B4-BE49-F238E27FC236}">
                <a16:creationId xmlns:a16="http://schemas.microsoft.com/office/drawing/2014/main" id="{9FB3A0F7-8878-82CB-A4E7-BA73F2F1D47A}"/>
              </a:ext>
            </a:extLst>
          </p:cNvPr>
          <p:cNvSpPr>
            <a:spLocks noGrp="1"/>
          </p:cNvSpPr>
          <p:nvPr>
            <p:ph type="sldNum" sz="quarter" idx="5"/>
          </p:nvPr>
        </p:nvSpPr>
        <p:spPr/>
        <p:txBody>
          <a:bodyPr/>
          <a:lstStyle/>
          <a:p>
            <a:fld id="{1A1F1CF7-F21A-4BB2-AB74-EA21345085ED}" type="slidenum">
              <a:rPr lang="fr-FR" smtClean="0"/>
              <a:t>27</a:t>
            </a:fld>
            <a:endParaRPr lang="fr-FR"/>
          </a:p>
        </p:txBody>
      </p:sp>
    </p:spTree>
    <p:extLst>
      <p:ext uri="{BB962C8B-B14F-4D97-AF65-F5344CB8AC3E}">
        <p14:creationId xmlns:p14="http://schemas.microsoft.com/office/powerpoint/2010/main" val="38801771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Dans la diapo précédente, nous évoquions la difficulté à Dschang de collecter efficacement les déchets produits et l’absence d’un tri systématique à la source des déchets. Afin d’évaluer les effets des déchets mal entreposés, la distribution spatiale des ET dans la ville de Dschang a été réalisée. Pour ce faire, des mesures ont été réalisée par XRF dans 71 sites au total. Il s’agissait de 11 sites métalliers, 29 décharges sauvages, 15 bas fonds, 14 parcelles agricoles et 2 sites qualifiés comme témoins. La figure ci-contre présente tous les sites sur lesquels les mesures ont été faites dans la ville. Cet exercice a permis d’évaluer le risque à mettre en place des cultures en plein centre urbain.</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28</a:t>
            </a:fld>
            <a:endParaRPr lang="fr-FR"/>
          </a:p>
        </p:txBody>
      </p:sp>
    </p:spTree>
    <p:extLst>
      <p:ext uri="{BB962C8B-B14F-4D97-AF65-F5344CB8AC3E}">
        <p14:creationId xmlns:p14="http://schemas.microsoft.com/office/powerpoint/2010/main" val="4149619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Ce tableau récapitule les concentrations moyennes en ET pour chaque catégorie de site ayant été échantillonné dans la ville. </a:t>
            </a:r>
          </a:p>
          <a:p>
            <a:pPr algn="just"/>
            <a:endParaRPr lang="fr-FR" dirty="0"/>
          </a:p>
          <a:p>
            <a:pPr algn="just"/>
            <a:r>
              <a:rPr lang="fr-FR" dirty="0"/>
              <a:t>(clic) Les principaux foyers de concentration en ET dans la ville étaient les sites AM, suivit des DS. (clic) l’élément trace le plus abondant en moyenne était le Zn.</a:t>
            </a:r>
          </a:p>
          <a:p>
            <a:pPr marL="0" indent="0" algn="just">
              <a:buFont typeface="Wingdings" panose="05000000000000000000" pitchFamily="2" charset="2"/>
              <a:buNone/>
            </a:pPr>
            <a:endParaRPr lang="fr-FR" sz="1200" dirty="0">
              <a:latin typeface="+mn-lt"/>
            </a:endParaRPr>
          </a:p>
          <a:p>
            <a:pPr marL="0" indent="0" algn="just">
              <a:buFont typeface="Wingdings" panose="05000000000000000000" pitchFamily="2" charset="2"/>
              <a:buNone/>
            </a:pPr>
            <a:r>
              <a:rPr lang="fr-FR" sz="1200" dirty="0">
                <a:latin typeface="+mn-lt"/>
              </a:rPr>
              <a:t>(clic) Ces résultats ont permis de conclure que l</a:t>
            </a:r>
            <a:r>
              <a:rPr lang="fr-FR" sz="1200" dirty="0">
                <a:latin typeface="Palatino Linotype" panose="02040502050505030304" pitchFamily="18" charset="0"/>
              </a:rPr>
              <a:t>es concentrations en éléments traces dans les sols seraient fonction de leur usage et de l’élément considéré tel que décrit par </a:t>
            </a:r>
            <a:r>
              <a:rPr lang="fr-FR" sz="1200" b="1" dirty="0" err="1">
                <a:latin typeface="Palatino Linotype" panose="02040502050505030304" pitchFamily="18" charset="0"/>
              </a:rPr>
              <a:t>Gizanga</a:t>
            </a:r>
            <a:r>
              <a:rPr lang="fr-FR" sz="1200" b="1" dirty="0">
                <a:latin typeface="Palatino Linotype" panose="02040502050505030304" pitchFamily="18" charset="0"/>
              </a:rPr>
              <a:t> </a:t>
            </a:r>
            <a:r>
              <a:rPr lang="fr-FR" sz="1200" b="1" i="1" dirty="0">
                <a:latin typeface="Palatino Linotype" panose="02040502050505030304" pitchFamily="18" charset="0"/>
              </a:rPr>
              <a:t>et al</a:t>
            </a:r>
            <a:r>
              <a:rPr lang="fr-FR" sz="1200" b="1" dirty="0">
                <a:latin typeface="Palatino Linotype" panose="02040502050505030304" pitchFamily="18" charset="0"/>
              </a:rPr>
              <a:t>., (2022) </a:t>
            </a:r>
            <a:r>
              <a:rPr lang="fr-FR" sz="1200" b="0" dirty="0">
                <a:latin typeface="Palatino Linotype" panose="02040502050505030304" pitchFamily="18" charset="0"/>
              </a:rPr>
              <a:t>dans la ville de Kinshasa</a:t>
            </a:r>
            <a:r>
              <a:rPr lang="fr-FR" sz="1200" b="1" dirty="0">
                <a:latin typeface="Palatino Linotype" panose="02040502050505030304" pitchFamily="18" charset="0"/>
              </a:rPr>
              <a:t> </a:t>
            </a:r>
            <a:r>
              <a:rPr lang="fr-FR" sz="1200" b="0" dirty="0">
                <a:latin typeface="Palatino Linotype" panose="02040502050505030304" pitchFamily="18" charset="0"/>
              </a:rPr>
              <a:t>et</a:t>
            </a:r>
            <a:r>
              <a:rPr lang="fr-FR" sz="1200" b="1" dirty="0">
                <a:latin typeface="Palatino Linotype" panose="02040502050505030304" pitchFamily="18" charset="0"/>
              </a:rPr>
              <a:t> </a:t>
            </a:r>
            <a:r>
              <a:rPr lang="fr-FR" sz="1200" b="1" dirty="0" err="1">
                <a:latin typeface="Palatino Linotype" panose="02040502050505030304" pitchFamily="18" charset="0"/>
              </a:rPr>
              <a:t>Ye</a:t>
            </a:r>
            <a:r>
              <a:rPr lang="fr-FR" sz="1200" b="1" dirty="0">
                <a:latin typeface="Palatino Linotype" panose="02040502050505030304" pitchFamily="18" charset="0"/>
              </a:rPr>
              <a:t> </a:t>
            </a:r>
            <a:r>
              <a:rPr lang="fr-FR" sz="1200" b="1" i="1" dirty="0">
                <a:latin typeface="Palatino Linotype" panose="02040502050505030304" pitchFamily="18" charset="0"/>
              </a:rPr>
              <a:t>et al. </a:t>
            </a:r>
            <a:r>
              <a:rPr lang="fr-FR" sz="1200" b="1" i="0" dirty="0">
                <a:latin typeface="Palatino Linotype" panose="02040502050505030304" pitchFamily="18" charset="0"/>
              </a:rPr>
              <a:t>(</a:t>
            </a:r>
            <a:r>
              <a:rPr lang="fr-FR" sz="1200" b="1" dirty="0">
                <a:latin typeface="Palatino Linotype" panose="02040502050505030304" pitchFamily="18" charset="0"/>
              </a:rPr>
              <a:t>2021) </a:t>
            </a:r>
            <a:r>
              <a:rPr lang="fr-FR" sz="1200" b="0" dirty="0">
                <a:latin typeface="Palatino Linotype" panose="02040502050505030304" pitchFamily="18" charset="0"/>
              </a:rPr>
              <a:t>au Burkina</a:t>
            </a:r>
          </a:p>
          <a:p>
            <a:pPr marL="0" indent="0" algn="just">
              <a:buFont typeface="Wingdings" panose="05000000000000000000" pitchFamily="2" charset="2"/>
              <a:buNone/>
            </a:pPr>
            <a:endParaRPr lang="fr-FR" sz="1200" b="1" dirty="0">
              <a:latin typeface="Palatino Linotype" panose="02040502050505030304" pitchFamily="18" charset="0"/>
            </a:endParaRPr>
          </a:p>
          <a:p>
            <a:pPr marL="0" indent="0" algn="just">
              <a:buFont typeface="Wingdings" panose="05000000000000000000" pitchFamily="2" charset="2"/>
              <a:buNone/>
            </a:pPr>
            <a:r>
              <a:rPr lang="fr-FR" sz="1200" dirty="0">
                <a:latin typeface="Palatino Linotype" panose="02040502050505030304" pitchFamily="18" charset="0"/>
              </a:rPr>
              <a:t>Pour ce qui est des DS, les concentrations élevées en ET seraient liées à la présence des DEEE (TV, DVD, batteries, piles, etc.). Des résultats similaires ont été observés à Tanger au Maroc par </a:t>
            </a:r>
            <a:r>
              <a:rPr lang="fr-FR" sz="1200" dirty="0" err="1">
                <a:latin typeface="Palatino Linotype" panose="02040502050505030304" pitchFamily="18" charset="0"/>
              </a:rPr>
              <a:t>Chaer</a:t>
            </a:r>
            <a:r>
              <a:rPr lang="fr-FR" sz="1200" dirty="0">
                <a:latin typeface="Palatino Linotype" panose="02040502050505030304" pitchFamily="18" charset="0"/>
              </a:rPr>
              <a:t> </a:t>
            </a:r>
            <a:r>
              <a:rPr lang="fr-FR" sz="1200" i="1" dirty="0">
                <a:latin typeface="Palatino Linotype" panose="02040502050505030304" pitchFamily="18" charset="0"/>
              </a:rPr>
              <a:t>et al</a:t>
            </a:r>
            <a:r>
              <a:rPr lang="fr-FR" sz="1200" i="0" dirty="0">
                <a:latin typeface="Palatino Linotype" panose="02040502050505030304" pitchFamily="18" charset="0"/>
              </a:rPr>
              <a:t>. (2016) où des mesures ont été faites dans des dépôts de DEEE, et où des concentrations élevées en ET ont été observées. Toutefois les concentrations obtenues dans nos travaux étaient supérieures aux leurs.</a:t>
            </a:r>
          </a:p>
          <a:p>
            <a:pPr marL="0" indent="0" algn="just">
              <a:buFont typeface="Wingdings" panose="05000000000000000000" pitchFamily="2" charset="2"/>
              <a:buNone/>
            </a:pPr>
            <a:endParaRPr lang="fr-FR" sz="1200" dirty="0">
              <a:latin typeface="Palatino Linotype" panose="02040502050505030304" pitchFamily="18" charset="0"/>
            </a:endParaRPr>
          </a:p>
          <a:p>
            <a:pPr marL="0" indent="0" algn="just">
              <a:buFont typeface="Wingdings" panose="05000000000000000000" pitchFamily="2" charset="2"/>
              <a:buNone/>
            </a:pPr>
            <a:r>
              <a:rPr lang="fr-FR" sz="1200" dirty="0">
                <a:latin typeface="Palatino Linotype" panose="02040502050505030304" pitchFamily="18" charset="0"/>
              </a:rPr>
              <a:t>Il ressort également qu’il y aurait un risque élevé de production de lixiviats lié à l’incinération des déchets, ce qui contamineraient la nappe souterraine. Les enrichissements en ET dans les sites métalliers seraient ainsi liés à la décomposition des objets métalliques qu’on y trouve, sous l’effet des intempéries et à la lixiviation des poussières issues de leur transformation.</a:t>
            </a:r>
          </a:p>
          <a:p>
            <a:pPr marL="285750" indent="-285750" algn="just">
              <a:buFont typeface="Wingdings" panose="05000000000000000000" pitchFamily="2" charset="2"/>
              <a:buChar char="v"/>
            </a:pPr>
            <a:endParaRPr lang="fr-FR" sz="1200" dirty="0">
              <a:latin typeface="Palatino Linotype" panose="02040502050505030304" pitchFamily="18" charset="0"/>
            </a:endParaRPr>
          </a:p>
          <a:p>
            <a:pPr marL="0" indent="0" algn="just">
              <a:buFont typeface="Wingdings" panose="05000000000000000000" pitchFamily="2" charset="2"/>
              <a:buNone/>
            </a:pPr>
            <a:r>
              <a:rPr lang="fr-FR" sz="1200" dirty="0">
                <a:latin typeface="Palatino Linotype" panose="02040502050505030304" pitchFamily="18" charset="0"/>
              </a:rPr>
              <a:t>Enfin, les enrichissements en ET dans les sols à usage agricole proviendraient de l’usage non contrôlé des produits agrochimiques à l’instar des engrais et pesticides tel que décrit par </a:t>
            </a:r>
            <a:r>
              <a:rPr lang="fr-FR" sz="1200" b="1" dirty="0">
                <a:latin typeface="Palatino Linotype" panose="02040502050505030304" pitchFamily="18" charset="0"/>
              </a:rPr>
              <a:t>(Dong </a:t>
            </a:r>
            <a:r>
              <a:rPr lang="fr-FR" sz="1200" b="1" i="1" dirty="0">
                <a:latin typeface="Palatino Linotype" panose="02040502050505030304" pitchFamily="18" charset="0"/>
              </a:rPr>
              <a:t>et al</a:t>
            </a:r>
            <a:r>
              <a:rPr lang="fr-FR" sz="1200" b="1" dirty="0">
                <a:latin typeface="Palatino Linotype" panose="02040502050505030304" pitchFamily="18" charset="0"/>
              </a:rPr>
              <a:t>., 2020) </a:t>
            </a:r>
            <a:r>
              <a:rPr lang="fr-FR" sz="1200" dirty="0">
                <a:latin typeface="Palatino Linotype" panose="02040502050505030304" pitchFamily="18" charset="0"/>
              </a:rPr>
              <a:t>et de l’eau d’irrigation qui pourrait être contaminée mentionné par </a:t>
            </a:r>
            <a:r>
              <a:rPr lang="fr-FR" sz="1200" b="1" dirty="0">
                <a:latin typeface="Palatino Linotype" panose="02040502050505030304" pitchFamily="18" charset="0"/>
              </a:rPr>
              <a:t>(Chaganti </a:t>
            </a:r>
            <a:r>
              <a:rPr lang="fr-FR" sz="1200" b="1" i="1" dirty="0">
                <a:latin typeface="Palatino Linotype" panose="02040502050505030304" pitchFamily="18" charset="0"/>
              </a:rPr>
              <a:t>et al</a:t>
            </a:r>
            <a:r>
              <a:rPr lang="fr-FR" sz="1200" b="1" dirty="0">
                <a:latin typeface="Palatino Linotype" panose="02040502050505030304" pitchFamily="18" charset="0"/>
              </a:rPr>
              <a:t>., 2019).</a:t>
            </a:r>
          </a:p>
          <a:p>
            <a:pPr algn="just"/>
            <a:endParaRPr lang="fr-FR" dirty="0"/>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29</a:t>
            </a:fld>
            <a:endParaRPr lang="fr-FR"/>
          </a:p>
        </p:txBody>
      </p:sp>
    </p:spTree>
    <p:extLst>
      <p:ext uri="{BB962C8B-B14F-4D97-AF65-F5344CB8AC3E}">
        <p14:creationId xmlns:p14="http://schemas.microsoft.com/office/powerpoint/2010/main" val="1784706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EB28E-2BDC-0461-1CEE-B3E469C7971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31F5A2D-5613-29AA-52ED-9ED7975A118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4FC429D-BCC5-C1E1-CCE6-A8B814747E4A}"/>
              </a:ext>
            </a:extLst>
          </p:cNvPr>
          <p:cNvSpPr>
            <a:spLocks noGrp="1"/>
          </p:cNvSpPr>
          <p:nvPr>
            <p:ph type="body" idx="1"/>
          </p:nvPr>
        </p:nvSpPr>
        <p:spPr/>
        <p:txBody>
          <a:bodyPr/>
          <a:lstStyle/>
          <a:p>
            <a:pPr algn="just"/>
            <a:r>
              <a:rPr lang="fr-FR" dirty="0"/>
              <a:t>Cette figure donne les informations sur les différences ou les similitudes, ou encore l’homogénéité ou l’hétérogénéité des sites échantillonnés. Plus une ellipse est de grande taille plus le groupe auquel elle correspond est hétérogène et inversement. </a:t>
            </a:r>
          </a:p>
          <a:p>
            <a:pPr algn="just"/>
            <a:r>
              <a:rPr lang="fr-FR" dirty="0"/>
              <a:t>Plus deux groupes sont distants plus ils sont différents et inversement. Ainsi, les sites d’AM sont hétérogènes, </a:t>
            </a:r>
            <a:r>
              <a:rPr lang="fr-FR" dirty="0" err="1"/>
              <a:t>ie</a:t>
            </a:r>
            <a:r>
              <a:rPr lang="fr-FR" dirty="0"/>
              <a:t> allant d’un site à un autre les concentrations en ET varient considérablement. L’ellipse des sites DS et celle des sites AM se chevauchent partiellement, synonyme d’une similitude entre ces 2 catégories de site, c’est-à-dire que les concentrations en ET de ces sites sont similaires.</a:t>
            </a:r>
            <a:endParaRPr lang="fr-FR" sz="1200" b="1" dirty="0">
              <a:latin typeface="Palatino Linotype" panose="02040502050505030304" pitchFamily="18" charset="0"/>
            </a:endParaRPr>
          </a:p>
          <a:p>
            <a:pPr algn="just"/>
            <a:endParaRPr lang="fr-FR" dirty="0"/>
          </a:p>
        </p:txBody>
      </p:sp>
      <p:sp>
        <p:nvSpPr>
          <p:cNvPr id="4" name="Espace réservé du numéro de diapositive 3">
            <a:extLst>
              <a:ext uri="{FF2B5EF4-FFF2-40B4-BE49-F238E27FC236}">
                <a16:creationId xmlns:a16="http://schemas.microsoft.com/office/drawing/2014/main" id="{CD58C3D7-2688-592A-1E45-6342D86E6965}"/>
              </a:ext>
            </a:extLst>
          </p:cNvPr>
          <p:cNvSpPr>
            <a:spLocks noGrp="1"/>
          </p:cNvSpPr>
          <p:nvPr>
            <p:ph type="sldNum" sz="quarter" idx="5"/>
          </p:nvPr>
        </p:nvSpPr>
        <p:spPr/>
        <p:txBody>
          <a:bodyPr/>
          <a:lstStyle/>
          <a:p>
            <a:fld id="{1A1F1CF7-F21A-4BB2-AB74-EA21345085ED}" type="slidenum">
              <a:rPr lang="fr-FR" smtClean="0"/>
              <a:t>30</a:t>
            </a:fld>
            <a:endParaRPr lang="fr-FR"/>
          </a:p>
        </p:txBody>
      </p:sp>
    </p:spTree>
    <p:extLst>
      <p:ext uri="{BB962C8B-B14F-4D97-AF65-F5344CB8AC3E}">
        <p14:creationId xmlns:p14="http://schemas.microsoft.com/office/powerpoint/2010/main" val="13257264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Les cartes de distribution spatiale des ET dans la ville ont été réalisées sur la base du risque de contamination sanitaire prescrit par le guide de l’ARS ile de France. Une autre méthode, purement géostatistique et basée sur le fond pédogéochimique (appelé méthode de la vibrisse supérieure) peut également être utilisée pour réaliser les cartes de distribution spatiale, mais celle-ci aurait tendance à minimiser le risque de contamination des sols par les ET. Le travail publié par </a:t>
            </a:r>
            <a:r>
              <a:rPr lang="fr-FR" b="1" dirty="0" err="1"/>
              <a:t>Lekemo</a:t>
            </a:r>
            <a:r>
              <a:rPr lang="fr-FR" b="1" dirty="0"/>
              <a:t> et al. 2025</a:t>
            </a:r>
            <a:r>
              <a:rPr lang="fr-FR" dirty="0"/>
              <a:t> présente succinctement cette méthode. </a:t>
            </a:r>
          </a:p>
          <a:p>
            <a:pPr algn="just"/>
            <a:endParaRPr lang="fr-FR" dirty="0"/>
          </a:p>
          <a:p>
            <a:pPr algn="just"/>
            <a:r>
              <a:rPr lang="fr-FR" dirty="0"/>
              <a:t>Dans cette présentation, nous allons exposer uniquement les cartes faisant ressortir les foyers de contamination des éléments dont les concentrations étaient les plus élevées dans les sols de la ville. Ainsi sur cette diapositive nous avons les cartes de distribution des foyers de concentration en Cr (clic) et en Cu. Les points verts représentent les zones propices à la mise en place des cultures, les points jaunes correspondent aux zones sur lesquelles uniquement les plantes ornementales peuvent être mises en place, et les points rouges correspondent aux zones polluées, c’est-à-dire prohibée à toute activité agricole.</a:t>
            </a:r>
          </a:p>
          <a:p>
            <a:pPr algn="just"/>
            <a:endParaRPr lang="fr-FR" dirty="0"/>
          </a:p>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t>Sur la base de la </a:t>
            </a:r>
            <a:r>
              <a:rPr lang="fr-FR" b="1" dirty="0"/>
              <a:t>valeur </a:t>
            </a:r>
            <a:r>
              <a:rPr lang="fr-FR" b="1" dirty="0" err="1"/>
              <a:t>répère</a:t>
            </a:r>
            <a:r>
              <a:rPr lang="fr-FR" b="1" dirty="0"/>
              <a:t> pour la culture alimentaire</a:t>
            </a:r>
            <a:r>
              <a:rPr lang="fr-FR" dirty="0"/>
              <a:t>, le pourcentage de sites dépassant cette valeur est de </a:t>
            </a:r>
            <a:r>
              <a:rPr lang="fr-FR" b="1" dirty="0"/>
              <a:t>87,32 pour le Cr</a:t>
            </a:r>
            <a:r>
              <a:rPr lang="fr-FR" dirty="0"/>
              <a:t> et </a:t>
            </a:r>
            <a:r>
              <a:rPr lang="fr-FR" b="1" dirty="0"/>
              <a:t>47,89 pour le Cu</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31</a:t>
            </a:fld>
            <a:endParaRPr lang="fr-FR"/>
          </a:p>
        </p:txBody>
      </p:sp>
    </p:spTree>
    <p:extLst>
      <p:ext uri="{BB962C8B-B14F-4D97-AF65-F5344CB8AC3E}">
        <p14:creationId xmlns:p14="http://schemas.microsoft.com/office/powerpoint/2010/main" val="19554720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2CE34-F2E2-B9D0-E538-8890832CBE4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87588C8-0D60-73E0-C24B-403F10C8BEA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35FF913-F7AE-5E85-8389-99C4977D1C6F}"/>
              </a:ext>
            </a:extLst>
          </p:cNvPr>
          <p:cNvSpPr>
            <a:spLocks noGrp="1"/>
          </p:cNvSpPr>
          <p:nvPr>
            <p:ph type="body" idx="1"/>
          </p:nvPr>
        </p:nvSpPr>
        <p:spPr/>
        <p:txBody>
          <a:bodyPr/>
          <a:lstStyle/>
          <a:p>
            <a:r>
              <a:rPr lang="fr-FR" dirty="0"/>
              <a:t>Cette carte présente la distribution spatiale du Pb, (clic) et celle-ci celle du Zn dans la ville de Dschang. Par rapport au Pb, la ville présente beaucoup plus de foyers de concentration en Zn.</a:t>
            </a:r>
          </a:p>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t>Sur la base de la </a:t>
            </a:r>
            <a:r>
              <a:rPr lang="fr-FR" b="1" dirty="0"/>
              <a:t>valeur </a:t>
            </a:r>
            <a:r>
              <a:rPr lang="fr-FR" b="1" dirty="0" err="1"/>
              <a:t>répère</a:t>
            </a:r>
            <a:r>
              <a:rPr lang="fr-FR" b="1" dirty="0"/>
              <a:t> pour la culture alimentaire</a:t>
            </a:r>
            <a:r>
              <a:rPr lang="fr-FR" dirty="0"/>
              <a:t>, le pourcentage de sites dépassant cette valeur est de </a:t>
            </a:r>
            <a:r>
              <a:rPr lang="fr-FR" b="1" dirty="0"/>
              <a:t>16,9 pour le Pb</a:t>
            </a:r>
            <a:r>
              <a:rPr lang="fr-FR" dirty="0"/>
              <a:t> et </a:t>
            </a:r>
            <a:r>
              <a:rPr lang="fr-FR" b="1" dirty="0"/>
              <a:t>49,30 pour le Zn</a:t>
            </a:r>
          </a:p>
        </p:txBody>
      </p:sp>
      <p:sp>
        <p:nvSpPr>
          <p:cNvPr id="4" name="Espace réservé du numéro de diapositive 3">
            <a:extLst>
              <a:ext uri="{FF2B5EF4-FFF2-40B4-BE49-F238E27FC236}">
                <a16:creationId xmlns:a16="http://schemas.microsoft.com/office/drawing/2014/main" id="{EB52B122-4CAD-DE09-D023-689AE9A27FD3}"/>
              </a:ext>
            </a:extLst>
          </p:cNvPr>
          <p:cNvSpPr>
            <a:spLocks noGrp="1"/>
          </p:cNvSpPr>
          <p:nvPr>
            <p:ph type="sldNum" sz="quarter" idx="5"/>
          </p:nvPr>
        </p:nvSpPr>
        <p:spPr/>
        <p:txBody>
          <a:bodyPr/>
          <a:lstStyle/>
          <a:p>
            <a:fld id="{1A1F1CF7-F21A-4BB2-AB74-EA21345085ED}" type="slidenum">
              <a:rPr lang="fr-FR" smtClean="0"/>
              <a:t>32</a:t>
            </a:fld>
            <a:endParaRPr lang="fr-FR"/>
          </a:p>
        </p:txBody>
      </p:sp>
    </p:spTree>
    <p:extLst>
      <p:ext uri="{BB962C8B-B14F-4D97-AF65-F5344CB8AC3E}">
        <p14:creationId xmlns:p14="http://schemas.microsoft.com/office/powerpoint/2010/main" val="35009704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Afin d’avoir une certitude sur la cause des concentrations élevées en certains ET en surface, des carottages ont été réalisés. Ces graphes présentent l’évolution des concentrations en quelques ET en fonction de la profondeur sur un site prospecté dans la ville. La ligne rouge correspond à la concentration moyenne en chaque ET dans le témoin. On constate premièrement que pour tous ces ET, les concentrations en surface étaient supérieures à celles des témoins, et deuxièmement, que plus la profondeur augmente, plus les concentrations en ET on tendance à diminuer, et tendent à s’annuler, pour ce qui est du Zn. (clic) Les ET rencontrés en surface proviendraient bien évidemment des activités anthropiques, et non pas de l’altération du matériau parental. Les travaux de Wei et al (2020) en Chine et </a:t>
            </a:r>
            <a:r>
              <a:rPr lang="fr-FR" b="1" dirty="0">
                <a:latin typeface="Palatino Linotype" panose="02040502050505030304" pitchFamily="18" charset="0"/>
              </a:rPr>
              <a:t>Owusu-</a:t>
            </a:r>
            <a:r>
              <a:rPr lang="fr-FR" b="1" dirty="0" err="1">
                <a:latin typeface="Palatino Linotype" panose="02040502050505030304" pitchFamily="18" charset="0"/>
              </a:rPr>
              <a:t>Sekyere</a:t>
            </a:r>
            <a:r>
              <a:rPr lang="fr-FR" b="1" dirty="0">
                <a:latin typeface="Palatino Linotype" panose="02040502050505030304" pitchFamily="18" charset="0"/>
              </a:rPr>
              <a:t> </a:t>
            </a:r>
            <a:r>
              <a:rPr lang="fr-FR" b="1" i="1" dirty="0">
                <a:latin typeface="Palatino Linotype" panose="02040502050505030304" pitchFamily="18" charset="0"/>
              </a:rPr>
              <a:t>et al</a:t>
            </a:r>
            <a:r>
              <a:rPr lang="fr-FR" b="1" dirty="0">
                <a:latin typeface="Palatino Linotype" panose="02040502050505030304" pitchFamily="18" charset="0"/>
              </a:rPr>
              <a:t>. (2024) </a:t>
            </a:r>
            <a:r>
              <a:rPr lang="fr-FR" dirty="0">
                <a:latin typeface="Palatino Linotype" panose="02040502050505030304" pitchFamily="18" charset="0"/>
              </a:rPr>
              <a:t>au Ghana permettent d’appuyer ces résultats, démontrant que l’activité humaine est l’une des principales sources de contamination métallique des sols.</a:t>
            </a:r>
            <a:endParaRPr lang="fr-FR" dirty="0"/>
          </a:p>
          <a:p>
            <a:pPr algn="just"/>
            <a:endParaRPr lang="fr-FR" dirty="0"/>
          </a:p>
          <a:p>
            <a:pPr algn="just"/>
            <a:r>
              <a:rPr lang="fr-FR" dirty="0"/>
              <a:t>Des analyses isotopiques permettent également de donner des informations sur l’origine des métaux dans les sols. Mais dans le cadre de la présente étude nous nous sommes basés sur les mesures en profondeur réalisés à l’aide d’une tarière manuelle.</a:t>
            </a:r>
          </a:p>
          <a:p>
            <a:pPr algn="just"/>
            <a:endParaRPr lang="fr-FR" dirty="0"/>
          </a:p>
          <a:p>
            <a:pPr algn="just"/>
            <a:r>
              <a:rPr lang="fr-FR" dirty="0"/>
              <a:t>À Dschang comme à NM, les déchets après avoir été collectés sont valorisés. Dans nos travaux, nous parlons de la valorisation aérobie de la fraction fermentescible des déchets, et donc leur valorisation en compost.</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33</a:t>
            </a:fld>
            <a:endParaRPr lang="fr-FR"/>
          </a:p>
        </p:txBody>
      </p:sp>
    </p:spTree>
    <p:extLst>
      <p:ext uri="{BB962C8B-B14F-4D97-AF65-F5344CB8AC3E}">
        <p14:creationId xmlns:p14="http://schemas.microsoft.com/office/powerpoint/2010/main" val="9749317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fr-FR" sz="1200" kern="1200" dirty="0">
                <a:solidFill>
                  <a:schemeClr val="tx1"/>
                </a:solidFill>
                <a:effectLst/>
                <a:latin typeface="+mn-lt"/>
                <a:ea typeface="+mn-ea"/>
                <a:cs typeface="+mn-cs"/>
              </a:rPr>
              <a:t>Le tableau ci-contre présente les caractéristiques des composts utilisés dans la présente étude. La qualité d’un compost s’évalue en appréciant plusieurs paramètres tels que la teneur en éléments nutritifs, le rapport C/N, les teneurs en éléments polluants qui le constituent, notamment les ET, lorsqu’il est connu que les impuretés contenues dans les biodéchets (plastiques, verres, objets métalliques, DEEE) jouent un rôle important dans la qualité du produit final (Adam </a:t>
            </a:r>
            <a:r>
              <a:rPr lang="fr-FR" sz="1200" i="1" kern="1200" dirty="0">
                <a:solidFill>
                  <a:schemeClr val="tx1"/>
                </a:solidFill>
                <a:effectLst/>
                <a:latin typeface="+mn-lt"/>
                <a:ea typeface="+mn-ea"/>
                <a:cs typeface="+mn-cs"/>
              </a:rPr>
              <a:t>et al</a:t>
            </a:r>
            <a:r>
              <a:rPr lang="fr-FR" sz="1200" kern="1200" dirty="0">
                <a:solidFill>
                  <a:schemeClr val="tx1"/>
                </a:solidFill>
                <a:effectLst/>
                <a:latin typeface="+mn-lt"/>
                <a:ea typeface="+mn-ea"/>
                <a:cs typeface="+mn-cs"/>
              </a:rPr>
              <a:t>., 2024).</a:t>
            </a:r>
          </a:p>
          <a:p>
            <a:pPr marL="0" marR="0" lvl="0" indent="0" algn="just"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fr-FR" dirty="0">
              <a:latin typeface="Palatino Linotype" panose="02040502050505030304" pitchFamily="18" charset="0"/>
            </a:endParaRPr>
          </a:p>
          <a:p>
            <a:pPr marL="0" indent="0" algn="just">
              <a:buFont typeface="Wingdings" panose="05000000000000000000" pitchFamily="2" charset="2"/>
              <a:buNone/>
            </a:pPr>
            <a:r>
              <a:rPr lang="fr-FR" dirty="0">
                <a:latin typeface="Palatino Linotype" panose="02040502050505030304" pitchFamily="18" charset="0"/>
              </a:rPr>
              <a:t>Au vu de ces résultats, ces composts ont des bonnes qualités agronomiques, avec notamment de bonnes quantités d’éléments nutritifs, et de bons C/N. Celui des composts de la C/E est moins élevés que celui de l’</a:t>
            </a:r>
            <a:r>
              <a:rPr lang="fr-FR" dirty="0" err="1">
                <a:latin typeface="Palatino Linotype" panose="02040502050505030304" pitchFamily="18" charset="0"/>
              </a:rPr>
              <a:t>AMGeD</a:t>
            </a:r>
            <a:r>
              <a:rPr lang="fr-FR" dirty="0">
                <a:latin typeface="Palatino Linotype" panose="02040502050505030304" pitchFamily="18" charset="0"/>
              </a:rPr>
              <a:t>, ce qui s’expliquerait par les proportions de paille plus importantes apportées lors du compostage à Dschang tel que décrit par </a:t>
            </a:r>
            <a:r>
              <a:rPr lang="fr-FR" b="1" dirty="0" err="1">
                <a:latin typeface="Palatino Linotype" panose="02040502050505030304" pitchFamily="18" charset="0"/>
              </a:rPr>
              <a:t>Rucakumugufi</a:t>
            </a:r>
            <a:r>
              <a:rPr lang="fr-FR" b="1" dirty="0">
                <a:latin typeface="Palatino Linotype" panose="02040502050505030304" pitchFamily="18" charset="0"/>
              </a:rPr>
              <a:t>, (2022) </a:t>
            </a:r>
            <a:r>
              <a:rPr lang="fr-FR" b="0" dirty="0">
                <a:latin typeface="Palatino Linotype" panose="02040502050505030304" pitchFamily="18" charset="0"/>
              </a:rPr>
              <a:t>au Burundi</a:t>
            </a:r>
            <a:r>
              <a:rPr lang="fr-FR" b="1" dirty="0">
                <a:latin typeface="Palatino Linotype" panose="02040502050505030304" pitchFamily="18" charset="0"/>
              </a:rPr>
              <a:t>, </a:t>
            </a:r>
            <a:r>
              <a:rPr lang="fr-FR" b="0" dirty="0">
                <a:latin typeface="Palatino Linotype" panose="02040502050505030304" pitchFamily="18" charset="0"/>
              </a:rPr>
              <a:t>où il a apprécié les effets de l’apport de différentes proportions de pailles sur la qualité du compost final.</a:t>
            </a:r>
          </a:p>
          <a:p>
            <a:pPr marL="0" indent="0" algn="just">
              <a:buFont typeface="Wingdings" panose="05000000000000000000" pitchFamily="2" charset="2"/>
              <a:buNone/>
            </a:pPr>
            <a:endParaRPr lang="fr-FR" b="0" dirty="0">
              <a:latin typeface="Palatino Linotype" panose="02040502050505030304" pitchFamily="18" charset="0"/>
            </a:endParaRPr>
          </a:p>
          <a:p>
            <a:pPr marL="0" indent="0" algn="just">
              <a:buFont typeface="Wingdings" panose="05000000000000000000" pitchFamily="2" charset="2"/>
              <a:buNone/>
            </a:pPr>
            <a:r>
              <a:rPr lang="fr-FR" b="0" dirty="0">
                <a:latin typeface="Palatino Linotype" panose="02040502050505030304" pitchFamily="18" charset="0"/>
              </a:rPr>
              <a:t>(clic) Pour ce qui est des concentrations en ET, l’As et le Cd ont été détecté dans les composts produits à la C/E, (clic) contrairement à ceux de Dschang, et les concentrations des autres ET dans le compost produit à Dschang étaient relativement plus élevé que celles de Terra compost. Ceci serait dû à la p</a:t>
            </a:r>
            <a:r>
              <a:rPr lang="fr-FR" dirty="0">
                <a:latin typeface="Palatino Linotype" panose="02040502050505030304" pitchFamily="18" charset="0"/>
              </a:rPr>
              <a:t>résence de déchets métalliques dans les tas d’ordures au niveau des plateformes. </a:t>
            </a:r>
            <a:r>
              <a:rPr lang="fr-FR" b="1" dirty="0">
                <a:latin typeface="Palatino Linotype" panose="02040502050505030304" pitchFamily="18" charset="0"/>
              </a:rPr>
              <a:t>Ayari </a:t>
            </a:r>
            <a:r>
              <a:rPr lang="fr-FR" b="1" i="1" dirty="0">
                <a:latin typeface="Palatino Linotype" panose="02040502050505030304" pitchFamily="18" charset="0"/>
              </a:rPr>
              <a:t>et al.,</a:t>
            </a:r>
            <a:r>
              <a:rPr lang="fr-FR" b="1" dirty="0">
                <a:latin typeface="Palatino Linotype" panose="02040502050505030304" pitchFamily="18" charset="0"/>
              </a:rPr>
              <a:t> (2008) </a:t>
            </a:r>
            <a:r>
              <a:rPr lang="fr-FR" b="0" dirty="0">
                <a:latin typeface="Palatino Linotype" panose="02040502050505030304" pitchFamily="18" charset="0"/>
              </a:rPr>
              <a:t>ont démontré que le séjour prolongé des objets métalliques dans les tas d’ordures bio-valorisables contribue fortement à l’obtention d’un compost enrichi en ET.</a:t>
            </a:r>
          </a:p>
          <a:p>
            <a:pPr marL="0" indent="0" algn="just">
              <a:buFont typeface="Wingdings" panose="05000000000000000000" pitchFamily="2" charset="2"/>
              <a:buNone/>
            </a:pPr>
            <a:endParaRPr lang="fr-FR" b="0" dirty="0">
              <a:latin typeface="Palatino Linotype" panose="02040502050505030304" pitchFamily="18" charset="0"/>
            </a:endParaRPr>
          </a:p>
          <a:p>
            <a:pPr marL="0" indent="0" algn="just">
              <a:buFont typeface="Wingdings" panose="05000000000000000000" pitchFamily="2" charset="2"/>
              <a:buNone/>
            </a:pPr>
            <a:r>
              <a:rPr lang="fr-FR" b="0" dirty="0">
                <a:latin typeface="Palatino Linotype" panose="02040502050505030304" pitchFamily="18" charset="0"/>
              </a:rPr>
              <a:t>Le mécanisme causal ici à la suite de ces résultats d’analyses de compost est : tri à la source, réduction des contaminants, homogénéité de la matière première, qualité du compost final.</a:t>
            </a:r>
            <a:endParaRPr lang="fr-FR" dirty="0">
              <a:latin typeface="Palatino Linotype" panose="02040502050505030304" pitchFamily="18" charset="0"/>
            </a:endParaRP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34</a:t>
            </a:fld>
            <a:endParaRPr lang="fr-FR"/>
          </a:p>
        </p:txBody>
      </p:sp>
    </p:spTree>
    <p:extLst>
      <p:ext uri="{BB962C8B-B14F-4D97-AF65-F5344CB8AC3E}">
        <p14:creationId xmlns:p14="http://schemas.microsoft.com/office/powerpoint/2010/main" val="38077014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385AC-F176-A5E0-3B3B-382EE2DF5AD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CBF84F1-64EB-CD41-02A4-A276DC4EEB7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A6E9FB9-4B17-6299-CCA3-2222DD7D9F3E}"/>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Les effets de l’application du compost sur les sols ont été évaluées, ainsi le tableau 9 présente les concentrations en ET dans la parcelle de pomme de terre au début et à la fin de l’essai. Après l’application des différentes doses de compost, nous observons une augmentation des concentrations en ET dans cette parcelle. D’un point de vue mathématiques, (Clic) le Cr est l’élément avec les concentrations les plus élevées dans le sol à la fin de l’essai. Tandis que d’un point de vue sanitaire, le Ni est l’élément dont les concentrations se rapprochent le plus de la limite.</a:t>
            </a:r>
          </a:p>
        </p:txBody>
      </p:sp>
      <p:sp>
        <p:nvSpPr>
          <p:cNvPr id="4" name="Espace réservé du numéro de diapositive 3">
            <a:extLst>
              <a:ext uri="{FF2B5EF4-FFF2-40B4-BE49-F238E27FC236}">
                <a16:creationId xmlns:a16="http://schemas.microsoft.com/office/drawing/2014/main" id="{6A9A4660-DC63-3AEE-D6EC-1FE0107375FF}"/>
              </a:ext>
            </a:extLst>
          </p:cNvPr>
          <p:cNvSpPr>
            <a:spLocks noGrp="1"/>
          </p:cNvSpPr>
          <p:nvPr>
            <p:ph type="sldNum" sz="quarter" idx="5"/>
          </p:nvPr>
        </p:nvSpPr>
        <p:spPr/>
        <p:txBody>
          <a:bodyPr/>
          <a:lstStyle/>
          <a:p>
            <a:fld id="{1A1F1CF7-F21A-4BB2-AB74-EA21345085ED}" type="slidenum">
              <a:rPr lang="fr-FR" smtClean="0"/>
              <a:t>35</a:t>
            </a:fld>
            <a:endParaRPr lang="fr-FR"/>
          </a:p>
        </p:txBody>
      </p:sp>
    </p:spTree>
    <p:extLst>
      <p:ext uri="{BB962C8B-B14F-4D97-AF65-F5344CB8AC3E}">
        <p14:creationId xmlns:p14="http://schemas.microsoft.com/office/powerpoint/2010/main" val="34358072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50000"/>
              </a:lnSpc>
            </a:pPr>
            <a:r>
              <a:rPr lang="fr-FR" dirty="0"/>
              <a:t>Mesdames et messieurs, croissance démographique va de paire avec augmentation des besoins alimentaires. Afin de subvenir à ces besoins la gestion agricole des sols a entraîné une augmentation des émissions de </a:t>
            </a:r>
            <a:r>
              <a:rPr lang="fr-FR" sz="1200" kern="1200" dirty="0">
                <a:solidFill>
                  <a:schemeClr val="tx1"/>
                </a:solidFill>
                <a:effectLst/>
                <a:latin typeface="+mn-lt"/>
                <a:ea typeface="+mn-ea"/>
                <a:cs typeface="+mn-cs"/>
              </a:rPr>
              <a:t>CO</a:t>
            </a:r>
            <a:r>
              <a:rPr lang="fr-FR" sz="1200" kern="1200" baseline="-25000" dirty="0">
                <a:solidFill>
                  <a:schemeClr val="tx1"/>
                </a:solidFill>
                <a:effectLst/>
                <a:latin typeface="+mn-lt"/>
                <a:ea typeface="+mn-ea"/>
                <a:cs typeface="+mn-cs"/>
              </a:rPr>
              <a:t>2</a:t>
            </a:r>
            <a:r>
              <a:rPr lang="fr-FR" dirty="0"/>
              <a:t> dans l’atmosphère, et une baisse de leur fertilité. </a:t>
            </a:r>
            <a:r>
              <a:rPr lang="fr-FR" sz="1200" kern="1200" dirty="0">
                <a:solidFill>
                  <a:schemeClr val="tx1"/>
                </a:solidFill>
                <a:effectLst/>
                <a:latin typeface="+mn-lt"/>
                <a:ea typeface="+mn-ea"/>
                <a:cs typeface="+mn-cs"/>
              </a:rPr>
              <a:t>Face à l’empreinte moyenne mondiale de CO</a:t>
            </a:r>
            <a:r>
              <a:rPr lang="fr-FR" sz="1200" kern="1200" baseline="-25000" dirty="0">
                <a:solidFill>
                  <a:schemeClr val="tx1"/>
                </a:solidFill>
                <a:effectLst/>
                <a:latin typeface="+mn-lt"/>
                <a:ea typeface="+mn-ea"/>
                <a:cs typeface="+mn-cs"/>
              </a:rPr>
              <a:t>2</a:t>
            </a:r>
            <a:r>
              <a:rPr lang="fr-FR" sz="1200" kern="1200" dirty="0">
                <a:solidFill>
                  <a:schemeClr val="tx1"/>
                </a:solidFill>
                <a:effectLst/>
                <a:latin typeface="+mn-lt"/>
                <a:ea typeface="+mn-ea"/>
                <a:cs typeface="+mn-cs"/>
              </a:rPr>
              <a:t> par habitant qui ne cesse de croitre (6,6 tonnes </a:t>
            </a:r>
            <a:r>
              <a:rPr lang="fr-FR" sz="1200" kern="1200" dirty="0" err="1">
                <a:solidFill>
                  <a:schemeClr val="tx1"/>
                </a:solidFill>
                <a:effectLst/>
                <a:latin typeface="+mn-lt"/>
                <a:ea typeface="+mn-ea"/>
                <a:cs typeface="+mn-cs"/>
              </a:rPr>
              <a:t>éq</a:t>
            </a:r>
            <a:r>
              <a:rPr lang="fr-FR" sz="1200" kern="1200" dirty="0">
                <a:solidFill>
                  <a:schemeClr val="tx1"/>
                </a:solidFill>
                <a:effectLst/>
                <a:latin typeface="+mn-lt"/>
                <a:ea typeface="+mn-ea"/>
                <a:cs typeface="+mn-cs"/>
              </a:rPr>
              <a:t>. CO</a:t>
            </a:r>
            <a:r>
              <a:rPr lang="fr-FR" sz="1200" kern="1200" baseline="-25000" dirty="0">
                <a:solidFill>
                  <a:schemeClr val="tx1"/>
                </a:solidFill>
                <a:effectLst/>
                <a:latin typeface="+mn-lt"/>
                <a:ea typeface="+mn-ea"/>
                <a:cs typeface="+mn-cs"/>
              </a:rPr>
              <a:t>2</a:t>
            </a:r>
            <a:r>
              <a:rPr lang="fr-FR" sz="1200" kern="1200" dirty="0">
                <a:solidFill>
                  <a:schemeClr val="tx1"/>
                </a:solidFill>
                <a:effectLst/>
                <a:latin typeface="+mn-lt"/>
                <a:ea typeface="+mn-ea"/>
                <a:cs typeface="+mn-cs"/>
              </a:rPr>
              <a:t> par habitant) il est urgent de penser à des alternatives qui permettraient de stocker davantage de carbone dans nos sols. L’augmentation de la production des déchets est elle aussi une résultante de la croissance démographique. Ceux-ci sont soit mis en décharge, soit enfouis ou encore incinérés, avec 2Md de tonnes de déchets produits/an dans le monde, et des prévisions selon la banque mondiale de 3,4 Md de tonnes d’ici 2050.</a:t>
            </a:r>
            <a:endParaRPr lang="fr-FR" dirty="0"/>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4</a:t>
            </a:fld>
            <a:endParaRPr lang="fr-FR"/>
          </a:p>
        </p:txBody>
      </p:sp>
    </p:spTree>
    <p:extLst>
      <p:ext uri="{BB962C8B-B14F-4D97-AF65-F5344CB8AC3E}">
        <p14:creationId xmlns:p14="http://schemas.microsoft.com/office/powerpoint/2010/main" val="1142639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68103-08E1-B837-2D4E-D3B72FDAE9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9B8F4FF-D88E-C1E0-2C6C-ED10DA32494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80FBC3-8F56-6859-0E99-DF9C55426AF8}"/>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Le compost lorsqu’il est produit, c’est principalement dans un but agronomique. La figure 11 présente les rendements des pommes de terre à la récolte. (clic) Le recours au compost eu un effet significatif sur ces rendements, avec le plus élevé obtenu avec la dose T3. (clic) Le rendement le moins élevé a quant à lui été obtenu dans le témoin T0. Le rendement le plus élevé dans la présente étude est supérieur à celui obtenu en ayant recours à la dose de fertilisation paysanne T1. (clic) Les travaux de Temgoua et al 2023 ont également permis de constater que l’apport de matière organique au sol libère des éléments nutritifs nécessaire à la croissance des plantes, permettant ainsi d’accroître les rendements de la pomme de terre.</a:t>
            </a:r>
          </a:p>
          <a:p>
            <a:pPr algn="just">
              <a:lnSpc>
                <a:spcPct val="150000"/>
              </a:lnSpc>
            </a:pPr>
            <a:endParaRPr lang="fr-FR" dirty="0">
              <a:latin typeface="Palatino Linotype" panose="02040502050505030304" pitchFamily="18" charset="0"/>
            </a:endParaRPr>
          </a:p>
          <a:p>
            <a:pPr algn="just">
              <a:lnSpc>
                <a:spcPct val="150000"/>
              </a:lnSpc>
            </a:pPr>
            <a:r>
              <a:rPr lang="fr-FR" dirty="0">
                <a:latin typeface="Palatino Linotype" panose="02040502050505030304" pitchFamily="18" charset="0"/>
              </a:rPr>
              <a:t>(clic) la figure 12 présente les FBA en Cu et Zn de la pomme de terre. Un FBA &gt; 1 est synonyme d’une </a:t>
            </a:r>
            <a:r>
              <a:rPr lang="fr-FR" dirty="0" err="1">
                <a:latin typeface="Palatino Linotype" panose="02040502050505030304" pitchFamily="18" charset="0"/>
              </a:rPr>
              <a:t>hyperaccumulation</a:t>
            </a:r>
            <a:r>
              <a:rPr lang="fr-FR" dirty="0">
                <a:latin typeface="Palatino Linotype" panose="02040502050505030304" pitchFamily="18" charset="0"/>
              </a:rPr>
              <a:t> par la plante en cet élément. Le recours au compost a eu un effet significatif sur les FBA Cu et Zn. Il ressort de cette figure que le recours à la dose 20 t/ha a entraîné une </a:t>
            </a:r>
            <a:r>
              <a:rPr lang="fr-FR" dirty="0" err="1">
                <a:latin typeface="Palatino Linotype" panose="02040502050505030304" pitchFamily="18" charset="0"/>
              </a:rPr>
              <a:t>hyperaccumulation</a:t>
            </a:r>
            <a:r>
              <a:rPr lang="fr-FR" dirty="0">
                <a:latin typeface="Palatino Linotype" panose="02040502050505030304" pitchFamily="18" charset="0"/>
              </a:rPr>
              <a:t> en Cu des pommes de terre, tandis que pour ce qui du Zn, les plantes ont présenté une </a:t>
            </a:r>
            <a:r>
              <a:rPr lang="fr-FR" dirty="0" err="1">
                <a:latin typeface="Palatino Linotype" panose="02040502050505030304" pitchFamily="18" charset="0"/>
              </a:rPr>
              <a:t>hyperaccumulation</a:t>
            </a:r>
            <a:r>
              <a:rPr lang="fr-FR" dirty="0">
                <a:latin typeface="Palatino Linotype" panose="02040502050505030304" pitchFamily="18" charset="0"/>
              </a:rPr>
              <a:t> en cet élément quelque soit le traitement utilisé. L’usage du compost de Dschang et la fertilisation paysanne auraient favorisé le transfert de ces ET dans le système sol-plante. ceci s’observe avec des FBA plus élevées dans les différents traitements par rapport au témoin. Les résultats obtenus dans nos travaux sont différents de ceux obtenus par </a:t>
            </a:r>
            <a:r>
              <a:rPr lang="fr-FR" b="1" dirty="0" err="1">
                <a:latin typeface="Palatino Linotype" panose="02040502050505030304" pitchFamily="18" charset="0"/>
              </a:rPr>
              <a:t>Angelova</a:t>
            </a:r>
            <a:r>
              <a:rPr lang="fr-FR" b="1" dirty="0">
                <a:latin typeface="Palatino Linotype" panose="02040502050505030304" pitchFamily="18" charset="0"/>
              </a:rPr>
              <a:t> et al 2010</a:t>
            </a:r>
            <a:r>
              <a:rPr lang="fr-FR" dirty="0">
                <a:latin typeface="Palatino Linotype" panose="02040502050505030304" pitchFamily="18" charset="0"/>
              </a:rPr>
              <a:t>. Cette exportation des ET par la pomme de terre serait liée à certains paramètres du sol à savoir le pH et la texture, ayant favorisé la mobilité des ET apportés au sol par le compost</a:t>
            </a:r>
          </a:p>
        </p:txBody>
      </p:sp>
      <p:sp>
        <p:nvSpPr>
          <p:cNvPr id="4" name="Espace réservé du numéro de diapositive 3">
            <a:extLst>
              <a:ext uri="{FF2B5EF4-FFF2-40B4-BE49-F238E27FC236}">
                <a16:creationId xmlns:a16="http://schemas.microsoft.com/office/drawing/2014/main" id="{0FAFCB2B-7729-6CF7-5D59-84EBAF09EA2D}"/>
              </a:ext>
            </a:extLst>
          </p:cNvPr>
          <p:cNvSpPr>
            <a:spLocks noGrp="1"/>
          </p:cNvSpPr>
          <p:nvPr>
            <p:ph type="sldNum" sz="quarter" idx="5"/>
          </p:nvPr>
        </p:nvSpPr>
        <p:spPr/>
        <p:txBody>
          <a:bodyPr/>
          <a:lstStyle/>
          <a:p>
            <a:fld id="{1A1F1CF7-F21A-4BB2-AB74-EA21345085ED}" type="slidenum">
              <a:rPr lang="fr-FR" smtClean="0"/>
              <a:t>36</a:t>
            </a:fld>
            <a:endParaRPr lang="fr-FR"/>
          </a:p>
        </p:txBody>
      </p:sp>
    </p:spTree>
    <p:extLst>
      <p:ext uri="{BB962C8B-B14F-4D97-AF65-F5344CB8AC3E}">
        <p14:creationId xmlns:p14="http://schemas.microsoft.com/office/powerpoint/2010/main" val="5311463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A3365-A262-0FDB-79F0-0E8235F668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B8C2B83-031A-EEAA-F875-56B0AD79AE0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1EE23E-FD2A-33BB-4EF5-889716357229}"/>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La figure 13 présente les liens entre les propriétés du sol et les concentrations en ET des pommes de terre. (clic) Cette matrice montre qu’il existe des synergies géochimiques prononcées entre certains ET notamment le Pb et le Cr et le couple Ni-Zn. Ceci traduit une origine commune entre ces métaux, qu’elle soit </a:t>
            </a:r>
            <a:r>
              <a:rPr lang="fr-FR" dirty="0" err="1">
                <a:latin typeface="Palatino Linotype" panose="02040502050505030304" pitchFamily="18" charset="0"/>
              </a:rPr>
              <a:t>lithogénique</a:t>
            </a:r>
            <a:r>
              <a:rPr lang="fr-FR" dirty="0">
                <a:latin typeface="Palatino Linotype" panose="02040502050505030304" pitchFamily="18" charset="0"/>
              </a:rPr>
              <a:t> ou bien anthropique. (clic) La figure 14 quant à elle montre effectivement que le pH est un facteur déterminant dans la biodisponibilité des métaux. Plus le pH du sol est faible, plus la mobilité des métaux dans le sol est importante, contrairement à celle des métalloïdes tels que l’arsenic qui est plus adsorbés à pH acide.</a:t>
            </a:r>
          </a:p>
        </p:txBody>
      </p:sp>
      <p:sp>
        <p:nvSpPr>
          <p:cNvPr id="4" name="Espace réservé du numéro de diapositive 3">
            <a:extLst>
              <a:ext uri="{FF2B5EF4-FFF2-40B4-BE49-F238E27FC236}">
                <a16:creationId xmlns:a16="http://schemas.microsoft.com/office/drawing/2014/main" id="{80265C54-333E-C4FD-972C-8E794FFB6761}"/>
              </a:ext>
            </a:extLst>
          </p:cNvPr>
          <p:cNvSpPr>
            <a:spLocks noGrp="1"/>
          </p:cNvSpPr>
          <p:nvPr>
            <p:ph type="sldNum" sz="quarter" idx="5"/>
          </p:nvPr>
        </p:nvSpPr>
        <p:spPr/>
        <p:txBody>
          <a:bodyPr/>
          <a:lstStyle/>
          <a:p>
            <a:fld id="{1A1F1CF7-F21A-4BB2-AB74-EA21345085ED}" type="slidenum">
              <a:rPr lang="fr-FR" smtClean="0"/>
              <a:t>37</a:t>
            </a:fld>
            <a:endParaRPr lang="fr-FR"/>
          </a:p>
        </p:txBody>
      </p:sp>
    </p:spTree>
    <p:extLst>
      <p:ext uri="{BB962C8B-B14F-4D97-AF65-F5344CB8AC3E}">
        <p14:creationId xmlns:p14="http://schemas.microsoft.com/office/powerpoint/2010/main" val="9235189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49CB7-4A60-72F3-F6B1-6CDE4F38FA2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4C937A3-6A4E-33FF-21A7-41BA2DA5427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39FE2A-1904-5DC0-5200-A530CA964E49}"/>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Tout comme dans la parcelle de pommes de terre, l’usage de CBNTS a contribué à l’enrichissement du sol en ET après la culture du maïs en général. (clic) D’un point de vue mathématiques, le Cr est l’élément avec les concentrations les plus élevées dans le sol à la fin de l’essai. Tandis que d’un point de vue sanitaire, le Ni est l’élément dont les concentrations se rapprochent le plus de la limite.  </a:t>
            </a:r>
          </a:p>
        </p:txBody>
      </p:sp>
      <p:sp>
        <p:nvSpPr>
          <p:cNvPr id="4" name="Espace réservé du numéro de diapositive 3">
            <a:extLst>
              <a:ext uri="{FF2B5EF4-FFF2-40B4-BE49-F238E27FC236}">
                <a16:creationId xmlns:a16="http://schemas.microsoft.com/office/drawing/2014/main" id="{B4320FEA-9871-4FA3-AAD8-5FF32DB00381}"/>
              </a:ext>
            </a:extLst>
          </p:cNvPr>
          <p:cNvSpPr>
            <a:spLocks noGrp="1"/>
          </p:cNvSpPr>
          <p:nvPr>
            <p:ph type="sldNum" sz="quarter" idx="5"/>
          </p:nvPr>
        </p:nvSpPr>
        <p:spPr/>
        <p:txBody>
          <a:bodyPr/>
          <a:lstStyle/>
          <a:p>
            <a:fld id="{1A1F1CF7-F21A-4BB2-AB74-EA21345085ED}" type="slidenum">
              <a:rPr lang="fr-FR" smtClean="0"/>
              <a:t>38</a:t>
            </a:fld>
            <a:endParaRPr lang="fr-FR"/>
          </a:p>
        </p:txBody>
      </p:sp>
    </p:spTree>
    <p:extLst>
      <p:ext uri="{BB962C8B-B14F-4D97-AF65-F5344CB8AC3E}">
        <p14:creationId xmlns:p14="http://schemas.microsoft.com/office/powerpoint/2010/main" val="42841629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484D7-B5AA-1B69-1703-95B522B5FB6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B0DDE42-305B-D04A-CBD4-995229A9F00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E8ECF89-B41A-BCE9-654A-205020D6CA8F}"/>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La figure 15 présente les rendements en maïs grain à la fin de l’essai. L’apport de la matière organique au sol a eu un effet significatif sur les rendements, et a conduit à leur augmentation par rapport aux différents témoins. (clic) Le rendement le plus élevé a été obtenu avec la dose T2, (clic) tandis que le moins élevé a été obtenu dans le témoin négatif. Les rendements obtenus en ayant recours au compost étaient tous supérieurs à celui obtenu dans le témoin positif T1. (clic) Des résultats similaires ont été observés dans les travaux de Kenne et al 2023 à Dschang, où ils ont noté une amélioration des rendements du maïs après l’apport de matières organiques contenues dans le compost de BV.</a:t>
            </a:r>
          </a:p>
          <a:p>
            <a:pPr algn="just">
              <a:lnSpc>
                <a:spcPct val="150000"/>
              </a:lnSpc>
            </a:pPr>
            <a:endParaRPr lang="fr-FR" dirty="0">
              <a:latin typeface="Palatino Linotype" panose="02040502050505030304" pitchFamily="18" charset="0"/>
            </a:endParaRPr>
          </a:p>
          <a:p>
            <a:pPr algn="just">
              <a:lnSpc>
                <a:spcPct val="150000"/>
              </a:lnSpc>
            </a:pPr>
            <a:r>
              <a:rPr lang="fr-FR" dirty="0">
                <a:latin typeface="Palatino Linotype" panose="02040502050505030304" pitchFamily="18" charset="0"/>
              </a:rPr>
              <a:t>(clic) La figure 16 présente les FBA Cu et Zn du maïs. Nous remarquons le recours au compost de biodéchets n’a pas entraîné une </a:t>
            </a:r>
            <a:r>
              <a:rPr lang="fr-FR" dirty="0" err="1">
                <a:latin typeface="Palatino Linotype" panose="02040502050505030304" pitchFamily="18" charset="0"/>
              </a:rPr>
              <a:t>hyperaccumulation</a:t>
            </a:r>
            <a:r>
              <a:rPr lang="fr-FR" dirty="0">
                <a:latin typeface="Palatino Linotype" panose="02040502050505030304" pitchFamily="18" charset="0"/>
              </a:rPr>
              <a:t> du Cu et Zn avec des FBA &lt;1. une baisse de l’accumulation de Cu dans les graines de maïs est observée en général, ce qui serait lié à l’augmentation du pH à la suite de l’apport des doses croissantes de compost. </a:t>
            </a:r>
          </a:p>
        </p:txBody>
      </p:sp>
      <p:sp>
        <p:nvSpPr>
          <p:cNvPr id="4" name="Espace réservé du numéro de diapositive 3">
            <a:extLst>
              <a:ext uri="{FF2B5EF4-FFF2-40B4-BE49-F238E27FC236}">
                <a16:creationId xmlns:a16="http://schemas.microsoft.com/office/drawing/2014/main" id="{B9B98709-CE83-4A6C-03A5-99C5CF5F2E9E}"/>
              </a:ext>
            </a:extLst>
          </p:cNvPr>
          <p:cNvSpPr>
            <a:spLocks noGrp="1"/>
          </p:cNvSpPr>
          <p:nvPr>
            <p:ph type="sldNum" sz="quarter" idx="5"/>
          </p:nvPr>
        </p:nvSpPr>
        <p:spPr/>
        <p:txBody>
          <a:bodyPr/>
          <a:lstStyle/>
          <a:p>
            <a:fld id="{1A1F1CF7-F21A-4BB2-AB74-EA21345085ED}" type="slidenum">
              <a:rPr lang="fr-FR" smtClean="0"/>
              <a:t>39</a:t>
            </a:fld>
            <a:endParaRPr lang="fr-FR"/>
          </a:p>
        </p:txBody>
      </p:sp>
    </p:spTree>
    <p:extLst>
      <p:ext uri="{BB962C8B-B14F-4D97-AF65-F5344CB8AC3E}">
        <p14:creationId xmlns:p14="http://schemas.microsoft.com/office/powerpoint/2010/main" val="14883405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281EF-69AB-D7D7-0C41-C0F7DB97565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D4F400C-893F-CB6E-58FF-8E3E9B4E9F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9AA9E48-A361-3119-7045-2EBD873C57FE}"/>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La figure 17 fait ressortir les liens entre les propriétés du sol et les concentrations en ET du maïs. (clic) Cette matrice présente la corrélation négative entre le ph du sol et la bioaccumulation de ces éléments. (clic) Le diagramme des interactions présenté en figure 18 confirme le résultat obtenu dans la figure 17, où nous observons clairement qu’il y a un effet négatif entre le pH du sol et les FBA.</a:t>
            </a:r>
          </a:p>
        </p:txBody>
      </p:sp>
      <p:sp>
        <p:nvSpPr>
          <p:cNvPr id="4" name="Espace réservé du numéro de diapositive 3">
            <a:extLst>
              <a:ext uri="{FF2B5EF4-FFF2-40B4-BE49-F238E27FC236}">
                <a16:creationId xmlns:a16="http://schemas.microsoft.com/office/drawing/2014/main" id="{07D954AC-0F1C-6782-6608-8C15817AA0C7}"/>
              </a:ext>
            </a:extLst>
          </p:cNvPr>
          <p:cNvSpPr>
            <a:spLocks noGrp="1"/>
          </p:cNvSpPr>
          <p:nvPr>
            <p:ph type="sldNum" sz="quarter" idx="5"/>
          </p:nvPr>
        </p:nvSpPr>
        <p:spPr/>
        <p:txBody>
          <a:bodyPr/>
          <a:lstStyle/>
          <a:p>
            <a:fld id="{1A1F1CF7-F21A-4BB2-AB74-EA21345085ED}" type="slidenum">
              <a:rPr lang="fr-FR" smtClean="0"/>
              <a:t>40</a:t>
            </a:fld>
            <a:endParaRPr lang="fr-FR"/>
          </a:p>
        </p:txBody>
      </p:sp>
    </p:spTree>
    <p:extLst>
      <p:ext uri="{BB962C8B-B14F-4D97-AF65-F5344CB8AC3E}">
        <p14:creationId xmlns:p14="http://schemas.microsoft.com/office/powerpoint/2010/main" val="19090851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728B2-57BF-8B67-ACF4-9609C8FCADF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951ABBA-9FAA-D483-5417-A2056FBB120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BF854DE-0DDC-5852-78BA-EEA3B3748581}"/>
              </a:ext>
            </a:extLst>
          </p:cNvPr>
          <p:cNvSpPr>
            <a:spLocks noGrp="1"/>
          </p:cNvSpPr>
          <p:nvPr>
            <p:ph type="body" idx="1"/>
          </p:nvPr>
        </p:nvSpPr>
        <p:spPr/>
        <p:txBody>
          <a:bodyPr/>
          <a:lstStyle/>
          <a:p>
            <a:pPr algn="just"/>
            <a:r>
              <a:rPr lang="fr-FR" dirty="0"/>
              <a:t>Tel que réalisé à Dschang, à la C/E, lorsque des concentrations en ET étaient relativement élevées, des carottages ont été effectués afin d’avoir des informations sur l’origine de ceux-ci. Ces courbes présentent l’évolution de l’arsenic dans les parcelles expérimentales en fonction de la profondeur. Celui-ci a une évolution relativement linéaire en fonction de la profondeur, ce qui serait synonyme d’une origine géologique.</a:t>
            </a:r>
          </a:p>
          <a:p>
            <a:pPr algn="just"/>
            <a:endParaRPr lang="fr-FR" dirty="0"/>
          </a:p>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latin typeface="Palatino Linotype" panose="02040502050505030304" pitchFamily="18" charset="0"/>
              </a:rPr>
              <a:t>La France est le pays européen avec le plus grand nombre de zones présentant des concentrations anormales d'arsenic </a:t>
            </a:r>
            <a:r>
              <a:rPr lang="fr-FR" b="0" dirty="0">
                <a:latin typeface="Palatino Linotype" panose="02040502050505030304" pitchFamily="18" charset="0"/>
              </a:rPr>
              <a:t>selon</a:t>
            </a:r>
            <a:r>
              <a:rPr lang="fr-FR" b="1" dirty="0">
                <a:latin typeface="Palatino Linotype" panose="02040502050505030304" pitchFamily="18" charset="0"/>
              </a:rPr>
              <a:t> Le Guern </a:t>
            </a:r>
            <a:r>
              <a:rPr lang="fr-FR" b="1" i="1" dirty="0">
                <a:latin typeface="Palatino Linotype" panose="02040502050505030304" pitchFamily="18" charset="0"/>
              </a:rPr>
              <a:t>et al</a:t>
            </a:r>
            <a:r>
              <a:rPr lang="fr-FR" b="1" dirty="0">
                <a:latin typeface="Palatino Linotype" panose="02040502050505030304" pitchFamily="18" charset="0"/>
              </a:rPr>
              <a:t>., 2013.</a:t>
            </a:r>
          </a:p>
          <a:p>
            <a:pPr algn="just"/>
            <a:endParaRPr lang="fr-FR" sz="1200" kern="1200" dirty="0">
              <a:solidFill>
                <a:schemeClr val="tx1"/>
              </a:solidFill>
              <a:effectLst/>
              <a:latin typeface="+mn-lt"/>
              <a:ea typeface="+mn-ea"/>
              <a:cs typeface="+mn-cs"/>
            </a:endParaRPr>
          </a:p>
          <a:p>
            <a:pPr algn="just"/>
            <a:r>
              <a:rPr lang="fr-FR" sz="1200" kern="1200" dirty="0">
                <a:solidFill>
                  <a:schemeClr val="tx1"/>
                </a:solidFill>
                <a:effectLst/>
                <a:latin typeface="+mn-lt"/>
                <a:ea typeface="+mn-ea"/>
                <a:cs typeface="+mn-cs"/>
              </a:rPr>
              <a:t>Selon le manuel METOTRASS, ces concentrations élevées en As en Loire-Atlantique seraient dues à l’érosion de roches environnantes naturellement enrichies, et des pollutions liées à l’usage dans le passé de désherbants riches en arsenic, dans les parcelles de prairies notamment. Les résultats obtenus par </a:t>
            </a:r>
            <a:r>
              <a:rPr lang="fr-FR" sz="1200" b="1" kern="1200" dirty="0">
                <a:solidFill>
                  <a:schemeClr val="tx1"/>
                </a:solidFill>
                <a:effectLst/>
                <a:latin typeface="+mn-lt"/>
                <a:ea typeface="+mn-ea"/>
                <a:cs typeface="+mn-cs"/>
              </a:rPr>
              <a:t>Jean-Soro et al. 2014 </a:t>
            </a:r>
            <a:r>
              <a:rPr lang="fr-FR" sz="1200" kern="1200" dirty="0">
                <a:solidFill>
                  <a:schemeClr val="tx1"/>
                </a:solidFill>
                <a:effectLst/>
                <a:latin typeface="+mn-lt"/>
                <a:ea typeface="+mn-ea"/>
                <a:cs typeface="+mn-cs"/>
              </a:rPr>
              <a:t>dans les jardins familiaux de la région nantaise ont permis de démontrer que sur la base du fond pédogéochimique de cette localité, l’arsenic est l’élément qui présente un nombre significatif d’anomalie,</a:t>
            </a:r>
            <a:endParaRPr lang="fr-FR" dirty="0"/>
          </a:p>
        </p:txBody>
      </p:sp>
      <p:sp>
        <p:nvSpPr>
          <p:cNvPr id="4" name="Espace réservé du numéro de diapositive 3">
            <a:extLst>
              <a:ext uri="{FF2B5EF4-FFF2-40B4-BE49-F238E27FC236}">
                <a16:creationId xmlns:a16="http://schemas.microsoft.com/office/drawing/2014/main" id="{3FEF48AC-B10B-B958-D8D7-0A5BA7B3E764}"/>
              </a:ext>
            </a:extLst>
          </p:cNvPr>
          <p:cNvSpPr>
            <a:spLocks noGrp="1"/>
          </p:cNvSpPr>
          <p:nvPr>
            <p:ph type="sldNum" sz="quarter" idx="5"/>
          </p:nvPr>
        </p:nvSpPr>
        <p:spPr/>
        <p:txBody>
          <a:bodyPr/>
          <a:lstStyle/>
          <a:p>
            <a:fld id="{1A1F1CF7-F21A-4BB2-AB74-EA21345085ED}" type="slidenum">
              <a:rPr lang="fr-FR" smtClean="0"/>
              <a:t>41</a:t>
            </a:fld>
            <a:endParaRPr lang="fr-FR"/>
          </a:p>
        </p:txBody>
      </p:sp>
    </p:spTree>
    <p:extLst>
      <p:ext uri="{BB962C8B-B14F-4D97-AF65-F5344CB8AC3E}">
        <p14:creationId xmlns:p14="http://schemas.microsoft.com/office/powerpoint/2010/main" val="38011125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9325B-1A1E-1CD2-7C9E-7BAB6A0642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20219DE-B66A-A8E5-A91E-134E02C5BF9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CA65114-CD9E-162E-88AE-9E80B0275002}"/>
              </a:ext>
            </a:extLst>
          </p:cNvPr>
          <p:cNvSpPr>
            <a:spLocks noGrp="1"/>
          </p:cNvSpPr>
          <p:nvPr>
            <p:ph type="body" idx="1"/>
          </p:nvPr>
        </p:nvSpPr>
        <p:spPr/>
        <p:txBody>
          <a:bodyPr/>
          <a:lstStyle/>
          <a:p>
            <a:pPr algn="just"/>
            <a:r>
              <a:rPr lang="fr-FR" dirty="0"/>
              <a:t>Les graphes présentés en figure 20 montrent l’évolution des concentrations en Cr en fonction de la profondeur. Dans la parcelle de fraises, les concentrations en Cr étaient plus ou moins linéaires en fonction de la profondeur, tandis que dans les parcelles de laitue et de triticale, les concentrations en Cr en surface proviendraient de l’altération du matériau parental au vu de l’évolution de la courbe en fonction de la profondeur.</a:t>
            </a:r>
          </a:p>
        </p:txBody>
      </p:sp>
      <p:sp>
        <p:nvSpPr>
          <p:cNvPr id="4" name="Espace réservé du numéro de diapositive 3">
            <a:extLst>
              <a:ext uri="{FF2B5EF4-FFF2-40B4-BE49-F238E27FC236}">
                <a16:creationId xmlns:a16="http://schemas.microsoft.com/office/drawing/2014/main" id="{F0BBF557-B93B-0705-84EB-01700C4E0C91}"/>
              </a:ext>
            </a:extLst>
          </p:cNvPr>
          <p:cNvSpPr>
            <a:spLocks noGrp="1"/>
          </p:cNvSpPr>
          <p:nvPr>
            <p:ph type="sldNum" sz="quarter" idx="5"/>
          </p:nvPr>
        </p:nvSpPr>
        <p:spPr/>
        <p:txBody>
          <a:bodyPr/>
          <a:lstStyle/>
          <a:p>
            <a:fld id="{1A1F1CF7-F21A-4BB2-AB74-EA21345085ED}" type="slidenum">
              <a:rPr lang="fr-FR" smtClean="0"/>
              <a:t>42</a:t>
            </a:fld>
            <a:endParaRPr lang="fr-FR"/>
          </a:p>
        </p:txBody>
      </p:sp>
    </p:spTree>
    <p:extLst>
      <p:ext uri="{BB962C8B-B14F-4D97-AF65-F5344CB8AC3E}">
        <p14:creationId xmlns:p14="http://schemas.microsoft.com/office/powerpoint/2010/main" val="5458206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B6450-8F69-5109-C363-1E7774234AB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EB99958-2F6B-08EB-C19D-2425E3DF03B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E7A22C3-9129-A36D-6CBB-A26D92F6AF5D}"/>
              </a:ext>
            </a:extLst>
          </p:cNvPr>
          <p:cNvSpPr>
            <a:spLocks noGrp="1"/>
          </p:cNvSpPr>
          <p:nvPr>
            <p:ph type="body" idx="1"/>
          </p:nvPr>
        </p:nvSpPr>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fr-FR" dirty="0">
                <a:latin typeface="Palatino Linotype" panose="02040502050505030304" pitchFamily="18" charset="0"/>
              </a:rPr>
              <a:t>Le tableau 6 présente les concentrations en ET dans les sols à la ferme du Limeur après l’apport des différentes doses de compost. D’une manière générale, nous observons une baisse des concentrations en ET dans les sols après l’apport de la matière organique, ce qui pourrait être lié au lessivage de ceux-ci.</a:t>
            </a:r>
          </a:p>
          <a:p>
            <a:pPr algn="just">
              <a:lnSpc>
                <a:spcPct val="150000"/>
              </a:lnSpc>
            </a:pPr>
            <a:r>
              <a:rPr lang="fr-FR" dirty="0">
                <a:latin typeface="Palatino Linotype" panose="02040502050505030304" pitchFamily="18" charset="0"/>
              </a:rPr>
              <a:t>L’As était l’élément dont les concentrations se rapprochaient le plus du seuil, bien que ses concentrations aient diminuées après l’apport du compost. La norme ayant été utilisée ici pour l’As était celle de l’ASPITET qui est le seuil référentiel reconnu pour l’As dans les sols. Les concentrations en As dans cette parcelle avant l’apport de compost conforte davantage ce que nous évoquions précédemment, en ce qui concerne la problématique en cet élément dans cette région en Europe. </a:t>
            </a:r>
          </a:p>
        </p:txBody>
      </p:sp>
      <p:sp>
        <p:nvSpPr>
          <p:cNvPr id="4" name="Espace réservé du numéro de diapositive 3">
            <a:extLst>
              <a:ext uri="{FF2B5EF4-FFF2-40B4-BE49-F238E27FC236}">
                <a16:creationId xmlns:a16="http://schemas.microsoft.com/office/drawing/2014/main" id="{08003E92-78CA-8FDB-2CED-EE07B04A7427}"/>
              </a:ext>
            </a:extLst>
          </p:cNvPr>
          <p:cNvSpPr>
            <a:spLocks noGrp="1"/>
          </p:cNvSpPr>
          <p:nvPr>
            <p:ph type="sldNum" sz="quarter" idx="5"/>
          </p:nvPr>
        </p:nvSpPr>
        <p:spPr/>
        <p:txBody>
          <a:bodyPr/>
          <a:lstStyle/>
          <a:p>
            <a:fld id="{1A1F1CF7-F21A-4BB2-AB74-EA21345085ED}" type="slidenum">
              <a:rPr lang="fr-FR" smtClean="0"/>
              <a:t>43</a:t>
            </a:fld>
            <a:endParaRPr lang="fr-FR"/>
          </a:p>
        </p:txBody>
      </p:sp>
    </p:spTree>
    <p:extLst>
      <p:ext uri="{BB962C8B-B14F-4D97-AF65-F5344CB8AC3E}">
        <p14:creationId xmlns:p14="http://schemas.microsoft.com/office/powerpoint/2010/main" val="14336419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7E1AE-571A-F535-B179-D1BE8DD4250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5045776-747F-BAF8-D16F-F40FEB503A1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E49257E-C3F9-4539-B268-937D8924F334}"/>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Les graphes en fig. 21 présentent les FBA en Cu et Zn de la laitue. En se focalisant sur le FBA Zn, on constate que les doses croissantes de compost ont réduit considérablement l’exportation de cet élément par la laitue. Ce métal aurait ainsi été immobilisé dans le sol, à la suite de l’apport de la matière organique. Ceci a été constaté dans les travaux réalisés en France par </a:t>
            </a:r>
            <a:r>
              <a:rPr lang="fr-FR" b="1" dirty="0">
                <a:latin typeface="Palatino Linotype" panose="02040502050505030304" pitchFamily="18" charset="0"/>
              </a:rPr>
              <a:t>Alice Kohli en 2022</a:t>
            </a:r>
            <a:r>
              <a:rPr lang="fr-FR" dirty="0">
                <a:latin typeface="Palatino Linotype" panose="02040502050505030304" pitchFamily="18" charset="0"/>
              </a:rPr>
              <a:t>, où en apportant des doses croissantes de compost dans des jardins familiaux, il s’en est suivi une immobilisation du Zn dans le sol, limitant ainsi son exportation par les légumes. En apportant les doses croissantes de biochar, </a:t>
            </a:r>
            <a:r>
              <a:rPr lang="fr-FR" b="1" dirty="0">
                <a:latin typeface="Palatino Linotype" panose="02040502050505030304" pitchFamily="18" charset="0"/>
              </a:rPr>
              <a:t>Kim et al. 2015</a:t>
            </a:r>
            <a:r>
              <a:rPr lang="fr-FR" dirty="0">
                <a:latin typeface="Palatino Linotype" panose="02040502050505030304" pitchFamily="18" charset="0"/>
              </a:rPr>
              <a:t> ont également démontré que les concentrations en Zn connaissent une baisse dans les laitues. Ces résultats prouvent que la matière organique contenue dans les amendements lorsqu’ils sont bien fabriqués joue un rôle immobilisateur de polluants métalliques dans la solution du sol.</a:t>
            </a:r>
          </a:p>
        </p:txBody>
      </p:sp>
      <p:sp>
        <p:nvSpPr>
          <p:cNvPr id="4" name="Espace réservé du numéro de diapositive 3">
            <a:extLst>
              <a:ext uri="{FF2B5EF4-FFF2-40B4-BE49-F238E27FC236}">
                <a16:creationId xmlns:a16="http://schemas.microsoft.com/office/drawing/2014/main" id="{B8BF59F1-A37A-DA6D-F712-4F82EAADABD5}"/>
              </a:ext>
            </a:extLst>
          </p:cNvPr>
          <p:cNvSpPr>
            <a:spLocks noGrp="1"/>
          </p:cNvSpPr>
          <p:nvPr>
            <p:ph type="sldNum" sz="quarter" idx="5"/>
          </p:nvPr>
        </p:nvSpPr>
        <p:spPr/>
        <p:txBody>
          <a:bodyPr/>
          <a:lstStyle/>
          <a:p>
            <a:fld id="{1A1F1CF7-F21A-4BB2-AB74-EA21345085ED}" type="slidenum">
              <a:rPr lang="fr-FR" smtClean="0"/>
              <a:t>44</a:t>
            </a:fld>
            <a:endParaRPr lang="fr-FR"/>
          </a:p>
        </p:txBody>
      </p:sp>
    </p:spTree>
    <p:extLst>
      <p:ext uri="{BB962C8B-B14F-4D97-AF65-F5344CB8AC3E}">
        <p14:creationId xmlns:p14="http://schemas.microsoft.com/office/powerpoint/2010/main" val="42881602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C56AB-5F96-5471-C883-724BE3FC39A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DE17790-B092-995D-FC77-4E5D042231E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BEAE90A-F1D3-A0CE-98F1-6F7692D72D94}"/>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À la ferme de la Hautière, les concentrations en ET étaient relativement élevées. (clic) Deux ET attirent notre attention dans cette parcelle, l’As et le Cr, l’As dépassant le seuil prescrit par l’ASPITET. Même avant l’apport de compost, les concentrations en ET sont relativement élevées dans cette parcelle, ce qui pourrait s’expliquer par le fait qu’en plus de la richesse naturelle des sols de la Loire-Atlantique en As, sur cette parcelle, une agriculture conventionnelle était pratiquée, avec l’usage des produits provenant de l’agrochimie.</a:t>
            </a:r>
          </a:p>
          <a:p>
            <a:pPr algn="just">
              <a:lnSpc>
                <a:spcPct val="150000"/>
              </a:lnSpc>
            </a:pPr>
            <a:r>
              <a:rPr lang="fr-FR" dirty="0">
                <a:latin typeface="Palatino Linotype" panose="02040502050505030304" pitchFamily="18" charset="0"/>
              </a:rPr>
              <a:t>(clic) Le tableau 8 présente les concentrations en ET des fraises après la récolte, et il y a deux ET qui nous interpellent, l’As et le Zn qui ont des concentrations supérieures à la norme de l’OMS. La forte exportation de l’As est liée à sa spéciation, tel que décrit par </a:t>
            </a:r>
            <a:r>
              <a:rPr lang="fr-FR" b="1" dirty="0">
                <a:latin typeface="Palatino Linotype" panose="02040502050505030304" pitchFamily="18" charset="0"/>
              </a:rPr>
              <a:t>Han et al 2004</a:t>
            </a:r>
            <a:r>
              <a:rPr lang="fr-FR" dirty="0">
                <a:latin typeface="Palatino Linotype" panose="02040502050505030304" pitchFamily="18" charset="0"/>
              </a:rPr>
              <a:t>, qui ont démontré que sa </a:t>
            </a:r>
            <a:r>
              <a:rPr lang="fr-FR" sz="1200" kern="1200" dirty="0">
                <a:solidFill>
                  <a:schemeClr val="tx1"/>
                </a:solidFill>
                <a:effectLst/>
                <a:latin typeface="+mn-lt"/>
                <a:ea typeface="+mn-ea"/>
                <a:cs typeface="+mn-cs"/>
              </a:rPr>
              <a:t>biodisponibilité, sa toxicité et sa mobilité dans le système sol-eau-plante est largement influencée par sa spéciation et sa distribution dans le sol. Ces résultats nous communiquent des informations sur la forme de l’As dans le sol. L’As (III) serait plus mobile dans les sols à pH acide, tandis que l’As (V) </a:t>
            </a:r>
            <a:r>
              <a:rPr lang="fr-FR" sz="1200" kern="1200" baseline="300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est plus mobile dans les sols à pH basique (Mukherjee </a:t>
            </a:r>
            <a:r>
              <a:rPr lang="fr-FR" sz="1200" i="1" kern="1200" dirty="0">
                <a:solidFill>
                  <a:schemeClr val="tx1"/>
                </a:solidFill>
                <a:effectLst/>
                <a:latin typeface="+mn-lt"/>
                <a:ea typeface="+mn-ea"/>
                <a:cs typeface="+mn-cs"/>
              </a:rPr>
              <a:t>et al.,</a:t>
            </a:r>
            <a:r>
              <a:rPr lang="fr-FR" sz="1200" kern="1200" dirty="0">
                <a:solidFill>
                  <a:schemeClr val="tx1"/>
                </a:solidFill>
                <a:effectLst/>
                <a:latin typeface="+mn-lt"/>
                <a:ea typeface="+mn-ea"/>
                <a:cs typeface="+mn-cs"/>
              </a:rPr>
              <a:t> 2009</a:t>
            </a:r>
            <a:r>
              <a:rPr lang="fr-FR" sz="1200" kern="1200">
                <a:solidFill>
                  <a:schemeClr val="tx1"/>
                </a:solidFill>
                <a:effectLst/>
                <a:latin typeface="+mn-lt"/>
                <a:ea typeface="+mn-ea"/>
                <a:cs typeface="+mn-cs"/>
              </a:rPr>
              <a:t>). </a:t>
            </a:r>
            <a:endParaRPr lang="fr-FR" dirty="0">
              <a:latin typeface="Palatino Linotype" panose="02040502050505030304" pitchFamily="18" charset="0"/>
            </a:endParaRPr>
          </a:p>
        </p:txBody>
      </p:sp>
      <p:sp>
        <p:nvSpPr>
          <p:cNvPr id="4" name="Espace réservé du numéro de diapositive 3">
            <a:extLst>
              <a:ext uri="{FF2B5EF4-FFF2-40B4-BE49-F238E27FC236}">
                <a16:creationId xmlns:a16="http://schemas.microsoft.com/office/drawing/2014/main" id="{4A79C782-4E4A-0701-61B2-31B3F0229BD1}"/>
              </a:ext>
            </a:extLst>
          </p:cNvPr>
          <p:cNvSpPr>
            <a:spLocks noGrp="1"/>
          </p:cNvSpPr>
          <p:nvPr>
            <p:ph type="sldNum" sz="quarter" idx="5"/>
          </p:nvPr>
        </p:nvSpPr>
        <p:spPr/>
        <p:txBody>
          <a:bodyPr/>
          <a:lstStyle/>
          <a:p>
            <a:fld id="{1A1F1CF7-F21A-4BB2-AB74-EA21345085ED}" type="slidenum">
              <a:rPr lang="fr-FR" smtClean="0"/>
              <a:t>45</a:t>
            </a:fld>
            <a:endParaRPr lang="fr-FR"/>
          </a:p>
        </p:txBody>
      </p:sp>
    </p:spTree>
    <p:extLst>
      <p:ext uri="{BB962C8B-B14F-4D97-AF65-F5344CB8AC3E}">
        <p14:creationId xmlns:p14="http://schemas.microsoft.com/office/powerpoint/2010/main" val="2488549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FR" dirty="0">
                <a:latin typeface="Palatino Linotype" panose="02040502050505030304" pitchFamily="18" charset="0"/>
              </a:rPr>
              <a:t>Alors nous nous demandons bien quelle est la situation en Afrique subsaharienne. Cette partie du globe qui est marquée par une croissance démographique exponentielle est sujette à une forte production de déchets, avec </a:t>
            </a:r>
            <a:r>
              <a:rPr lang="fr-FR" b="0" dirty="0">
                <a:solidFill>
                  <a:srgbClr val="FF0000"/>
                </a:solidFill>
                <a:latin typeface="Palatino Linotype" panose="02040502050505030304" pitchFamily="18" charset="0"/>
              </a:rPr>
              <a:t>516 Ml de tonnes  d’ici 2050 contre 174 aujourd’hui, parmi lesquels les plus importants sont les déchets fermentescibles. La gestion des flux de déchets dans cette partie du globe reste difficile, du fait du manque d’infrastructures et de moyens financiers.</a:t>
            </a:r>
          </a:p>
          <a:p>
            <a:endParaRPr lang="fr-FR" dirty="0"/>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5</a:t>
            </a:fld>
            <a:endParaRPr lang="fr-FR"/>
          </a:p>
        </p:txBody>
      </p:sp>
    </p:spTree>
    <p:extLst>
      <p:ext uri="{BB962C8B-B14F-4D97-AF65-F5344CB8AC3E}">
        <p14:creationId xmlns:p14="http://schemas.microsoft.com/office/powerpoint/2010/main" val="26017734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25F8F-C34F-D735-91FD-0EA075DBAD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30BB951-CC90-2798-63BF-A6942A0B29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97FA9C4-DD20-95D3-3375-51EFD87459EF}"/>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En définitive, dans cette étude ayant été menée dans le but de décrire les systèmes de gestion de biodéchets à Nantes M et à Dschang, de faire un état des lieux de la pollution des sols à Dschang et d’apprécier les effets des composts produits dans ces territoires tant sur les sols que sur les plantes, nous avons présenté la logique de chaque système en fonction de son contexte local. Il en est ressorti que le système de NM est un système dans lequel un accent mis sur le tri à la source des biodéchets, tandis que celui de Dschang est encore peu développé avec un accent mis sur la valorisation par compostage et la vulgarisation auprès des agriculteurs</a:t>
            </a:r>
          </a:p>
        </p:txBody>
      </p:sp>
      <p:sp>
        <p:nvSpPr>
          <p:cNvPr id="4" name="Espace réservé du numéro de diapositive 3">
            <a:extLst>
              <a:ext uri="{FF2B5EF4-FFF2-40B4-BE49-F238E27FC236}">
                <a16:creationId xmlns:a16="http://schemas.microsoft.com/office/drawing/2014/main" id="{8A9A1EED-4747-27D7-281B-AD7288574446}"/>
              </a:ext>
            </a:extLst>
          </p:cNvPr>
          <p:cNvSpPr>
            <a:spLocks noGrp="1"/>
          </p:cNvSpPr>
          <p:nvPr>
            <p:ph type="sldNum" sz="quarter" idx="5"/>
          </p:nvPr>
        </p:nvSpPr>
        <p:spPr/>
        <p:txBody>
          <a:bodyPr/>
          <a:lstStyle/>
          <a:p>
            <a:fld id="{1A1F1CF7-F21A-4BB2-AB74-EA21345085ED}" type="slidenum">
              <a:rPr lang="fr-FR" smtClean="0"/>
              <a:t>47</a:t>
            </a:fld>
            <a:endParaRPr lang="fr-FR"/>
          </a:p>
        </p:txBody>
      </p:sp>
    </p:spTree>
    <p:extLst>
      <p:ext uri="{BB962C8B-B14F-4D97-AF65-F5344CB8AC3E}">
        <p14:creationId xmlns:p14="http://schemas.microsoft.com/office/powerpoint/2010/main" val="799334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8A392-6A3D-A967-3399-C6B5C086643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4AF4BEE-4200-80AA-986C-995DE4BE58E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160B337-03ED-8F20-01CC-B266EBA17052}"/>
              </a:ext>
            </a:extLst>
          </p:cNvPr>
          <p:cNvSpPr>
            <a:spLocks noGrp="1"/>
          </p:cNvSpPr>
          <p:nvPr>
            <p:ph type="body" idx="1"/>
          </p:nvPr>
        </p:nvSpPr>
        <p:spPr/>
        <p:txBody>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fr-FR" dirty="0">
                <a:latin typeface="Palatino Linotype" panose="02040502050505030304" pitchFamily="18" charset="0"/>
              </a:rPr>
              <a:t>Cette étude a également permis de montrer l’importance du tri à la source, avec le compost de Dschang qui présente des concentrations en ET plus élevées. Ce compost est toutefois de bonne qualité agronomique, car a permis une amélioration considérable des rendements des plantes cultivées sur les sols l’ayant reçu. Ces sols ont cependant été enrichis en ET, augmentant ainsi le risque de contamination des plantes cultivées, lorsque les propriétés de ces sols sont favorables à la mise en solution de certains cations métalliques (texture par exemple), et également pour les eaux souterraines. Le compost de Dschang est toutefois facilement adopté par les agriculteurs locaux, lorsque celui de la C/E qui peine à être accepté par les populations</a:t>
            </a:r>
          </a:p>
          <a:p>
            <a:pPr algn="just">
              <a:lnSpc>
                <a:spcPct val="150000"/>
              </a:lnSpc>
            </a:pPr>
            <a:endParaRPr lang="fr-FR" dirty="0">
              <a:latin typeface="Palatino Linotype" panose="02040502050505030304" pitchFamily="18" charset="0"/>
            </a:endParaRPr>
          </a:p>
        </p:txBody>
      </p:sp>
      <p:sp>
        <p:nvSpPr>
          <p:cNvPr id="4" name="Espace réservé du numéro de diapositive 3">
            <a:extLst>
              <a:ext uri="{FF2B5EF4-FFF2-40B4-BE49-F238E27FC236}">
                <a16:creationId xmlns:a16="http://schemas.microsoft.com/office/drawing/2014/main" id="{62CACF87-2287-1E75-2277-BA3AF3EA23B1}"/>
              </a:ext>
            </a:extLst>
          </p:cNvPr>
          <p:cNvSpPr>
            <a:spLocks noGrp="1"/>
          </p:cNvSpPr>
          <p:nvPr>
            <p:ph type="sldNum" sz="quarter" idx="5"/>
          </p:nvPr>
        </p:nvSpPr>
        <p:spPr/>
        <p:txBody>
          <a:bodyPr/>
          <a:lstStyle/>
          <a:p>
            <a:fld id="{1A1F1CF7-F21A-4BB2-AB74-EA21345085ED}" type="slidenum">
              <a:rPr lang="fr-FR" smtClean="0"/>
              <a:t>48</a:t>
            </a:fld>
            <a:endParaRPr lang="fr-FR"/>
          </a:p>
        </p:txBody>
      </p:sp>
    </p:spTree>
    <p:extLst>
      <p:ext uri="{BB962C8B-B14F-4D97-AF65-F5344CB8AC3E}">
        <p14:creationId xmlns:p14="http://schemas.microsoft.com/office/powerpoint/2010/main" val="26951496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AD0BF-2C5E-51E7-A361-8FC53E5E707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16D156B-3BB5-ADFE-C970-5030CF1293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40C558D-0408-DF0E-F3D7-074ECAE72AFE}"/>
              </a:ext>
            </a:extLst>
          </p:cNvPr>
          <p:cNvSpPr>
            <a:spLocks noGrp="1"/>
          </p:cNvSpPr>
          <p:nvPr>
            <p:ph type="body" idx="1"/>
          </p:nvPr>
        </p:nvSpPr>
        <p:spPr/>
        <p:txBody>
          <a:bodyPr/>
          <a:lstStyle/>
          <a:p>
            <a:pPr algn="just">
              <a:lnSpc>
                <a:spcPct val="150000"/>
              </a:lnSpc>
            </a:pPr>
            <a:r>
              <a:rPr lang="fr-FR" dirty="0">
                <a:latin typeface="Palatino Linotype" panose="02040502050505030304" pitchFamily="18" charset="0"/>
              </a:rPr>
              <a:t>On pourrait se demander au terme de cette étude s’il ne s’agit pas du néocolonialisme. Au contraire il s’agit de développer des échanges dans les deux sens. NM montre à Dschang son excellence dans la collecte et le tri à la source, favorisant ainsi une qualité supérieure du compost qui y est produit et Dschang à son tour vante ses capacités de vulgarisation du compost, avec une caution scientifique associée à une expérimentation directe sur le terrain.</a:t>
            </a:r>
          </a:p>
          <a:p>
            <a:pPr algn="just">
              <a:lnSpc>
                <a:spcPct val="150000"/>
              </a:lnSpc>
            </a:pPr>
            <a:endParaRPr lang="fr-FR" dirty="0">
              <a:latin typeface="Palatino Linotype" panose="02040502050505030304" pitchFamily="18" charset="0"/>
            </a:endParaRPr>
          </a:p>
          <a:p>
            <a:pPr algn="just">
              <a:lnSpc>
                <a:spcPct val="150000"/>
              </a:lnSpc>
            </a:pPr>
            <a:r>
              <a:rPr lang="fr-FR" dirty="0"/>
              <a:t>(Clic) Sur le plan institutionnel, il serait important à Dschang de développer les techniques favorisant la mise en place d’un système de tri à la source des biodéchets. Certes il ne se fera pas spontanément, il faudra convaincre, être pédagogue et patient. La collectivité doit amener les populations à comprendre que le tri c’est le bon geste tant sur le plan économique qu’environnemental. </a:t>
            </a:r>
          </a:p>
          <a:p>
            <a:pPr algn="just">
              <a:lnSpc>
                <a:spcPct val="150000"/>
              </a:lnSpc>
            </a:pPr>
            <a:r>
              <a:rPr lang="fr-FR" dirty="0"/>
              <a:t>À NM, il faudra mettre en place des méthodes de vulgarisation, qui favoriseraient l’acceptation du compost ainsi que de sa production par les populations locales et les agriculteurs, à travers la publication régulière de résultats obtenus sur le terrain</a:t>
            </a:r>
          </a:p>
          <a:p>
            <a:pPr algn="just">
              <a:lnSpc>
                <a:spcPct val="150000"/>
              </a:lnSpc>
            </a:pPr>
            <a:endParaRPr lang="fr-FR" dirty="0">
              <a:latin typeface="Palatino Linotype" panose="02040502050505030304" pitchFamily="18" charset="0"/>
            </a:endParaRPr>
          </a:p>
          <a:p>
            <a:pPr algn="just">
              <a:lnSpc>
                <a:spcPct val="150000"/>
              </a:lnSpc>
            </a:pPr>
            <a:r>
              <a:rPr lang="fr-FR" dirty="0">
                <a:latin typeface="Palatino Linotype" panose="02040502050505030304" pitchFamily="18" charset="0"/>
              </a:rPr>
              <a:t>(clic) afin de mieux étoffer ces travaux, il serait important de (lire la fin de la diapo)</a:t>
            </a:r>
          </a:p>
        </p:txBody>
      </p:sp>
      <p:sp>
        <p:nvSpPr>
          <p:cNvPr id="4" name="Espace réservé du numéro de diapositive 3">
            <a:extLst>
              <a:ext uri="{FF2B5EF4-FFF2-40B4-BE49-F238E27FC236}">
                <a16:creationId xmlns:a16="http://schemas.microsoft.com/office/drawing/2014/main" id="{8B1FEF47-2938-41D0-BFCC-D336D7CCF6FD}"/>
              </a:ext>
            </a:extLst>
          </p:cNvPr>
          <p:cNvSpPr>
            <a:spLocks noGrp="1"/>
          </p:cNvSpPr>
          <p:nvPr>
            <p:ph type="sldNum" sz="quarter" idx="5"/>
          </p:nvPr>
        </p:nvSpPr>
        <p:spPr/>
        <p:txBody>
          <a:bodyPr/>
          <a:lstStyle/>
          <a:p>
            <a:fld id="{1A1F1CF7-F21A-4BB2-AB74-EA21345085ED}" type="slidenum">
              <a:rPr lang="fr-FR" smtClean="0"/>
              <a:t>49</a:t>
            </a:fld>
            <a:endParaRPr lang="fr-FR"/>
          </a:p>
        </p:txBody>
      </p:sp>
    </p:spTree>
    <p:extLst>
      <p:ext uri="{BB962C8B-B14F-4D97-AF65-F5344CB8AC3E}">
        <p14:creationId xmlns:p14="http://schemas.microsoft.com/office/powerpoint/2010/main" val="402074777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Mesdames et messieurs de cette thèse a été rédigé un article scientifique qui a été publié chez MDPI dans le journal Urban Science. (clic) Vous pouvez l’avoir en scannant le code QR ci-contre. (Clic) Nous avons </a:t>
            </a:r>
            <a:r>
              <a:rPr lang="fr-FR"/>
              <a:t>également effectué </a:t>
            </a:r>
            <a:r>
              <a:rPr lang="fr-FR" dirty="0"/>
              <a:t>des communications en lien avec nos travaux à Nantes Université lors des journées scientifiques, (clic) et à Kampala lors du congrès de l’AAEA.</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50</a:t>
            </a:fld>
            <a:endParaRPr lang="fr-FR"/>
          </a:p>
        </p:txBody>
      </p:sp>
    </p:spTree>
    <p:extLst>
      <p:ext uri="{BB962C8B-B14F-4D97-AF65-F5344CB8AC3E}">
        <p14:creationId xmlns:p14="http://schemas.microsoft.com/office/powerpoint/2010/main" val="42222501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1C080-ED0B-B497-30BB-AC2C0AE87EF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36546B5-E53B-86BC-2AF5-972F5860375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6B44522-C970-34B0-9B6D-18EC3073FFB6}"/>
              </a:ext>
            </a:extLst>
          </p:cNvPr>
          <p:cNvSpPr>
            <a:spLocks noGrp="1"/>
          </p:cNvSpPr>
          <p:nvPr>
            <p:ph type="body" idx="1"/>
          </p:nvPr>
        </p:nvSpPr>
        <p:spPr/>
        <p:txBody>
          <a:bodyPr/>
          <a:lstStyle/>
          <a:p>
            <a:r>
              <a:rPr lang="fr-FR" dirty="0"/>
              <a:t>Enfin, nous ne saurons achever cet exposé sans remercier les différentes entités qui nous ont accompagnés lors de ces travaux, et vous-même pour votre attention.</a:t>
            </a:r>
          </a:p>
        </p:txBody>
      </p:sp>
      <p:sp>
        <p:nvSpPr>
          <p:cNvPr id="4" name="Espace réservé du numéro de diapositive 3">
            <a:extLst>
              <a:ext uri="{FF2B5EF4-FFF2-40B4-BE49-F238E27FC236}">
                <a16:creationId xmlns:a16="http://schemas.microsoft.com/office/drawing/2014/main" id="{DDEF50C9-1FBD-D77B-14FD-E57A0B97A3FB}"/>
              </a:ext>
            </a:extLst>
          </p:cNvPr>
          <p:cNvSpPr>
            <a:spLocks noGrp="1"/>
          </p:cNvSpPr>
          <p:nvPr>
            <p:ph type="sldNum" sz="quarter" idx="5"/>
          </p:nvPr>
        </p:nvSpPr>
        <p:spPr/>
        <p:txBody>
          <a:bodyPr/>
          <a:lstStyle/>
          <a:p>
            <a:fld id="{1A1F1CF7-F21A-4BB2-AB74-EA21345085ED}" type="slidenum">
              <a:rPr lang="fr-FR" smtClean="0"/>
              <a:t>51</a:t>
            </a:fld>
            <a:endParaRPr lang="fr-FR"/>
          </a:p>
        </p:txBody>
      </p:sp>
    </p:spTree>
    <p:extLst>
      <p:ext uri="{BB962C8B-B14F-4D97-AF65-F5344CB8AC3E}">
        <p14:creationId xmlns:p14="http://schemas.microsoft.com/office/powerpoint/2010/main" val="22241158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Dans ces pays, l’agriculture qui y est pratiquée fait face à 3 défis majeurs dont les réalisations doivent entrer en étroite ligne avec les ODD de l’ONU : </a:t>
            </a:r>
          </a:p>
          <a:p>
            <a:pPr algn="just"/>
            <a:endParaRPr lang="fr-FR" dirty="0"/>
          </a:p>
          <a:p>
            <a:pPr marL="171450" indent="-171450" algn="just">
              <a:buFontTx/>
              <a:buChar char="-"/>
            </a:pPr>
            <a:r>
              <a:rPr lang="fr-FR" dirty="0"/>
              <a:t>Assurer une agriculture durable tout en conservant le sol et les ressources en eau</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b="0" dirty="0">
                <a:latin typeface="Palatino Linotype" panose="02040502050505030304" pitchFamily="18" charset="0"/>
              </a:rPr>
              <a:t>Augmenter les rendements en qualité et en quantité pour cette population galopante en utilisant des méthodes culturales conventionnelles</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r>
              <a:rPr lang="fr-FR" b="0" dirty="0">
                <a:latin typeface="Palatino Linotype" panose="02040502050505030304" pitchFamily="18" charset="0"/>
              </a:rPr>
              <a:t>Lutter contre le réchauffement climatique tout en garantissant de bons rendements</a:t>
            </a:r>
          </a:p>
          <a:p>
            <a:pPr marL="171450" marR="0" lvl="0" indent="-171450" algn="just" defTabSz="914400" rtl="0" eaLnBrk="1" fontAlgn="auto" latinLnBrk="0" hangingPunct="1">
              <a:lnSpc>
                <a:spcPct val="100000"/>
              </a:lnSpc>
              <a:spcBef>
                <a:spcPts val="0"/>
              </a:spcBef>
              <a:spcAft>
                <a:spcPts val="0"/>
              </a:spcAft>
              <a:buClrTx/>
              <a:buSzTx/>
              <a:buFontTx/>
              <a:buChar char="-"/>
              <a:tabLst/>
              <a:defRPr/>
            </a:pPr>
            <a:endParaRPr lang="fr-FR" b="0" dirty="0">
              <a:latin typeface="Palatino Linotype" panose="02040502050505030304" pitchFamily="18" charset="0"/>
            </a:endParaRPr>
          </a:p>
          <a:p>
            <a:pPr marL="0" indent="0" algn="just">
              <a:buFontTx/>
              <a:buNone/>
            </a:pPr>
            <a:r>
              <a:rPr lang="fr-FR" dirty="0"/>
              <a:t>(clic) Cependant afin de surmonter ces défis, les agriculteurs ont recours aux produits de l’agrochimie, qui ont pour but d’augmenter uniquement leurs rendements. Cette technique nous le savons n’est pas sans revers sur la planète, avec une augmentation de la contamination des sols et du réchauffement climatique</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6</a:t>
            </a:fld>
            <a:endParaRPr lang="fr-FR"/>
          </a:p>
        </p:txBody>
      </p:sp>
    </p:spTree>
    <p:extLst>
      <p:ext uri="{BB962C8B-B14F-4D97-AF65-F5344CB8AC3E}">
        <p14:creationId xmlns:p14="http://schemas.microsoft.com/office/powerpoint/2010/main" val="96461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La remédiation in situ par la stabilisation et le recours aux composts se présentent comme des solutions à ces problèmes causés en partie par le recours non contrôlé aux produits de synthèse tels que les engrais et les pesticides. En plus d’être une alternative aux engrais de synthèse, le compost et tout le processus lié à sa production (le compostage) permet d’assainir nos villes et d’améliorer l’environnement global. Celui-ci peut être réalisé soit à petit échelle par des producteurs qui recyclent leurs déchets, soit à grande échelle par des CTD</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7</a:t>
            </a:fld>
            <a:endParaRPr lang="fr-FR"/>
          </a:p>
        </p:txBody>
      </p:sp>
    </p:spTree>
    <p:extLst>
      <p:ext uri="{BB962C8B-B14F-4D97-AF65-F5344CB8AC3E}">
        <p14:creationId xmlns:p14="http://schemas.microsoft.com/office/powerpoint/2010/main" val="1560471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Les chiffres ci-contre présentent l’état de la gestion des biodéchets à Dschang et à Nantes Métropole. Pour ce qui est de Dschang, on note une amélioration de la quantité de déchets collectés au fil des années, avec 21.000 tonnes collectées en 2025, soit 10.000 de plus qu’en 2020, et des prévisions de 43.400 tonnes en 2035.</a:t>
            </a:r>
          </a:p>
          <a:p>
            <a:pPr algn="just"/>
            <a:r>
              <a:rPr lang="fr-FR" dirty="0"/>
              <a:t>À Nantes M, une diminution de la quantité de déchets produits par habitant/an est observée, lié à une extension des consignes de tri, avec 164,8 kg de déchets/</a:t>
            </a:r>
            <a:r>
              <a:rPr lang="fr-FR" dirty="0" err="1"/>
              <a:t>hab</a:t>
            </a:r>
            <a:r>
              <a:rPr lang="fr-FR" dirty="0"/>
              <a:t>/an en 2024 contre 218 kg/</a:t>
            </a:r>
            <a:r>
              <a:rPr lang="fr-FR" dirty="0" err="1"/>
              <a:t>hab</a:t>
            </a:r>
            <a:r>
              <a:rPr lang="fr-FR" dirty="0"/>
              <a:t>/an en 2016</a:t>
            </a:r>
          </a:p>
          <a:p>
            <a:pPr algn="just"/>
            <a:r>
              <a:rPr lang="fr-FR" sz="1200" kern="1200" dirty="0">
                <a:solidFill>
                  <a:schemeClr val="tx1"/>
                </a:solidFill>
                <a:effectLst/>
                <a:latin typeface="+mn-lt"/>
                <a:ea typeface="+mn-ea"/>
                <a:cs typeface="+mn-cs"/>
              </a:rPr>
              <a:t>Il est vu que la gestion inadéquate des biodéchets contribue fortement à la pollution des sols, et à l’obtention d’un compost enrichi en polluants notamment les métaux lourds et les métalloïdes qui lors de leur usage en agriculture augmente les risques de contamination des sols et des plantes.</a:t>
            </a:r>
            <a:endParaRPr lang="fr-FR" dirty="0"/>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8</a:t>
            </a:fld>
            <a:endParaRPr lang="fr-FR"/>
          </a:p>
        </p:txBody>
      </p:sp>
    </p:spTree>
    <p:extLst>
      <p:ext uri="{BB962C8B-B14F-4D97-AF65-F5344CB8AC3E}">
        <p14:creationId xmlns:p14="http://schemas.microsoft.com/office/powerpoint/2010/main" val="3602523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E5FF5-3094-77D4-50CE-94C3BA32AEC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28F3275-E1D9-ED06-7A86-DEA6426C38B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EAAEE76-EE02-9AF3-C80F-561054F07007}"/>
              </a:ext>
            </a:extLst>
          </p:cNvPr>
          <p:cNvSpPr>
            <a:spLocks noGrp="1"/>
          </p:cNvSpPr>
          <p:nvPr>
            <p:ph type="body" idx="1"/>
          </p:nvPr>
        </p:nvSpPr>
        <p:spPr/>
        <p:txBody>
          <a:bodyPr/>
          <a:lstStyle/>
          <a:p>
            <a:r>
              <a:rPr lang="fr-FR" dirty="0"/>
              <a:t>C’est dans ce sens que cette étude a été entamée en vue de (lire la diapo)</a:t>
            </a:r>
          </a:p>
          <a:p>
            <a:r>
              <a:rPr lang="fr-FR" dirty="0"/>
              <a:t>De manière spécifique, il s’agissait (lire la diapo)</a:t>
            </a:r>
          </a:p>
        </p:txBody>
      </p:sp>
      <p:sp>
        <p:nvSpPr>
          <p:cNvPr id="4" name="Espace réservé du numéro de diapositive 3">
            <a:extLst>
              <a:ext uri="{FF2B5EF4-FFF2-40B4-BE49-F238E27FC236}">
                <a16:creationId xmlns:a16="http://schemas.microsoft.com/office/drawing/2014/main" id="{47C62AE5-0029-E742-9D59-EA03DE7B3669}"/>
              </a:ext>
            </a:extLst>
          </p:cNvPr>
          <p:cNvSpPr>
            <a:spLocks noGrp="1"/>
          </p:cNvSpPr>
          <p:nvPr>
            <p:ph type="sldNum" sz="quarter" idx="5"/>
          </p:nvPr>
        </p:nvSpPr>
        <p:spPr/>
        <p:txBody>
          <a:bodyPr/>
          <a:lstStyle/>
          <a:p>
            <a:fld id="{1A1F1CF7-F21A-4BB2-AB74-EA21345085ED}" type="slidenum">
              <a:rPr lang="fr-FR" smtClean="0"/>
              <a:t>9</a:t>
            </a:fld>
            <a:endParaRPr lang="fr-FR"/>
          </a:p>
        </p:txBody>
      </p:sp>
    </p:spTree>
    <p:extLst>
      <p:ext uri="{BB962C8B-B14F-4D97-AF65-F5344CB8AC3E}">
        <p14:creationId xmlns:p14="http://schemas.microsoft.com/office/powerpoint/2010/main" val="2229520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dirty="0"/>
              <a:t>D’importants matériels et une méthodologie bien détaillée ont été nécessaires pour la réalisation des objectifs fixés au début de ces travaux.</a:t>
            </a:r>
          </a:p>
        </p:txBody>
      </p:sp>
      <p:sp>
        <p:nvSpPr>
          <p:cNvPr id="4" name="Espace réservé du numéro de diapositive 3"/>
          <p:cNvSpPr>
            <a:spLocks noGrp="1"/>
          </p:cNvSpPr>
          <p:nvPr>
            <p:ph type="sldNum" sz="quarter" idx="5"/>
          </p:nvPr>
        </p:nvSpPr>
        <p:spPr/>
        <p:txBody>
          <a:bodyPr/>
          <a:lstStyle/>
          <a:p>
            <a:fld id="{1A1F1CF7-F21A-4BB2-AB74-EA21345085ED}" type="slidenum">
              <a:rPr lang="fr-FR" smtClean="0"/>
              <a:t>14</a:t>
            </a:fld>
            <a:endParaRPr lang="fr-FR"/>
          </a:p>
        </p:txBody>
      </p:sp>
    </p:spTree>
    <p:extLst>
      <p:ext uri="{BB962C8B-B14F-4D97-AF65-F5344CB8AC3E}">
        <p14:creationId xmlns:p14="http://schemas.microsoft.com/office/powerpoint/2010/main" val="96515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23F309-CA0D-C1BF-2005-71C174D14B8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E65FCF4-EF76-3020-0261-8F111E1AD8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217EE53-DCB6-E846-DB0E-E38FDBE83E5B}"/>
              </a:ext>
            </a:extLst>
          </p:cNvPr>
          <p:cNvSpPr>
            <a:spLocks noGrp="1"/>
          </p:cNvSpPr>
          <p:nvPr>
            <p:ph type="dt" sz="half" idx="10"/>
          </p:nvPr>
        </p:nvSpPr>
        <p:spPr/>
        <p:txBody>
          <a:bodyPr/>
          <a:lstStyle/>
          <a:p>
            <a:fld id="{9135C936-6581-4963-BF03-292FC41AAD41}" type="datetime1">
              <a:rPr lang="fr-FR" smtClean="0"/>
              <a:t>20/07/2026</a:t>
            </a:fld>
            <a:endParaRPr lang="fr-FR"/>
          </a:p>
        </p:txBody>
      </p:sp>
      <p:sp>
        <p:nvSpPr>
          <p:cNvPr id="5" name="Espace réservé du pied de page 4">
            <a:extLst>
              <a:ext uri="{FF2B5EF4-FFF2-40B4-BE49-F238E27FC236}">
                <a16:creationId xmlns:a16="http://schemas.microsoft.com/office/drawing/2014/main" id="{C05C394A-41B1-3138-DB2D-FFD80DD9BB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6AB512B-7D72-077A-3266-DC9676030B03}"/>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1010116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12C02D-3A94-E046-8C55-E5C5B3935E1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882648D-91B7-0FA5-B975-14E19149ECF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B11980-A3BC-FDF0-FC4F-97CBD07DC3CE}"/>
              </a:ext>
            </a:extLst>
          </p:cNvPr>
          <p:cNvSpPr>
            <a:spLocks noGrp="1"/>
          </p:cNvSpPr>
          <p:nvPr>
            <p:ph type="dt" sz="half" idx="10"/>
          </p:nvPr>
        </p:nvSpPr>
        <p:spPr/>
        <p:txBody>
          <a:bodyPr/>
          <a:lstStyle/>
          <a:p>
            <a:fld id="{1D425F2E-42DE-47D2-897D-043A1C4CF067}" type="datetime1">
              <a:rPr lang="fr-FR" smtClean="0"/>
              <a:t>20/07/2026</a:t>
            </a:fld>
            <a:endParaRPr lang="fr-FR"/>
          </a:p>
        </p:txBody>
      </p:sp>
      <p:sp>
        <p:nvSpPr>
          <p:cNvPr id="5" name="Espace réservé du pied de page 4">
            <a:extLst>
              <a:ext uri="{FF2B5EF4-FFF2-40B4-BE49-F238E27FC236}">
                <a16:creationId xmlns:a16="http://schemas.microsoft.com/office/drawing/2014/main" id="{27253591-F2F9-54BC-EA79-BC637B43261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03968F8-63C6-9608-97F7-192641F8B4A2}"/>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367477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2ECB7F2-FCEE-245E-6F44-B80D3DBB6F1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666C68F-C44B-154B-8D56-DF325C7682F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7D480AF-B917-830F-8186-3041E19477C2}"/>
              </a:ext>
            </a:extLst>
          </p:cNvPr>
          <p:cNvSpPr>
            <a:spLocks noGrp="1"/>
          </p:cNvSpPr>
          <p:nvPr>
            <p:ph type="dt" sz="half" idx="10"/>
          </p:nvPr>
        </p:nvSpPr>
        <p:spPr/>
        <p:txBody>
          <a:bodyPr/>
          <a:lstStyle/>
          <a:p>
            <a:fld id="{553EB4C2-1C34-4311-A1BF-EC421C4A9B0F}" type="datetime1">
              <a:rPr lang="fr-FR" smtClean="0"/>
              <a:t>20/07/2026</a:t>
            </a:fld>
            <a:endParaRPr lang="fr-FR"/>
          </a:p>
        </p:txBody>
      </p:sp>
      <p:sp>
        <p:nvSpPr>
          <p:cNvPr id="5" name="Espace réservé du pied de page 4">
            <a:extLst>
              <a:ext uri="{FF2B5EF4-FFF2-40B4-BE49-F238E27FC236}">
                <a16:creationId xmlns:a16="http://schemas.microsoft.com/office/drawing/2014/main" id="{16390BFA-AC30-4FC1-4F79-0F134C86AD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4361A85-D3FC-9E4C-86C3-5062164EC8E6}"/>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4135515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57C099-2921-B6D8-3961-4D90B3C7402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AC821AD-B542-54E0-915B-551F9B1F4B5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33F00E5-FB95-9CC1-0294-85D2EF78C3EB}"/>
              </a:ext>
            </a:extLst>
          </p:cNvPr>
          <p:cNvSpPr>
            <a:spLocks noGrp="1"/>
          </p:cNvSpPr>
          <p:nvPr>
            <p:ph type="dt" sz="half" idx="10"/>
          </p:nvPr>
        </p:nvSpPr>
        <p:spPr/>
        <p:txBody>
          <a:bodyPr/>
          <a:lstStyle/>
          <a:p>
            <a:fld id="{791B899D-2698-4833-93FF-0DF1C05BDE75}" type="datetime1">
              <a:rPr lang="fr-FR" smtClean="0"/>
              <a:t>20/07/2026</a:t>
            </a:fld>
            <a:endParaRPr lang="fr-FR"/>
          </a:p>
        </p:txBody>
      </p:sp>
      <p:sp>
        <p:nvSpPr>
          <p:cNvPr id="5" name="Espace réservé du pied de page 4">
            <a:extLst>
              <a:ext uri="{FF2B5EF4-FFF2-40B4-BE49-F238E27FC236}">
                <a16:creationId xmlns:a16="http://schemas.microsoft.com/office/drawing/2014/main" id="{C1D8C000-C1B5-6EC2-36BB-58D8C3817AE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2321ACE-9199-74E5-75BA-CB6D2F2E5E94}"/>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3980560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50E340-F620-892C-7707-31ACEA24D3E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18FAC63-3C05-A38C-8612-5EAD94DCC3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035D1936-4EE2-0A06-D6FE-C057249F2CB7}"/>
              </a:ext>
            </a:extLst>
          </p:cNvPr>
          <p:cNvSpPr>
            <a:spLocks noGrp="1"/>
          </p:cNvSpPr>
          <p:nvPr>
            <p:ph type="dt" sz="half" idx="10"/>
          </p:nvPr>
        </p:nvSpPr>
        <p:spPr/>
        <p:txBody>
          <a:bodyPr/>
          <a:lstStyle/>
          <a:p>
            <a:fld id="{8914ED4A-8214-47E0-A488-98C1CDFC24B7}" type="datetime1">
              <a:rPr lang="fr-FR" smtClean="0"/>
              <a:t>20/07/2026</a:t>
            </a:fld>
            <a:endParaRPr lang="fr-FR"/>
          </a:p>
        </p:txBody>
      </p:sp>
      <p:sp>
        <p:nvSpPr>
          <p:cNvPr id="5" name="Espace réservé du pied de page 4">
            <a:extLst>
              <a:ext uri="{FF2B5EF4-FFF2-40B4-BE49-F238E27FC236}">
                <a16:creationId xmlns:a16="http://schemas.microsoft.com/office/drawing/2014/main" id="{033758C0-CD3B-B690-3973-04597499E1A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C50A488-19E7-E3B6-7940-40515B6B9451}"/>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2153268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EBD95C-7EEF-C7F8-2729-99C25280ECEE}"/>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8CBE46-87E7-1065-6C61-36FF8C56FE6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B6BD9B70-0093-D458-16BA-AF6005C1B7A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713DF13-378B-A642-3008-15A41D01FFDB}"/>
              </a:ext>
            </a:extLst>
          </p:cNvPr>
          <p:cNvSpPr>
            <a:spLocks noGrp="1"/>
          </p:cNvSpPr>
          <p:nvPr>
            <p:ph type="dt" sz="half" idx="10"/>
          </p:nvPr>
        </p:nvSpPr>
        <p:spPr/>
        <p:txBody>
          <a:bodyPr/>
          <a:lstStyle/>
          <a:p>
            <a:fld id="{1BB2B061-4602-4F7A-8199-709FF9069622}" type="datetime1">
              <a:rPr lang="fr-FR" smtClean="0"/>
              <a:t>20/07/2026</a:t>
            </a:fld>
            <a:endParaRPr lang="fr-FR"/>
          </a:p>
        </p:txBody>
      </p:sp>
      <p:sp>
        <p:nvSpPr>
          <p:cNvPr id="6" name="Espace réservé du pied de page 5">
            <a:extLst>
              <a:ext uri="{FF2B5EF4-FFF2-40B4-BE49-F238E27FC236}">
                <a16:creationId xmlns:a16="http://schemas.microsoft.com/office/drawing/2014/main" id="{462F82B5-D8D5-89AE-0C3A-02DB34EBE3B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9AD5153-AC9F-C70D-01E4-26B123D98B0A}"/>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163760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60ED82-5355-1D0E-80DC-92D4B9C3FB6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A8D92196-9F25-667E-E4AC-B566EBCA18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70819C8-E498-24C8-5521-5987106B287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1249242-A790-2E6F-3549-DCC1155724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E7BA850-2808-623F-949D-58DA0B7FBD6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9BFA8D1-FFCE-F85F-4DB8-DE80149B1881}"/>
              </a:ext>
            </a:extLst>
          </p:cNvPr>
          <p:cNvSpPr>
            <a:spLocks noGrp="1"/>
          </p:cNvSpPr>
          <p:nvPr>
            <p:ph type="dt" sz="half" idx="10"/>
          </p:nvPr>
        </p:nvSpPr>
        <p:spPr/>
        <p:txBody>
          <a:bodyPr/>
          <a:lstStyle/>
          <a:p>
            <a:fld id="{630AAD2B-7126-45A3-8605-1C0EFAD8102F}" type="datetime1">
              <a:rPr lang="fr-FR" smtClean="0"/>
              <a:t>20/07/2026</a:t>
            </a:fld>
            <a:endParaRPr lang="fr-FR"/>
          </a:p>
        </p:txBody>
      </p:sp>
      <p:sp>
        <p:nvSpPr>
          <p:cNvPr id="8" name="Espace réservé du pied de page 7">
            <a:extLst>
              <a:ext uri="{FF2B5EF4-FFF2-40B4-BE49-F238E27FC236}">
                <a16:creationId xmlns:a16="http://schemas.microsoft.com/office/drawing/2014/main" id="{68B366A3-CD83-F962-7A35-C20C00FEDD2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3E73B67A-DCC8-8164-54D2-49FEE2563990}"/>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3770675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182B1B-CACD-FF50-BFE2-4ACA969C838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1278C5A-F2EF-4DB5-7AB2-66712FB3ACF4}"/>
              </a:ext>
            </a:extLst>
          </p:cNvPr>
          <p:cNvSpPr>
            <a:spLocks noGrp="1"/>
          </p:cNvSpPr>
          <p:nvPr>
            <p:ph type="dt" sz="half" idx="10"/>
          </p:nvPr>
        </p:nvSpPr>
        <p:spPr/>
        <p:txBody>
          <a:bodyPr/>
          <a:lstStyle/>
          <a:p>
            <a:fld id="{A5AEA2A4-8B92-43CB-9B4A-AAD0485D02AA}" type="datetime1">
              <a:rPr lang="fr-FR" smtClean="0"/>
              <a:t>20/07/2026</a:t>
            </a:fld>
            <a:endParaRPr lang="fr-FR"/>
          </a:p>
        </p:txBody>
      </p:sp>
      <p:sp>
        <p:nvSpPr>
          <p:cNvPr id="4" name="Espace réservé du pied de page 3">
            <a:extLst>
              <a:ext uri="{FF2B5EF4-FFF2-40B4-BE49-F238E27FC236}">
                <a16:creationId xmlns:a16="http://schemas.microsoft.com/office/drawing/2014/main" id="{27F1F4E3-DBF0-85E7-639F-28EC272724E4}"/>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85667E68-DB97-43CF-EC35-57F8D8844AD7}"/>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2098085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0A01ECA-0FC1-D933-7DF5-4716EE060A78}"/>
              </a:ext>
            </a:extLst>
          </p:cNvPr>
          <p:cNvSpPr>
            <a:spLocks noGrp="1"/>
          </p:cNvSpPr>
          <p:nvPr>
            <p:ph type="dt" sz="half" idx="10"/>
          </p:nvPr>
        </p:nvSpPr>
        <p:spPr/>
        <p:txBody>
          <a:bodyPr/>
          <a:lstStyle/>
          <a:p>
            <a:fld id="{69E2E65A-2F7E-429E-BDCF-06EAD3C72FE9}" type="datetime1">
              <a:rPr lang="fr-FR" smtClean="0"/>
              <a:t>20/07/2026</a:t>
            </a:fld>
            <a:endParaRPr lang="fr-FR"/>
          </a:p>
        </p:txBody>
      </p:sp>
      <p:sp>
        <p:nvSpPr>
          <p:cNvPr id="3" name="Espace réservé du pied de page 2">
            <a:extLst>
              <a:ext uri="{FF2B5EF4-FFF2-40B4-BE49-F238E27FC236}">
                <a16:creationId xmlns:a16="http://schemas.microsoft.com/office/drawing/2014/main" id="{1BE4AF97-A7B0-4AAA-C91B-5F3138D468F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B54B243-CBA6-9B94-6229-D73DF756C479}"/>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2911547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873AAC-9146-E24C-FC13-7B0A4304244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4AE3FEC-0B48-BCD7-38FB-7F48092653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352355F-C7FD-8C2A-6B1C-41846D402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E35EC9C-FC8C-B878-51F6-990FE9572BF0}"/>
              </a:ext>
            </a:extLst>
          </p:cNvPr>
          <p:cNvSpPr>
            <a:spLocks noGrp="1"/>
          </p:cNvSpPr>
          <p:nvPr>
            <p:ph type="dt" sz="half" idx="10"/>
          </p:nvPr>
        </p:nvSpPr>
        <p:spPr/>
        <p:txBody>
          <a:bodyPr/>
          <a:lstStyle/>
          <a:p>
            <a:fld id="{E6366832-75B3-4B83-AB13-0DFF81D546AA}" type="datetime1">
              <a:rPr lang="fr-FR" smtClean="0"/>
              <a:t>20/07/2026</a:t>
            </a:fld>
            <a:endParaRPr lang="fr-FR"/>
          </a:p>
        </p:txBody>
      </p:sp>
      <p:sp>
        <p:nvSpPr>
          <p:cNvPr id="6" name="Espace réservé du pied de page 5">
            <a:extLst>
              <a:ext uri="{FF2B5EF4-FFF2-40B4-BE49-F238E27FC236}">
                <a16:creationId xmlns:a16="http://schemas.microsoft.com/office/drawing/2014/main" id="{C381944E-4D18-9C0C-DB82-B32B114D7A4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E50BDDB-ADF9-30AF-9911-62170412BF21}"/>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3674153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AB71E8-88C7-6A5A-B92B-81DFC6A11AE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550650B-61D3-7933-A825-3B631F7A02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4E9BAE0-5A83-7565-0622-E93A2BBC47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234EC3F3-367B-C54D-C89C-5A3D6C5E3569}"/>
              </a:ext>
            </a:extLst>
          </p:cNvPr>
          <p:cNvSpPr>
            <a:spLocks noGrp="1"/>
          </p:cNvSpPr>
          <p:nvPr>
            <p:ph type="dt" sz="half" idx="10"/>
          </p:nvPr>
        </p:nvSpPr>
        <p:spPr/>
        <p:txBody>
          <a:bodyPr/>
          <a:lstStyle/>
          <a:p>
            <a:fld id="{783C46C7-72A3-4ED2-A6B0-DE8D92DD7C1C}" type="datetime1">
              <a:rPr lang="fr-FR" smtClean="0"/>
              <a:t>20/07/2026</a:t>
            </a:fld>
            <a:endParaRPr lang="fr-FR"/>
          </a:p>
        </p:txBody>
      </p:sp>
      <p:sp>
        <p:nvSpPr>
          <p:cNvPr id="6" name="Espace réservé du pied de page 5">
            <a:extLst>
              <a:ext uri="{FF2B5EF4-FFF2-40B4-BE49-F238E27FC236}">
                <a16:creationId xmlns:a16="http://schemas.microsoft.com/office/drawing/2014/main" id="{A6EB301F-6635-600F-0FB8-6ACDEA9CCBE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4057290-F760-D723-4B2F-BB5C8989AC28}"/>
              </a:ext>
            </a:extLst>
          </p:cNvPr>
          <p:cNvSpPr>
            <a:spLocks noGrp="1"/>
          </p:cNvSpPr>
          <p:nvPr>
            <p:ph type="sldNum" sz="quarter" idx="12"/>
          </p:nvPr>
        </p:nvSpPr>
        <p:spPr/>
        <p:txBody>
          <a:bodyPr/>
          <a:lstStyle/>
          <a:p>
            <a:fld id="{6A5FCD6D-F4E6-4B9A-BABF-3CE1730FD23A}" type="slidenum">
              <a:rPr lang="fr-FR" smtClean="0"/>
              <a:t>‹N°›</a:t>
            </a:fld>
            <a:endParaRPr lang="fr-FR"/>
          </a:p>
        </p:txBody>
      </p:sp>
    </p:spTree>
    <p:extLst>
      <p:ext uri="{BB962C8B-B14F-4D97-AF65-F5344CB8AC3E}">
        <p14:creationId xmlns:p14="http://schemas.microsoft.com/office/powerpoint/2010/main" val="4292025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0A924C4-83A4-A55A-7290-B52DBB7374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802D319-84EF-DC18-991E-33F0882708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5E2727-8239-525E-EFC3-963D95F1E6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6FDE0F-5308-47CC-A6AD-B521623CA00B}" type="datetime1">
              <a:rPr lang="fr-FR" smtClean="0"/>
              <a:t>20/07/2026</a:t>
            </a:fld>
            <a:endParaRPr lang="fr-FR"/>
          </a:p>
        </p:txBody>
      </p:sp>
      <p:sp>
        <p:nvSpPr>
          <p:cNvPr id="5" name="Espace réservé du pied de page 4">
            <a:extLst>
              <a:ext uri="{FF2B5EF4-FFF2-40B4-BE49-F238E27FC236}">
                <a16:creationId xmlns:a16="http://schemas.microsoft.com/office/drawing/2014/main" id="{9BC29BF2-E7B8-FC9D-68CF-AA54807F17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2A01922-9D2A-34F1-C920-128F509238B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5FCD6D-F4E6-4B9A-BABF-3CE1730FD23A}" type="slidenum">
              <a:rPr lang="fr-FR" smtClean="0"/>
              <a:t>‹N°›</a:t>
            </a:fld>
            <a:endParaRPr lang="fr-FR"/>
          </a:p>
        </p:txBody>
      </p:sp>
    </p:spTree>
    <p:extLst>
      <p:ext uri="{BB962C8B-B14F-4D97-AF65-F5344CB8AC3E}">
        <p14:creationId xmlns:p14="http://schemas.microsoft.com/office/powerpoint/2010/main" val="34813296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38.pn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9.emf"/></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340.png"/></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47.jpe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6.jpeg"/><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58.png"/><Relationship Id="rId5" Type="http://schemas.microsoft.com/office/2007/relationships/hdphoto" Target="../media/hdphoto3.wdp"/><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6.jpe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png"/><Relationship Id="rId10" Type="http://schemas.openxmlformats.org/officeDocument/2006/relationships/hyperlink" Target="https://freepngimg.com/png/25581-stock-market-graph-up-transparent-image" TargetMode="External"/><Relationship Id="rId4" Type="http://schemas.openxmlformats.org/officeDocument/2006/relationships/image" Target="../media/image10.pn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6.jpe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68.png"/><Relationship Id="rId4" Type="http://schemas.microsoft.com/office/2007/relationships/hdphoto" Target="../media/hdphoto4.wdp"/></Relationships>
</file>

<file path=ppt/slides/_rels/slide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2.png"/></Relationships>
</file>

<file path=ppt/slides/_rels/slide49.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71.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jpeg"/></Relationships>
</file>

<file path=ppt/slides/_rels/slide50.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80.png"/><Relationship Id="rId7" Type="http://schemas.openxmlformats.org/officeDocument/2006/relationships/image" Target="../media/image8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29.png"/><Relationship Id="rId10" Type="http://schemas.openxmlformats.org/officeDocument/2006/relationships/image" Target="../media/image85.png"/><Relationship Id="rId4" Type="http://schemas.openxmlformats.org/officeDocument/2006/relationships/image" Target="../media/image30.png"/><Relationship Id="rId9" Type="http://schemas.openxmlformats.org/officeDocument/2006/relationships/image" Target="../media/image84.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6.jpe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5" Type="http://schemas.microsoft.com/office/2007/relationships/hdphoto" Target="../media/hdphoto1.wdp"/><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41F2393-6D64-24FC-E2E6-EFD83E194D6A}"/>
              </a:ext>
            </a:extLst>
          </p:cNvPr>
          <p:cNvPicPr>
            <a:picLocks noChangeAspect="1"/>
          </p:cNvPicPr>
          <p:nvPr/>
        </p:nvPicPr>
        <p:blipFill>
          <a:blip r:embed="rId3"/>
          <a:stretch>
            <a:fillRect/>
          </a:stretch>
        </p:blipFill>
        <p:spPr>
          <a:xfrm>
            <a:off x="3594341" y="89594"/>
            <a:ext cx="1120805" cy="1357053"/>
          </a:xfrm>
          <a:prstGeom prst="rect">
            <a:avLst/>
          </a:prstGeom>
        </p:spPr>
      </p:pic>
      <p:pic>
        <p:nvPicPr>
          <p:cNvPr id="5" name="Image 4">
            <a:extLst>
              <a:ext uri="{FF2B5EF4-FFF2-40B4-BE49-F238E27FC236}">
                <a16:creationId xmlns:a16="http://schemas.microsoft.com/office/drawing/2014/main" id="{7C2B4C48-C92F-9E67-5906-0E4568C52B27}"/>
              </a:ext>
            </a:extLst>
          </p:cNvPr>
          <p:cNvPicPr>
            <a:picLocks noChangeAspect="1"/>
          </p:cNvPicPr>
          <p:nvPr/>
        </p:nvPicPr>
        <p:blipFill>
          <a:blip r:embed="rId4"/>
          <a:srcRect l="8259" t="6861" r="9944" b="14312"/>
          <a:stretch>
            <a:fillRect/>
          </a:stretch>
        </p:blipFill>
        <p:spPr>
          <a:xfrm>
            <a:off x="7387383" y="117566"/>
            <a:ext cx="1346657" cy="1357053"/>
          </a:xfrm>
          <a:prstGeom prst="rect">
            <a:avLst/>
          </a:prstGeom>
        </p:spPr>
      </p:pic>
      <p:pic>
        <p:nvPicPr>
          <p:cNvPr id="6" name="Image 5">
            <a:extLst>
              <a:ext uri="{FF2B5EF4-FFF2-40B4-BE49-F238E27FC236}">
                <a16:creationId xmlns:a16="http://schemas.microsoft.com/office/drawing/2014/main" id="{79D77DE0-3D5C-4BF4-C070-9EE50A273262}"/>
              </a:ext>
            </a:extLst>
          </p:cNvPr>
          <p:cNvPicPr>
            <a:picLocks noChangeAspect="1"/>
          </p:cNvPicPr>
          <p:nvPr/>
        </p:nvPicPr>
        <p:blipFill>
          <a:blip r:embed="rId5" cstate="print">
            <a:extLst>
              <a:ext uri="{28A0092B-C50C-407E-A947-70E740481C1C}">
                <a14:useLocalDpi xmlns:a14="http://schemas.microsoft.com/office/drawing/2010/main" val="0"/>
              </a:ext>
            </a:extLst>
          </a:blip>
          <a:srcRect l="5926" t="9064" b="7998"/>
          <a:stretch>
            <a:fillRect/>
          </a:stretch>
        </p:blipFill>
        <p:spPr bwMode="auto">
          <a:xfrm>
            <a:off x="9237096" y="273187"/>
            <a:ext cx="2860343" cy="1055316"/>
          </a:xfrm>
          <a:prstGeom prst="rect">
            <a:avLst/>
          </a:prstGeom>
          <a:noFill/>
          <a:ln>
            <a:noFill/>
          </a:ln>
        </p:spPr>
      </p:pic>
      <p:pic>
        <p:nvPicPr>
          <p:cNvPr id="7" name="Image 6">
            <a:extLst>
              <a:ext uri="{FF2B5EF4-FFF2-40B4-BE49-F238E27FC236}">
                <a16:creationId xmlns:a16="http://schemas.microsoft.com/office/drawing/2014/main" id="{12AA967C-D5F7-59FD-9D65-A71406949BAA}"/>
              </a:ext>
            </a:extLst>
          </p:cNvPr>
          <p:cNvPicPr>
            <a:picLocks noChangeAspect="1"/>
          </p:cNvPicPr>
          <p:nvPr/>
        </p:nvPicPr>
        <p:blipFill>
          <a:blip r:embed="rId6"/>
          <a:srcRect t="21904" b="21416"/>
          <a:stretch>
            <a:fillRect/>
          </a:stretch>
        </p:blipFill>
        <p:spPr>
          <a:xfrm>
            <a:off x="94561" y="273187"/>
            <a:ext cx="2723387" cy="1097504"/>
          </a:xfrm>
          <a:prstGeom prst="rect">
            <a:avLst/>
          </a:prstGeom>
        </p:spPr>
      </p:pic>
      <p:pic>
        <p:nvPicPr>
          <p:cNvPr id="8" name="Image 7">
            <a:extLst>
              <a:ext uri="{FF2B5EF4-FFF2-40B4-BE49-F238E27FC236}">
                <a16:creationId xmlns:a16="http://schemas.microsoft.com/office/drawing/2014/main" id="{DFDF52C3-DF03-2472-EC90-40490056136C}"/>
              </a:ext>
            </a:extLst>
          </p:cNvPr>
          <p:cNvPicPr>
            <a:picLocks noChangeAspect="1"/>
          </p:cNvPicPr>
          <p:nvPr/>
        </p:nvPicPr>
        <p:blipFill>
          <a:blip r:embed="rId7"/>
          <a:stretch>
            <a:fillRect/>
          </a:stretch>
        </p:blipFill>
        <p:spPr>
          <a:xfrm>
            <a:off x="5491540" y="0"/>
            <a:ext cx="1208920" cy="1501272"/>
          </a:xfrm>
          <a:prstGeom prst="rect">
            <a:avLst/>
          </a:prstGeom>
        </p:spPr>
      </p:pic>
      <p:sp>
        <p:nvSpPr>
          <p:cNvPr id="9" name="Rectangle 8">
            <a:extLst>
              <a:ext uri="{FF2B5EF4-FFF2-40B4-BE49-F238E27FC236}">
                <a16:creationId xmlns:a16="http://schemas.microsoft.com/office/drawing/2014/main" id="{2B1413B3-979E-EDA5-CFD8-0765EAA7BFA0}"/>
              </a:ext>
            </a:extLst>
          </p:cNvPr>
          <p:cNvSpPr/>
          <p:nvPr/>
        </p:nvSpPr>
        <p:spPr>
          <a:xfrm>
            <a:off x="0" y="1609879"/>
            <a:ext cx="12192000" cy="5248121"/>
          </a:xfrm>
          <a:prstGeom prst="rect">
            <a:avLst/>
          </a:prstGeom>
          <a:blipFill>
            <a:blip r:embed="rId8"/>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b="1" dirty="0">
              <a:latin typeface="Times New Roman" panose="02020603050405020304" pitchFamily="18" charset="0"/>
              <a:cs typeface="Times New Roman" panose="02020603050405020304" pitchFamily="18" charset="0"/>
            </a:endParaRPr>
          </a:p>
        </p:txBody>
      </p:sp>
      <p:sp>
        <p:nvSpPr>
          <p:cNvPr id="10" name="ZoneTexte 9">
            <a:extLst>
              <a:ext uri="{FF2B5EF4-FFF2-40B4-BE49-F238E27FC236}">
                <a16:creationId xmlns:a16="http://schemas.microsoft.com/office/drawing/2014/main" id="{B24CFC21-1E6C-ACAD-3CD0-C1B620C0DDDF}"/>
              </a:ext>
            </a:extLst>
          </p:cNvPr>
          <p:cNvSpPr txBox="1"/>
          <p:nvPr/>
        </p:nvSpPr>
        <p:spPr>
          <a:xfrm>
            <a:off x="269239" y="3171374"/>
            <a:ext cx="11653520" cy="1708160"/>
          </a:xfrm>
          <a:prstGeom prst="rect">
            <a:avLst/>
          </a:prstGeom>
          <a:noFill/>
        </p:spPr>
        <p:txBody>
          <a:bodyPr wrap="square" rtlCol="0">
            <a:spAutoFit/>
          </a:bodyPr>
          <a:lstStyle/>
          <a:p>
            <a:pPr algn="ctr"/>
            <a:r>
              <a:rPr lang="fr-FR" sz="3500" b="1" dirty="0">
                <a:solidFill>
                  <a:srgbClr val="0070C0"/>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Gestion des Biodéchets et Valorisation par Compostage : </a:t>
            </a:r>
            <a:r>
              <a:rPr lang="fr-FR" sz="3500" b="1" dirty="0">
                <a:solidFill>
                  <a:schemeClr val="accent2"/>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Modèles Développés par les Villes de Dschang (Cameroun) et Nantes Métropole (France)</a:t>
            </a:r>
          </a:p>
        </p:txBody>
      </p:sp>
      <p:sp>
        <p:nvSpPr>
          <p:cNvPr id="11" name="ZoneTexte 10">
            <a:extLst>
              <a:ext uri="{FF2B5EF4-FFF2-40B4-BE49-F238E27FC236}">
                <a16:creationId xmlns:a16="http://schemas.microsoft.com/office/drawing/2014/main" id="{3CCA6402-1BF6-76B6-C977-BD593FB1D5D6}"/>
              </a:ext>
            </a:extLst>
          </p:cNvPr>
          <p:cNvSpPr txBox="1"/>
          <p:nvPr/>
        </p:nvSpPr>
        <p:spPr>
          <a:xfrm>
            <a:off x="269239" y="5036289"/>
            <a:ext cx="6458132" cy="646331"/>
          </a:xfrm>
          <a:prstGeom prst="rect">
            <a:avLst/>
          </a:prstGeom>
          <a:noFill/>
        </p:spPr>
        <p:txBody>
          <a:bodyPr wrap="square" rtlCol="0">
            <a:spAutoFit/>
          </a:bodyPr>
          <a:lstStyle/>
          <a:p>
            <a:pPr algn="just"/>
            <a:r>
              <a:rPr lang="fr-FR" b="1" dirty="0">
                <a:solidFill>
                  <a:srgbClr val="0070C0"/>
                </a:solidFill>
                <a:effectLst>
                  <a:outerShdw blurRad="38100" dist="38100" dir="2700000" algn="tl">
                    <a:srgbClr val="000000">
                      <a:alpha val="43137"/>
                    </a:srgbClr>
                  </a:outerShdw>
                </a:effectLst>
                <a:latin typeface="Palatino Linotype" panose="02040502050505030304" pitchFamily="18" charset="0"/>
              </a:rPr>
              <a:t>Présenté par</a:t>
            </a:r>
          </a:p>
          <a:p>
            <a:pPr algn="just"/>
            <a:r>
              <a:rPr lang="fr-FR" dirty="0">
                <a:effectLst>
                  <a:outerShdw blurRad="38100" dist="38100" dir="2700000" algn="tl">
                    <a:srgbClr val="000000">
                      <a:alpha val="43137"/>
                    </a:srgbClr>
                  </a:outerShdw>
                </a:effectLst>
                <a:latin typeface="Palatino Linotype" panose="02040502050505030304" pitchFamily="18" charset="0"/>
              </a:rPr>
              <a:t>LEKEMO MBAVENG Denis </a:t>
            </a:r>
            <a:r>
              <a:rPr lang="fr-FR" dirty="0">
                <a:latin typeface="Palatino Linotype" panose="02040502050505030304" pitchFamily="18" charset="0"/>
              </a:rPr>
              <a:t>- Matricule : CM Uds 14ASA0361</a:t>
            </a:r>
          </a:p>
        </p:txBody>
      </p:sp>
      <p:sp>
        <p:nvSpPr>
          <p:cNvPr id="12" name="ZoneTexte 11">
            <a:extLst>
              <a:ext uri="{FF2B5EF4-FFF2-40B4-BE49-F238E27FC236}">
                <a16:creationId xmlns:a16="http://schemas.microsoft.com/office/drawing/2014/main" id="{92C47055-3785-C727-60B6-94B097B27BC1}"/>
              </a:ext>
            </a:extLst>
          </p:cNvPr>
          <p:cNvSpPr txBox="1"/>
          <p:nvPr/>
        </p:nvSpPr>
        <p:spPr>
          <a:xfrm>
            <a:off x="269239" y="5958686"/>
            <a:ext cx="5097418" cy="646331"/>
          </a:xfrm>
          <a:prstGeom prst="rect">
            <a:avLst/>
          </a:prstGeom>
          <a:noFill/>
        </p:spPr>
        <p:txBody>
          <a:bodyPr wrap="square" rtlCol="0">
            <a:spAutoFit/>
          </a:bodyPr>
          <a:lstStyle/>
          <a:p>
            <a:r>
              <a:rPr lang="fr-FR" b="1" dirty="0">
                <a:solidFill>
                  <a:srgbClr val="0070C0"/>
                </a:solidFill>
                <a:effectLst>
                  <a:outerShdw blurRad="38100" dist="38100" dir="2700000" algn="tl">
                    <a:srgbClr val="000000">
                      <a:alpha val="43137"/>
                    </a:srgbClr>
                  </a:outerShdw>
                </a:effectLst>
                <a:latin typeface="Palatino Linotype" panose="02040502050505030304" pitchFamily="18" charset="0"/>
              </a:rPr>
              <a:t>Sous la direction de</a:t>
            </a:r>
          </a:p>
          <a:p>
            <a:r>
              <a:rPr lang="fr-FR" dirty="0">
                <a:effectLst>
                  <a:outerShdw blurRad="38100" dist="38100" dir="2700000" algn="tl">
                    <a:srgbClr val="000000">
                      <a:alpha val="43137"/>
                    </a:srgbClr>
                  </a:outerShdw>
                </a:effectLst>
                <a:latin typeface="Palatino Linotype" panose="02040502050505030304" pitchFamily="18" charset="0"/>
              </a:rPr>
              <a:t>Prof. TEMGOUA Émile</a:t>
            </a:r>
            <a:r>
              <a:rPr lang="fr-FR" i="1" dirty="0">
                <a:effectLst>
                  <a:outerShdw blurRad="38100" dist="38100" dir="2700000" algn="tl">
                    <a:srgbClr val="000000">
                      <a:alpha val="43137"/>
                    </a:srgbClr>
                  </a:outerShdw>
                </a:effectLst>
                <a:latin typeface="Palatino Linotype" panose="02040502050505030304" pitchFamily="18" charset="0"/>
              </a:rPr>
              <a:t> </a:t>
            </a:r>
            <a:r>
              <a:rPr lang="fr-FR" i="1" dirty="0">
                <a:latin typeface="Palatino Linotype" panose="02040502050505030304" pitchFamily="18" charset="0"/>
              </a:rPr>
              <a:t>- </a:t>
            </a:r>
            <a:r>
              <a:rPr lang="fr-FR" dirty="0">
                <a:latin typeface="Palatino Linotype" panose="02040502050505030304" pitchFamily="18" charset="0"/>
              </a:rPr>
              <a:t>Université de Dschang</a:t>
            </a:r>
          </a:p>
        </p:txBody>
      </p:sp>
      <p:sp>
        <p:nvSpPr>
          <p:cNvPr id="13" name="ZoneTexte 12">
            <a:extLst>
              <a:ext uri="{FF2B5EF4-FFF2-40B4-BE49-F238E27FC236}">
                <a16:creationId xmlns:a16="http://schemas.microsoft.com/office/drawing/2014/main" id="{E22DE51C-6ADB-D4F2-6460-CA22A7E8D23E}"/>
              </a:ext>
            </a:extLst>
          </p:cNvPr>
          <p:cNvSpPr txBox="1"/>
          <p:nvPr/>
        </p:nvSpPr>
        <p:spPr>
          <a:xfrm>
            <a:off x="395150" y="1626553"/>
            <a:ext cx="11422018" cy="477054"/>
          </a:xfrm>
          <a:prstGeom prst="rect">
            <a:avLst/>
          </a:prstGeom>
          <a:noFill/>
        </p:spPr>
        <p:txBody>
          <a:bodyPr wrap="square" rtlCol="0">
            <a:spAutoFit/>
          </a:bodyPr>
          <a:lstStyle/>
          <a:p>
            <a:pPr algn="ctr"/>
            <a:r>
              <a:rPr lang="fr-FR" sz="2500" b="1" u="sng" dirty="0">
                <a:effectLst>
                  <a:outerShdw blurRad="38100" dist="38100" dir="2700000" algn="tl">
                    <a:srgbClr val="000000">
                      <a:alpha val="43137"/>
                    </a:srgbClr>
                  </a:outerShdw>
                </a:effectLst>
                <a:latin typeface="Palatino Linotype" panose="02040502050505030304" pitchFamily="18" charset="0"/>
              </a:rPr>
              <a:t>SOUTENANCE DE THÈSE DE DOCTORAT (</a:t>
            </a:r>
            <a:r>
              <a:rPr lang="fr-FR" sz="2500" b="1" i="1" u="sng" dirty="0" err="1">
                <a:effectLst>
                  <a:outerShdw blurRad="38100" dist="38100" dir="2700000" algn="tl">
                    <a:srgbClr val="000000">
                      <a:alpha val="43137"/>
                    </a:srgbClr>
                  </a:outerShdw>
                </a:effectLst>
                <a:latin typeface="Palatino Linotype" panose="02040502050505030304" pitchFamily="18" charset="0"/>
              </a:rPr>
              <a:t>Ph.D</a:t>
            </a:r>
            <a:r>
              <a:rPr lang="fr-FR" sz="2500" b="1" u="sng" dirty="0">
                <a:effectLst>
                  <a:outerShdw blurRad="38100" dist="38100" dir="2700000" algn="tl">
                    <a:srgbClr val="000000">
                      <a:alpha val="43137"/>
                    </a:srgbClr>
                  </a:outerShdw>
                </a:effectLst>
                <a:latin typeface="Palatino Linotype" panose="02040502050505030304" pitchFamily="18" charset="0"/>
              </a:rPr>
              <a:t>)</a:t>
            </a:r>
            <a:r>
              <a:rPr lang="fr-FR" sz="2500" b="1" i="1" u="sng" dirty="0">
                <a:effectLst>
                  <a:outerShdw blurRad="38100" dist="38100" dir="2700000" algn="tl">
                    <a:srgbClr val="000000">
                      <a:alpha val="43137"/>
                    </a:srgbClr>
                  </a:outerShdw>
                </a:effectLst>
                <a:latin typeface="Palatino Linotype" panose="02040502050505030304" pitchFamily="18" charset="0"/>
              </a:rPr>
              <a:t> </a:t>
            </a:r>
            <a:r>
              <a:rPr lang="fr-FR" sz="2500" b="1" u="sng" dirty="0">
                <a:effectLst>
                  <a:outerShdw blurRad="38100" dist="38100" dir="2700000" algn="tl">
                    <a:srgbClr val="000000">
                      <a:alpha val="43137"/>
                    </a:srgbClr>
                  </a:outerShdw>
                </a:effectLst>
                <a:latin typeface="Palatino Linotype" panose="02040502050505030304" pitchFamily="18" charset="0"/>
              </a:rPr>
              <a:t>EN SCIENCES DU SOL</a:t>
            </a:r>
            <a:endParaRPr lang="fr-FR" sz="2500" b="1" i="1" u="sng" dirty="0">
              <a:effectLst>
                <a:outerShdw blurRad="38100" dist="38100" dir="2700000" algn="tl">
                  <a:srgbClr val="000000">
                    <a:alpha val="43137"/>
                  </a:srgbClr>
                </a:outerShdw>
              </a:effectLst>
              <a:latin typeface="Palatino Linotype" panose="02040502050505030304" pitchFamily="18" charset="0"/>
            </a:endParaRPr>
          </a:p>
        </p:txBody>
      </p:sp>
      <p:cxnSp>
        <p:nvCxnSpPr>
          <p:cNvPr id="3" name="Connecteur droit 2">
            <a:extLst>
              <a:ext uri="{FF2B5EF4-FFF2-40B4-BE49-F238E27FC236}">
                <a16:creationId xmlns:a16="http://schemas.microsoft.com/office/drawing/2014/main" id="{4FDF66B8-20A2-BBFE-9905-9261F1875101}"/>
              </a:ext>
            </a:extLst>
          </p:cNvPr>
          <p:cNvCxnSpPr/>
          <p:nvPr/>
        </p:nvCxnSpPr>
        <p:spPr>
          <a:xfrm>
            <a:off x="267062" y="3175247"/>
            <a:ext cx="1165352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ABC1F505-FBDA-B393-5916-4EE193E51266}"/>
              </a:ext>
            </a:extLst>
          </p:cNvPr>
          <p:cNvCxnSpPr/>
          <p:nvPr/>
        </p:nvCxnSpPr>
        <p:spPr>
          <a:xfrm>
            <a:off x="269239" y="4860182"/>
            <a:ext cx="1165352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E26C246F-5000-B3BD-746F-6C121DEBFA37}"/>
              </a:ext>
            </a:extLst>
          </p:cNvPr>
          <p:cNvSpPr txBox="1"/>
          <p:nvPr/>
        </p:nvSpPr>
        <p:spPr>
          <a:xfrm>
            <a:off x="2673893" y="2693435"/>
            <a:ext cx="6839857" cy="369332"/>
          </a:xfrm>
          <a:prstGeom prst="rect">
            <a:avLst/>
          </a:prstGeom>
          <a:noFill/>
        </p:spPr>
        <p:txBody>
          <a:bodyPr wrap="square" rtlCol="0">
            <a:spAutoFit/>
          </a:bodyPr>
          <a:lstStyle/>
          <a:p>
            <a:pPr algn="ctr"/>
            <a:r>
              <a:rPr lang="fr-FR" i="1" dirty="0">
                <a:effectLst>
                  <a:outerShdw blurRad="38100" dist="38100" dir="2700000" algn="tl">
                    <a:srgbClr val="000000">
                      <a:alpha val="43137"/>
                    </a:srgbClr>
                  </a:outerShdw>
                </a:effectLst>
                <a:latin typeface="Palatino Linotype" panose="02040502050505030304" pitchFamily="18" charset="0"/>
              </a:rPr>
              <a:t>Unité de Recherche d’Analyse des Sols et de Chimie de l’Environnement</a:t>
            </a:r>
          </a:p>
        </p:txBody>
      </p:sp>
      <p:sp>
        <p:nvSpPr>
          <p:cNvPr id="15" name="ZoneTexte 14">
            <a:extLst>
              <a:ext uri="{FF2B5EF4-FFF2-40B4-BE49-F238E27FC236}">
                <a16:creationId xmlns:a16="http://schemas.microsoft.com/office/drawing/2014/main" id="{09B28FBE-BCD2-7861-13F6-5EF90D49F185}"/>
              </a:ext>
            </a:extLst>
          </p:cNvPr>
          <p:cNvSpPr txBox="1"/>
          <p:nvPr/>
        </p:nvSpPr>
        <p:spPr>
          <a:xfrm>
            <a:off x="1880325" y="2167688"/>
            <a:ext cx="8451668" cy="461665"/>
          </a:xfrm>
          <a:prstGeom prst="rect">
            <a:avLst/>
          </a:prstGeom>
          <a:noFill/>
        </p:spPr>
        <p:txBody>
          <a:bodyPr wrap="square" rtlCol="0">
            <a:spAutoFit/>
          </a:bodyPr>
          <a:lstStyle/>
          <a:p>
            <a:pPr algn="ctr"/>
            <a:r>
              <a:rPr lang="en-US" sz="2400" b="1" i="1" u="sng" dirty="0">
                <a:effectLst>
                  <a:outerShdw blurRad="38100" dist="38100" dir="2700000" algn="tl">
                    <a:srgbClr val="000000">
                      <a:alpha val="43137"/>
                    </a:srgbClr>
                  </a:outerShdw>
                </a:effectLst>
                <a:latin typeface="Palatino Linotype" panose="02040502050505030304" pitchFamily="18" charset="0"/>
                <a:cs typeface="Arial" pitchFamily="34" charset="0"/>
              </a:rPr>
              <a:t>Dschang School of Agriculture and Environmental Sciences</a:t>
            </a:r>
            <a:endParaRPr lang="fr-FR" sz="2400" i="1" u="sng" dirty="0">
              <a:effectLst>
                <a:outerShdw blurRad="38100" dist="38100" dir="2700000" algn="tl">
                  <a:srgbClr val="000000">
                    <a:alpha val="43137"/>
                  </a:srgbClr>
                </a:outerShdw>
              </a:effectLst>
              <a:latin typeface="Palatino Linotype" panose="02040502050505030304" pitchFamily="18" charset="0"/>
            </a:endParaRPr>
          </a:p>
        </p:txBody>
      </p:sp>
    </p:spTree>
    <p:extLst>
      <p:ext uri="{BB962C8B-B14F-4D97-AF65-F5344CB8AC3E}">
        <p14:creationId xmlns:p14="http://schemas.microsoft.com/office/powerpoint/2010/main" val="3906418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42AEE-0C61-0497-0F91-982501E4F2AC}"/>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714A19C0-A898-B938-0B55-C2C4A9C4F9B8}"/>
              </a:ext>
            </a:extLst>
          </p:cNvPr>
          <p:cNvSpPr/>
          <p:nvPr/>
        </p:nvSpPr>
        <p:spPr>
          <a:xfrm>
            <a:off x="14078" y="2309634"/>
            <a:ext cx="2598863" cy="3307617"/>
          </a:xfrm>
          <a:prstGeom prst="roundRect">
            <a:avLst/>
          </a:prstGeom>
          <a:effectLst>
            <a:reflection blurRad="6350" stA="50000" endA="300" endPos="5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u numéro de diapositive 3">
            <a:extLst>
              <a:ext uri="{FF2B5EF4-FFF2-40B4-BE49-F238E27FC236}">
                <a16:creationId xmlns:a16="http://schemas.microsoft.com/office/drawing/2014/main" id="{F24B7A50-E89A-CB8E-9189-24BD7EAE5CC9}"/>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10</a:t>
            </a:fld>
            <a:endParaRPr lang="fr-FR" sz="2000" b="1" dirty="0">
              <a:solidFill>
                <a:schemeClr val="tx1"/>
              </a:solidFill>
              <a:latin typeface="Palatino Linotype" panose="02040502050505030304" pitchFamily="18" charset="0"/>
            </a:endParaRPr>
          </a:p>
        </p:txBody>
      </p:sp>
      <p:sp>
        <p:nvSpPr>
          <p:cNvPr id="5" name="ZoneTexte 4">
            <a:extLst>
              <a:ext uri="{FF2B5EF4-FFF2-40B4-BE49-F238E27FC236}">
                <a16:creationId xmlns:a16="http://schemas.microsoft.com/office/drawing/2014/main" id="{54EC93AA-52AD-7C26-DA6F-1839B30B54B4}"/>
              </a:ext>
            </a:extLst>
          </p:cNvPr>
          <p:cNvSpPr txBox="1"/>
          <p:nvPr/>
        </p:nvSpPr>
        <p:spPr>
          <a:xfrm>
            <a:off x="3332670" y="1098028"/>
            <a:ext cx="5526660" cy="707886"/>
          </a:xfrm>
          <a:prstGeom prst="rect">
            <a:avLst/>
          </a:prstGeom>
          <a:noFill/>
          <a:effectLst/>
        </p:spPr>
        <p:txBody>
          <a:bodyPr wrap="square" rtlCol="0">
            <a:spAutoFit/>
          </a:bodyPr>
          <a:lstStyle/>
          <a:p>
            <a:pPr algn="ctr"/>
            <a:r>
              <a:rPr lang="fr-FR" sz="4000" b="1" u="sng"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Objectifs spécifiques</a:t>
            </a:r>
          </a:p>
        </p:txBody>
      </p:sp>
      <p:sp>
        <p:nvSpPr>
          <p:cNvPr id="7" name="ZoneTexte 6">
            <a:extLst>
              <a:ext uri="{FF2B5EF4-FFF2-40B4-BE49-F238E27FC236}">
                <a16:creationId xmlns:a16="http://schemas.microsoft.com/office/drawing/2014/main" id="{D0143CBA-D4D5-097A-9C94-5CAC987C7736}"/>
              </a:ext>
            </a:extLst>
          </p:cNvPr>
          <p:cNvSpPr txBox="1"/>
          <p:nvPr/>
        </p:nvSpPr>
        <p:spPr>
          <a:xfrm>
            <a:off x="77053" y="2243314"/>
            <a:ext cx="2472911" cy="3373937"/>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rPr>
              <a:t>1.</a:t>
            </a:r>
          </a:p>
          <a:p>
            <a:pPr algn="just">
              <a:lnSpc>
                <a:spcPct val="150000"/>
              </a:lnSpc>
            </a:pPr>
            <a:r>
              <a:rPr lang="fr-FR" b="1" dirty="0">
                <a:latin typeface="Palatino Linotype" panose="02040502050505030304" pitchFamily="18" charset="0"/>
              </a:rPr>
              <a:t>Décrire les schémas directeurs de gestion des déchets dans ces deux territoires: entre tri à la source et valorisation en bout de chaîne.</a:t>
            </a:r>
            <a:endParaRPr lang="fr-FR" b="1" dirty="0">
              <a:latin typeface="Palatino Linotype" panose="0204050205050503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81DB8507-779E-E7F0-BD39-8306D0F3AF2E}"/>
              </a:ext>
            </a:extLst>
          </p:cNvPr>
          <p:cNvSpPr txBox="1"/>
          <p:nvPr/>
        </p:nvSpPr>
        <p:spPr>
          <a:xfrm>
            <a:off x="2792388" y="2261796"/>
            <a:ext cx="2346960" cy="3373937"/>
          </a:xfrm>
          <a:prstGeom prst="rect">
            <a:avLst/>
          </a:prstGeom>
          <a:noFill/>
          <a:ln w="12700">
            <a:noFill/>
          </a:ln>
        </p:spPr>
        <p:txBody>
          <a:bodyPr wrap="square" rtlCol="0">
            <a:spAutoFit/>
          </a:bodyPr>
          <a:lstStyle/>
          <a:p>
            <a:pPr algn="just">
              <a:lnSpc>
                <a:spcPct val="150000"/>
              </a:lnSpc>
            </a:pPr>
            <a:r>
              <a:rPr lang="fr-FR" b="1" dirty="0">
                <a:solidFill>
                  <a:schemeClr val="bg1"/>
                </a:solidFill>
                <a:latin typeface="Palatino Linotype" panose="02040502050505030304" pitchFamily="18" charset="0"/>
              </a:rPr>
              <a:t>2.</a:t>
            </a:r>
          </a:p>
          <a:p>
            <a:pPr algn="just">
              <a:lnSpc>
                <a:spcPct val="150000"/>
              </a:lnSpc>
            </a:pPr>
            <a:r>
              <a:rPr lang="fr-FR" b="1" dirty="0">
                <a:solidFill>
                  <a:schemeClr val="bg1"/>
                </a:solidFill>
                <a:latin typeface="Palatino Linotype" panose="02040502050505030304" pitchFamily="18" charset="0"/>
              </a:rPr>
              <a:t>Faire un état des lieux de la pollution des sols liées aux décharges sauvages et autres activités anthropiques dans la ville de Dschang.</a:t>
            </a:r>
            <a:endParaRPr lang="fr-FR" b="1" dirty="0">
              <a:solidFill>
                <a:schemeClr val="bg1"/>
              </a:solidFill>
              <a:latin typeface="Palatino Linotype" panose="0204050205050503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356042A1-FBF3-C04D-3E7E-D4A1E1BD88EC}"/>
              </a:ext>
            </a:extLst>
          </p:cNvPr>
          <p:cNvSpPr txBox="1"/>
          <p:nvPr/>
        </p:nvSpPr>
        <p:spPr>
          <a:xfrm>
            <a:off x="5481784" y="2261796"/>
            <a:ext cx="3377546" cy="2127442"/>
          </a:xfrm>
          <a:prstGeom prst="rect">
            <a:avLst/>
          </a:prstGeom>
          <a:noFill/>
          <a:ln w="12700">
            <a:noFill/>
          </a:ln>
        </p:spPr>
        <p:txBody>
          <a:bodyPr wrap="square" rtlCol="0">
            <a:spAutoFit/>
          </a:bodyPr>
          <a:lstStyle/>
          <a:p>
            <a:pPr algn="just">
              <a:lnSpc>
                <a:spcPct val="150000"/>
              </a:lnSpc>
            </a:pPr>
            <a:r>
              <a:rPr lang="fr-FR" b="1" dirty="0">
                <a:solidFill>
                  <a:schemeClr val="bg1"/>
                </a:solidFill>
                <a:latin typeface="Palatino Linotype" panose="02040502050505030304" pitchFamily="18" charset="0"/>
                <a:cs typeface="Times New Roman" panose="02020603050405020304" pitchFamily="18" charset="0"/>
              </a:rPr>
              <a:t>3.</a:t>
            </a:r>
          </a:p>
          <a:p>
            <a:pPr algn="just">
              <a:lnSpc>
                <a:spcPct val="150000"/>
              </a:lnSpc>
            </a:pPr>
            <a:r>
              <a:rPr lang="fr-FR" b="1" dirty="0">
                <a:solidFill>
                  <a:schemeClr val="bg1"/>
                </a:solidFill>
                <a:latin typeface="Palatino Linotype" panose="02040502050505030304" pitchFamily="18" charset="0"/>
                <a:cs typeface="Times New Roman" panose="02020603050405020304" pitchFamily="18" charset="0"/>
              </a:rPr>
              <a:t>A</a:t>
            </a:r>
            <a:r>
              <a:rPr lang="fr-FR" sz="1800" b="1" dirty="0">
                <a:solidFill>
                  <a:schemeClr val="bg1"/>
                </a:solidFill>
                <a:effectLst/>
                <a:latin typeface="Palatino Linotype" panose="02040502050505030304" pitchFamily="18" charset="0"/>
                <a:ea typeface="Calibri" panose="020F0502020204030204" pitchFamily="34" charset="0"/>
                <a:cs typeface="Times New Roman" panose="02020603050405020304" pitchFamily="18" charset="0"/>
              </a:rPr>
              <a:t>pprécier la valeur agronomique des composts de biodéchets triés à la source, et non triés à la source.</a:t>
            </a:r>
            <a:endParaRPr lang="fr-FR" b="1" dirty="0">
              <a:solidFill>
                <a:schemeClr val="bg1"/>
              </a:solidFill>
              <a:latin typeface="Palatino Linotype" panose="02040502050505030304" pitchFamily="18" charset="0"/>
              <a:cs typeface="Times New Roman" panose="02020603050405020304" pitchFamily="18" charset="0"/>
            </a:endParaRPr>
          </a:p>
        </p:txBody>
      </p:sp>
      <p:sp>
        <p:nvSpPr>
          <p:cNvPr id="10" name="ZoneTexte 9">
            <a:extLst>
              <a:ext uri="{FF2B5EF4-FFF2-40B4-BE49-F238E27FC236}">
                <a16:creationId xmlns:a16="http://schemas.microsoft.com/office/drawing/2014/main" id="{F3D21F87-D6DC-6F2C-03A4-1B4DB8A8D0FA}"/>
              </a:ext>
            </a:extLst>
          </p:cNvPr>
          <p:cNvSpPr txBox="1"/>
          <p:nvPr/>
        </p:nvSpPr>
        <p:spPr>
          <a:xfrm>
            <a:off x="8938096" y="2309634"/>
            <a:ext cx="3113874" cy="2542940"/>
          </a:xfrm>
          <a:prstGeom prst="rect">
            <a:avLst/>
          </a:prstGeom>
          <a:noFill/>
          <a:ln w="12700">
            <a:noFill/>
          </a:ln>
        </p:spPr>
        <p:txBody>
          <a:bodyPr wrap="square" rtlCol="0">
            <a:spAutoFit/>
          </a:bodyPr>
          <a:lstStyle/>
          <a:p>
            <a:pPr algn="just">
              <a:lnSpc>
                <a:spcPct val="150000"/>
              </a:lnSpc>
            </a:pPr>
            <a:r>
              <a:rPr lang="fr-FR" b="1" dirty="0">
                <a:solidFill>
                  <a:schemeClr val="bg1"/>
                </a:solidFill>
                <a:latin typeface="Palatino Linotype" panose="02040502050505030304" pitchFamily="18" charset="0"/>
              </a:rPr>
              <a:t>4.</a:t>
            </a:r>
          </a:p>
          <a:p>
            <a:pPr algn="just">
              <a:lnSpc>
                <a:spcPct val="150000"/>
              </a:lnSpc>
            </a:pPr>
            <a:r>
              <a:rPr lang="fr-FR" b="1" dirty="0">
                <a:solidFill>
                  <a:schemeClr val="bg1"/>
                </a:solidFill>
                <a:latin typeface="Palatino Linotype" panose="02040502050505030304" pitchFamily="18" charset="0"/>
              </a:rPr>
              <a:t>Apprécier la qualité des plantes cultivées sur des sols amendés par ces composts dans ces deux territoires.</a:t>
            </a:r>
            <a:endParaRPr lang="fr-FR" b="1" dirty="0">
              <a:solidFill>
                <a:schemeClr val="bg1"/>
              </a:solidFill>
              <a:latin typeface="Palatino Linotype" panose="0204050205050503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B65BBE44-7C82-70E7-03B8-3ECD21813E8B}"/>
              </a:ext>
            </a:extLst>
          </p:cNvPr>
          <p:cNvSpPr/>
          <p:nvPr/>
        </p:nvSpPr>
        <p:spPr>
          <a:xfrm>
            <a:off x="0" y="-4241"/>
            <a:ext cx="12192000" cy="873572"/>
          </a:xfrm>
          <a:prstGeom prst="rect">
            <a:avLst/>
          </a:prstGeom>
          <a:blipFill>
            <a:blip r:embed="rId2"/>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(7/7)</a:t>
            </a:r>
          </a:p>
        </p:txBody>
      </p:sp>
    </p:spTree>
    <p:extLst>
      <p:ext uri="{BB962C8B-B14F-4D97-AF65-F5344CB8AC3E}">
        <p14:creationId xmlns:p14="http://schemas.microsoft.com/office/powerpoint/2010/main" val="8665320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FE3ED-56E4-E1E4-928E-ABA224DE7CEA}"/>
            </a:ext>
          </a:extLst>
        </p:cNvPr>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34CE55AE-78CF-92E8-538F-38051C9C6C6E}"/>
              </a:ext>
            </a:extLst>
          </p:cNvPr>
          <p:cNvSpPr/>
          <p:nvPr/>
        </p:nvSpPr>
        <p:spPr>
          <a:xfrm>
            <a:off x="2702146" y="2309634"/>
            <a:ext cx="2608420" cy="3269830"/>
          </a:xfrm>
          <a:prstGeom prst="roundRect">
            <a:avLst/>
          </a:prstGeom>
          <a:solidFill>
            <a:srgbClr val="FFFF00"/>
          </a:solidFill>
          <a:effectLst>
            <a:reflection blurRad="6350" stA="50000" endA="300" endPos="5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numéro de diapositive 3">
            <a:extLst>
              <a:ext uri="{FF2B5EF4-FFF2-40B4-BE49-F238E27FC236}">
                <a16:creationId xmlns:a16="http://schemas.microsoft.com/office/drawing/2014/main" id="{106247D3-6975-7218-F198-C241E800B199}"/>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11</a:t>
            </a:fld>
            <a:endParaRPr lang="fr-FR" sz="2000" b="1" dirty="0">
              <a:solidFill>
                <a:schemeClr val="tx1"/>
              </a:solidFill>
              <a:latin typeface="Palatino Linotype" panose="02040502050505030304" pitchFamily="18" charset="0"/>
            </a:endParaRPr>
          </a:p>
        </p:txBody>
      </p:sp>
      <p:sp>
        <p:nvSpPr>
          <p:cNvPr id="7" name="ZoneTexte 6">
            <a:extLst>
              <a:ext uri="{FF2B5EF4-FFF2-40B4-BE49-F238E27FC236}">
                <a16:creationId xmlns:a16="http://schemas.microsoft.com/office/drawing/2014/main" id="{BC591A09-4C51-40EE-C30B-7998D6F6D93E}"/>
              </a:ext>
            </a:extLst>
          </p:cNvPr>
          <p:cNvSpPr txBox="1"/>
          <p:nvPr/>
        </p:nvSpPr>
        <p:spPr>
          <a:xfrm>
            <a:off x="143045" y="2229362"/>
            <a:ext cx="2513047" cy="3373937"/>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rPr>
              <a:t>1.</a:t>
            </a:r>
          </a:p>
          <a:p>
            <a:pPr algn="just">
              <a:lnSpc>
                <a:spcPct val="150000"/>
              </a:lnSpc>
            </a:pPr>
            <a:r>
              <a:rPr lang="fr-FR" b="1" dirty="0">
                <a:latin typeface="Palatino Linotype" panose="02040502050505030304" pitchFamily="18" charset="0"/>
              </a:rPr>
              <a:t>Décrire les schémas directeurs de gestion des déchets dans ces deux territoires: entre tri à la source et valorisation en bout de chaîne.</a:t>
            </a:r>
            <a:endParaRPr lang="fr-FR" b="1" dirty="0">
              <a:latin typeface="Palatino Linotype" panose="0204050205050503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50188CD2-2567-881B-581E-BA051FC67F15}"/>
              </a:ext>
            </a:extLst>
          </p:cNvPr>
          <p:cNvSpPr txBox="1"/>
          <p:nvPr/>
        </p:nvSpPr>
        <p:spPr>
          <a:xfrm>
            <a:off x="2827310" y="2261796"/>
            <a:ext cx="2346960" cy="3373937"/>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rPr>
              <a:t>2.</a:t>
            </a:r>
          </a:p>
          <a:p>
            <a:pPr algn="just">
              <a:lnSpc>
                <a:spcPct val="150000"/>
              </a:lnSpc>
            </a:pPr>
            <a:r>
              <a:rPr lang="fr-FR" b="1" dirty="0">
                <a:latin typeface="Palatino Linotype" panose="02040502050505030304" pitchFamily="18" charset="0"/>
              </a:rPr>
              <a:t>Faire un état des lieux de la pollution des sols liées aux décharges sauvages et autres activités anthropiques dans la ville de Dschang.</a:t>
            </a:r>
            <a:endParaRPr lang="fr-FR" b="1" dirty="0">
              <a:latin typeface="Palatino Linotype" panose="0204050205050503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162F91F5-32F6-E8B1-FC12-4EB9CF4392E0}"/>
              </a:ext>
            </a:extLst>
          </p:cNvPr>
          <p:cNvSpPr txBox="1"/>
          <p:nvPr/>
        </p:nvSpPr>
        <p:spPr>
          <a:xfrm>
            <a:off x="5481784" y="2261796"/>
            <a:ext cx="3377546" cy="2127442"/>
          </a:xfrm>
          <a:prstGeom prst="rect">
            <a:avLst/>
          </a:prstGeom>
          <a:noFill/>
          <a:ln w="12700">
            <a:noFill/>
          </a:ln>
        </p:spPr>
        <p:txBody>
          <a:bodyPr wrap="square" rtlCol="0">
            <a:spAutoFit/>
          </a:bodyPr>
          <a:lstStyle/>
          <a:p>
            <a:pPr algn="just">
              <a:lnSpc>
                <a:spcPct val="150000"/>
              </a:lnSpc>
            </a:pPr>
            <a:r>
              <a:rPr lang="fr-FR" b="1" dirty="0">
                <a:solidFill>
                  <a:schemeClr val="bg1"/>
                </a:solidFill>
                <a:latin typeface="Palatino Linotype" panose="02040502050505030304" pitchFamily="18" charset="0"/>
                <a:cs typeface="Times New Roman" panose="02020603050405020304" pitchFamily="18" charset="0"/>
              </a:rPr>
              <a:t>3.</a:t>
            </a:r>
          </a:p>
          <a:p>
            <a:pPr algn="just">
              <a:lnSpc>
                <a:spcPct val="150000"/>
              </a:lnSpc>
            </a:pPr>
            <a:r>
              <a:rPr lang="fr-FR" b="1" dirty="0">
                <a:solidFill>
                  <a:schemeClr val="bg1"/>
                </a:solidFill>
                <a:latin typeface="Palatino Linotype" panose="02040502050505030304" pitchFamily="18" charset="0"/>
                <a:cs typeface="Times New Roman" panose="02020603050405020304" pitchFamily="18" charset="0"/>
              </a:rPr>
              <a:t>A</a:t>
            </a:r>
            <a:r>
              <a:rPr lang="fr-FR" sz="1800" b="1" dirty="0">
                <a:solidFill>
                  <a:schemeClr val="bg1"/>
                </a:solidFill>
                <a:effectLst/>
                <a:latin typeface="Palatino Linotype" panose="02040502050505030304" pitchFamily="18" charset="0"/>
                <a:ea typeface="Calibri" panose="020F0502020204030204" pitchFamily="34" charset="0"/>
                <a:cs typeface="Times New Roman" panose="02020603050405020304" pitchFamily="18" charset="0"/>
              </a:rPr>
              <a:t>pprécier la valeur agronomique des composts de biodéchets triés à la source, et non triés à la source.</a:t>
            </a:r>
            <a:endParaRPr lang="fr-FR" b="1" dirty="0">
              <a:solidFill>
                <a:schemeClr val="bg1"/>
              </a:solidFill>
              <a:latin typeface="Palatino Linotype" panose="02040502050505030304" pitchFamily="18" charset="0"/>
              <a:cs typeface="Times New Roman" panose="02020603050405020304" pitchFamily="18" charset="0"/>
            </a:endParaRPr>
          </a:p>
        </p:txBody>
      </p:sp>
      <p:sp>
        <p:nvSpPr>
          <p:cNvPr id="10" name="ZoneTexte 9">
            <a:extLst>
              <a:ext uri="{FF2B5EF4-FFF2-40B4-BE49-F238E27FC236}">
                <a16:creationId xmlns:a16="http://schemas.microsoft.com/office/drawing/2014/main" id="{55EEC45B-3A26-9E46-464D-88B3959271C6}"/>
              </a:ext>
            </a:extLst>
          </p:cNvPr>
          <p:cNvSpPr txBox="1"/>
          <p:nvPr/>
        </p:nvSpPr>
        <p:spPr>
          <a:xfrm>
            <a:off x="8938096" y="2309634"/>
            <a:ext cx="3113874" cy="2542940"/>
          </a:xfrm>
          <a:prstGeom prst="rect">
            <a:avLst/>
          </a:prstGeom>
          <a:noFill/>
          <a:ln w="12700">
            <a:noFill/>
          </a:ln>
        </p:spPr>
        <p:txBody>
          <a:bodyPr wrap="square" rtlCol="0">
            <a:spAutoFit/>
          </a:bodyPr>
          <a:lstStyle/>
          <a:p>
            <a:pPr algn="just">
              <a:lnSpc>
                <a:spcPct val="150000"/>
              </a:lnSpc>
            </a:pPr>
            <a:r>
              <a:rPr lang="fr-FR" b="1" dirty="0">
                <a:solidFill>
                  <a:schemeClr val="bg1"/>
                </a:solidFill>
                <a:latin typeface="Palatino Linotype" panose="02040502050505030304" pitchFamily="18" charset="0"/>
              </a:rPr>
              <a:t>4.</a:t>
            </a:r>
          </a:p>
          <a:p>
            <a:pPr algn="just">
              <a:lnSpc>
                <a:spcPct val="150000"/>
              </a:lnSpc>
            </a:pPr>
            <a:r>
              <a:rPr lang="fr-FR" b="1" dirty="0">
                <a:solidFill>
                  <a:schemeClr val="bg1"/>
                </a:solidFill>
                <a:latin typeface="Palatino Linotype" panose="02040502050505030304" pitchFamily="18" charset="0"/>
              </a:rPr>
              <a:t>Apprécier la qualité des plantes cultivées sur des sols amendés par ces composts dans ces deux territoires.</a:t>
            </a:r>
            <a:endParaRPr lang="fr-FR" b="1" dirty="0">
              <a:solidFill>
                <a:schemeClr val="bg1"/>
              </a:solidFill>
              <a:latin typeface="Palatino Linotype" panose="0204050205050503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56EA1182-389C-5EFD-8C60-CC6D0C5FFC21}"/>
              </a:ext>
            </a:extLst>
          </p:cNvPr>
          <p:cNvSpPr/>
          <p:nvPr/>
        </p:nvSpPr>
        <p:spPr>
          <a:xfrm>
            <a:off x="0" y="-4241"/>
            <a:ext cx="12192000" cy="873572"/>
          </a:xfrm>
          <a:prstGeom prst="rect">
            <a:avLst/>
          </a:prstGeom>
          <a:blipFill>
            <a:blip r:embed="rId2"/>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(7/7)</a:t>
            </a:r>
          </a:p>
        </p:txBody>
      </p:sp>
      <p:sp>
        <p:nvSpPr>
          <p:cNvPr id="12" name="ZoneTexte 11">
            <a:extLst>
              <a:ext uri="{FF2B5EF4-FFF2-40B4-BE49-F238E27FC236}">
                <a16:creationId xmlns:a16="http://schemas.microsoft.com/office/drawing/2014/main" id="{65BD2F10-33F0-409B-3FD3-9FFC4708529C}"/>
              </a:ext>
            </a:extLst>
          </p:cNvPr>
          <p:cNvSpPr txBox="1"/>
          <p:nvPr/>
        </p:nvSpPr>
        <p:spPr>
          <a:xfrm>
            <a:off x="3332670" y="1098028"/>
            <a:ext cx="5526660" cy="707886"/>
          </a:xfrm>
          <a:prstGeom prst="rect">
            <a:avLst/>
          </a:prstGeom>
          <a:noFill/>
          <a:effectLst/>
        </p:spPr>
        <p:txBody>
          <a:bodyPr wrap="square" rtlCol="0">
            <a:spAutoFit/>
          </a:bodyPr>
          <a:lstStyle/>
          <a:p>
            <a:pPr algn="ctr"/>
            <a:r>
              <a:rPr lang="fr-FR" sz="4000" b="1" u="sng"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Objectifs spécifiques</a:t>
            </a:r>
          </a:p>
        </p:txBody>
      </p:sp>
    </p:spTree>
    <p:extLst>
      <p:ext uri="{BB962C8B-B14F-4D97-AF65-F5344CB8AC3E}">
        <p14:creationId xmlns:p14="http://schemas.microsoft.com/office/powerpoint/2010/main" val="12237074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D822F-48B3-0F70-F3DB-A3FFE80311CF}"/>
            </a:ext>
          </a:extLst>
        </p:cNvPr>
        <p:cNvGrpSpPr/>
        <p:nvPr/>
      </p:nvGrpSpPr>
      <p:grpSpPr>
        <a:xfrm>
          <a:off x="0" y="0"/>
          <a:ext cx="0" cy="0"/>
          <a:chOff x="0" y="0"/>
          <a:chExt cx="0" cy="0"/>
        </a:xfrm>
      </p:grpSpPr>
      <p:sp>
        <p:nvSpPr>
          <p:cNvPr id="11" name="Rectangle : coins arrondis 10">
            <a:extLst>
              <a:ext uri="{FF2B5EF4-FFF2-40B4-BE49-F238E27FC236}">
                <a16:creationId xmlns:a16="http://schemas.microsoft.com/office/drawing/2014/main" id="{D157A709-4669-504A-954C-A3D79A351797}"/>
              </a:ext>
            </a:extLst>
          </p:cNvPr>
          <p:cNvSpPr/>
          <p:nvPr/>
        </p:nvSpPr>
        <p:spPr>
          <a:xfrm>
            <a:off x="5342469" y="2373107"/>
            <a:ext cx="3556244" cy="2019716"/>
          </a:xfrm>
          <a:prstGeom prst="roundRect">
            <a:avLst/>
          </a:prstGeom>
          <a:solidFill>
            <a:srgbClr val="92D050"/>
          </a:solidFill>
          <a:effectLst>
            <a:reflection blurRad="6350" stA="50000" endA="300" endPos="5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numéro de diapositive 3">
            <a:extLst>
              <a:ext uri="{FF2B5EF4-FFF2-40B4-BE49-F238E27FC236}">
                <a16:creationId xmlns:a16="http://schemas.microsoft.com/office/drawing/2014/main" id="{83BE2ADB-8250-5916-1A27-3437FBF28752}"/>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12</a:t>
            </a:fld>
            <a:endParaRPr lang="fr-FR" sz="2000" b="1" dirty="0">
              <a:solidFill>
                <a:schemeClr val="tx1"/>
              </a:solidFill>
              <a:latin typeface="Palatino Linotype" panose="02040502050505030304" pitchFamily="18" charset="0"/>
            </a:endParaRPr>
          </a:p>
        </p:txBody>
      </p:sp>
      <p:sp>
        <p:nvSpPr>
          <p:cNvPr id="7" name="ZoneTexte 6">
            <a:extLst>
              <a:ext uri="{FF2B5EF4-FFF2-40B4-BE49-F238E27FC236}">
                <a16:creationId xmlns:a16="http://schemas.microsoft.com/office/drawing/2014/main" id="{33B9D582-7714-E3C6-77AB-9985673B7E06}"/>
              </a:ext>
            </a:extLst>
          </p:cNvPr>
          <p:cNvSpPr txBox="1"/>
          <p:nvPr/>
        </p:nvSpPr>
        <p:spPr>
          <a:xfrm>
            <a:off x="140029" y="2265382"/>
            <a:ext cx="2505199" cy="3373937"/>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rPr>
              <a:t>1.</a:t>
            </a:r>
          </a:p>
          <a:p>
            <a:pPr algn="just">
              <a:lnSpc>
                <a:spcPct val="150000"/>
              </a:lnSpc>
            </a:pPr>
            <a:r>
              <a:rPr lang="fr-FR" b="1" dirty="0">
                <a:latin typeface="Palatino Linotype" panose="02040502050505030304" pitchFamily="18" charset="0"/>
              </a:rPr>
              <a:t>Décrire les schémas directeurs de gestion des déchets dans ces deux territoires: entre tri à la source et valorisation en bout de chaîne.</a:t>
            </a:r>
            <a:endParaRPr lang="fr-FR" b="1" dirty="0">
              <a:latin typeface="Palatino Linotype" panose="0204050205050503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1E251D35-9325-6311-2BE1-FF0BB58A04BF}"/>
              </a:ext>
            </a:extLst>
          </p:cNvPr>
          <p:cNvSpPr txBox="1"/>
          <p:nvPr/>
        </p:nvSpPr>
        <p:spPr>
          <a:xfrm>
            <a:off x="2781722" y="2255648"/>
            <a:ext cx="2346960" cy="3373937"/>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rPr>
              <a:t>2.</a:t>
            </a:r>
          </a:p>
          <a:p>
            <a:pPr algn="just">
              <a:lnSpc>
                <a:spcPct val="150000"/>
              </a:lnSpc>
            </a:pPr>
            <a:r>
              <a:rPr lang="fr-FR" b="1" dirty="0">
                <a:latin typeface="Palatino Linotype" panose="02040502050505030304" pitchFamily="18" charset="0"/>
              </a:rPr>
              <a:t>Faire un état des lieux de la pollution des sols liées aux décharges sauvages et autres activités anthropiques dans la ville de Dschang.</a:t>
            </a:r>
            <a:endParaRPr lang="fr-FR" b="1" dirty="0">
              <a:latin typeface="Palatino Linotype" panose="0204050205050503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9EA939AB-D215-A1A7-2749-FD62477A8833}"/>
              </a:ext>
            </a:extLst>
          </p:cNvPr>
          <p:cNvSpPr txBox="1"/>
          <p:nvPr/>
        </p:nvSpPr>
        <p:spPr>
          <a:xfrm>
            <a:off x="5423415" y="2265381"/>
            <a:ext cx="3435915" cy="2127442"/>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cs typeface="Times New Roman" panose="02020603050405020304" pitchFamily="18" charset="0"/>
              </a:rPr>
              <a:t>3.</a:t>
            </a:r>
          </a:p>
          <a:p>
            <a:pPr algn="just">
              <a:lnSpc>
                <a:spcPct val="150000"/>
              </a:lnSpc>
            </a:pPr>
            <a:r>
              <a:rPr lang="fr-FR" b="1" dirty="0">
                <a:latin typeface="Palatino Linotype" panose="02040502050505030304" pitchFamily="18" charset="0"/>
                <a:cs typeface="Times New Roman" panose="02020603050405020304" pitchFamily="18" charset="0"/>
              </a:rPr>
              <a:t>Déterminer</a:t>
            </a: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 la valeur agronomique des composts de biodéchets triés à la source, et non triés à la source.</a:t>
            </a:r>
            <a:endParaRPr lang="fr-FR" b="1" dirty="0">
              <a:latin typeface="Palatino Linotype" panose="02040502050505030304" pitchFamily="18" charset="0"/>
              <a:cs typeface="Times New Roman" panose="02020603050405020304" pitchFamily="18" charset="0"/>
            </a:endParaRPr>
          </a:p>
        </p:txBody>
      </p:sp>
      <p:sp>
        <p:nvSpPr>
          <p:cNvPr id="10" name="ZoneTexte 9">
            <a:extLst>
              <a:ext uri="{FF2B5EF4-FFF2-40B4-BE49-F238E27FC236}">
                <a16:creationId xmlns:a16="http://schemas.microsoft.com/office/drawing/2014/main" id="{2573C2F9-01DD-36D5-DDC5-04C43A522E02}"/>
              </a:ext>
            </a:extLst>
          </p:cNvPr>
          <p:cNvSpPr txBox="1"/>
          <p:nvPr/>
        </p:nvSpPr>
        <p:spPr>
          <a:xfrm>
            <a:off x="8938096" y="2309634"/>
            <a:ext cx="3113874" cy="2542940"/>
          </a:xfrm>
          <a:prstGeom prst="rect">
            <a:avLst/>
          </a:prstGeom>
          <a:noFill/>
          <a:ln w="12700">
            <a:noFill/>
          </a:ln>
        </p:spPr>
        <p:txBody>
          <a:bodyPr wrap="square" rtlCol="0">
            <a:spAutoFit/>
          </a:bodyPr>
          <a:lstStyle/>
          <a:p>
            <a:pPr algn="just">
              <a:lnSpc>
                <a:spcPct val="150000"/>
              </a:lnSpc>
            </a:pPr>
            <a:r>
              <a:rPr lang="fr-FR" b="1" dirty="0">
                <a:solidFill>
                  <a:schemeClr val="bg1"/>
                </a:solidFill>
                <a:latin typeface="Palatino Linotype" panose="02040502050505030304" pitchFamily="18" charset="0"/>
              </a:rPr>
              <a:t>4.</a:t>
            </a:r>
          </a:p>
          <a:p>
            <a:pPr algn="just">
              <a:lnSpc>
                <a:spcPct val="150000"/>
              </a:lnSpc>
            </a:pPr>
            <a:r>
              <a:rPr lang="fr-FR" b="1" dirty="0">
                <a:solidFill>
                  <a:schemeClr val="bg1"/>
                </a:solidFill>
                <a:latin typeface="Palatino Linotype" panose="02040502050505030304" pitchFamily="18" charset="0"/>
              </a:rPr>
              <a:t>Examiner la qualité des plantes cultivées sur des sols amendés par ces composts dans ces deux territoires.</a:t>
            </a:r>
            <a:endParaRPr lang="fr-FR" b="1" dirty="0">
              <a:solidFill>
                <a:schemeClr val="bg1"/>
              </a:solidFill>
              <a:latin typeface="Palatino Linotype" panose="0204050205050503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9C474083-0FE3-14FA-055F-9686FA826732}"/>
              </a:ext>
            </a:extLst>
          </p:cNvPr>
          <p:cNvSpPr/>
          <p:nvPr/>
        </p:nvSpPr>
        <p:spPr>
          <a:xfrm>
            <a:off x="0" y="-4241"/>
            <a:ext cx="12192000" cy="873572"/>
          </a:xfrm>
          <a:prstGeom prst="rect">
            <a:avLst/>
          </a:prstGeom>
          <a:blipFill>
            <a:blip r:embed="rId2"/>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(7/7)</a:t>
            </a:r>
          </a:p>
        </p:txBody>
      </p:sp>
      <p:sp>
        <p:nvSpPr>
          <p:cNvPr id="6" name="ZoneTexte 5">
            <a:extLst>
              <a:ext uri="{FF2B5EF4-FFF2-40B4-BE49-F238E27FC236}">
                <a16:creationId xmlns:a16="http://schemas.microsoft.com/office/drawing/2014/main" id="{756FD34B-6239-DEB4-D684-68C8FB1BF1F7}"/>
              </a:ext>
            </a:extLst>
          </p:cNvPr>
          <p:cNvSpPr txBox="1"/>
          <p:nvPr/>
        </p:nvSpPr>
        <p:spPr>
          <a:xfrm>
            <a:off x="3332670" y="1098028"/>
            <a:ext cx="5526660" cy="707886"/>
          </a:xfrm>
          <a:prstGeom prst="rect">
            <a:avLst/>
          </a:prstGeom>
          <a:noFill/>
          <a:effectLst/>
        </p:spPr>
        <p:txBody>
          <a:bodyPr wrap="square" rtlCol="0">
            <a:spAutoFit/>
          </a:bodyPr>
          <a:lstStyle/>
          <a:p>
            <a:pPr algn="ctr"/>
            <a:r>
              <a:rPr lang="fr-FR" sz="4000" b="1" u="sng"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Objectifs spécifiques</a:t>
            </a:r>
          </a:p>
        </p:txBody>
      </p:sp>
    </p:spTree>
    <p:extLst>
      <p:ext uri="{BB962C8B-B14F-4D97-AF65-F5344CB8AC3E}">
        <p14:creationId xmlns:p14="http://schemas.microsoft.com/office/powerpoint/2010/main" val="17510680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 coins arrondis 10">
            <a:extLst>
              <a:ext uri="{FF2B5EF4-FFF2-40B4-BE49-F238E27FC236}">
                <a16:creationId xmlns:a16="http://schemas.microsoft.com/office/drawing/2014/main" id="{223A2DD0-DC42-768B-7ABE-E5E5DF089D15}"/>
              </a:ext>
            </a:extLst>
          </p:cNvPr>
          <p:cNvSpPr/>
          <p:nvPr/>
        </p:nvSpPr>
        <p:spPr>
          <a:xfrm>
            <a:off x="9041088" y="2305175"/>
            <a:ext cx="3113874" cy="2455309"/>
          </a:xfrm>
          <a:prstGeom prst="roundRect">
            <a:avLst/>
          </a:prstGeom>
          <a:solidFill>
            <a:srgbClr val="FF0000"/>
          </a:solidFill>
          <a:effectLst>
            <a:reflection blurRad="6350" stA="50000" endA="300" endPos="5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numéro de diapositive 3">
            <a:extLst>
              <a:ext uri="{FF2B5EF4-FFF2-40B4-BE49-F238E27FC236}">
                <a16:creationId xmlns:a16="http://schemas.microsoft.com/office/drawing/2014/main" id="{A6C8A061-2164-A743-0FB7-D308B8B56E62}"/>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13</a:t>
            </a:fld>
            <a:endParaRPr lang="fr-FR" sz="2000" b="1" dirty="0">
              <a:solidFill>
                <a:schemeClr val="tx1"/>
              </a:solidFill>
              <a:latin typeface="Palatino Linotype" panose="02040502050505030304" pitchFamily="18" charset="0"/>
            </a:endParaRPr>
          </a:p>
        </p:txBody>
      </p:sp>
      <p:sp>
        <p:nvSpPr>
          <p:cNvPr id="7" name="ZoneTexte 6">
            <a:extLst>
              <a:ext uri="{FF2B5EF4-FFF2-40B4-BE49-F238E27FC236}">
                <a16:creationId xmlns:a16="http://schemas.microsoft.com/office/drawing/2014/main" id="{39D405A3-97EA-C709-AEBD-AE30ACE7DB65}"/>
              </a:ext>
            </a:extLst>
          </p:cNvPr>
          <p:cNvSpPr txBox="1"/>
          <p:nvPr/>
        </p:nvSpPr>
        <p:spPr>
          <a:xfrm>
            <a:off x="121510" y="2217544"/>
            <a:ext cx="2433261" cy="3373937"/>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rPr>
              <a:t>1.</a:t>
            </a:r>
          </a:p>
          <a:p>
            <a:pPr algn="just">
              <a:lnSpc>
                <a:spcPct val="150000"/>
              </a:lnSpc>
            </a:pPr>
            <a:r>
              <a:rPr lang="fr-FR" b="1" dirty="0">
                <a:latin typeface="Palatino Linotype" panose="02040502050505030304" pitchFamily="18" charset="0"/>
              </a:rPr>
              <a:t>Décrire les schémas directeurs de gestion des déchets dans ces deux territoires: entre tri à la source et valorisation en bout de chaîne.</a:t>
            </a:r>
            <a:endParaRPr lang="fr-FR" b="1" dirty="0">
              <a:latin typeface="Palatino Linotype" panose="0204050205050503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8A6DAC3D-8168-8E15-EB0B-5643F11B9A5D}"/>
              </a:ext>
            </a:extLst>
          </p:cNvPr>
          <p:cNvSpPr txBox="1"/>
          <p:nvPr/>
        </p:nvSpPr>
        <p:spPr>
          <a:xfrm>
            <a:off x="2736530" y="2217544"/>
            <a:ext cx="2346960" cy="3373937"/>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rPr>
              <a:t>2.</a:t>
            </a:r>
          </a:p>
          <a:p>
            <a:pPr algn="just">
              <a:lnSpc>
                <a:spcPct val="150000"/>
              </a:lnSpc>
            </a:pPr>
            <a:r>
              <a:rPr lang="fr-FR" b="1" dirty="0">
                <a:latin typeface="Palatino Linotype" panose="02040502050505030304" pitchFamily="18" charset="0"/>
              </a:rPr>
              <a:t>Faire un état des lieux de la pollution des sols liées aux décharges sauvages et autres activités anthropiques dans la ville de Dschang.</a:t>
            </a:r>
            <a:endParaRPr lang="fr-FR" b="1" dirty="0">
              <a:latin typeface="Palatino Linotype" panose="0204050205050503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0855B72A-9880-6AB2-56D4-A920460E71DF}"/>
              </a:ext>
            </a:extLst>
          </p:cNvPr>
          <p:cNvSpPr txBox="1"/>
          <p:nvPr/>
        </p:nvSpPr>
        <p:spPr>
          <a:xfrm>
            <a:off x="5302286" y="2217544"/>
            <a:ext cx="3557044" cy="2127442"/>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cs typeface="Times New Roman" panose="02020603050405020304" pitchFamily="18" charset="0"/>
              </a:rPr>
              <a:t>3.</a:t>
            </a:r>
          </a:p>
          <a:p>
            <a:pPr algn="just">
              <a:lnSpc>
                <a:spcPct val="150000"/>
              </a:lnSpc>
            </a:pPr>
            <a:r>
              <a:rPr lang="fr-FR" b="1" dirty="0">
                <a:latin typeface="Palatino Linotype" panose="02040502050505030304" pitchFamily="18" charset="0"/>
                <a:cs typeface="Times New Roman" panose="02020603050405020304" pitchFamily="18" charset="0"/>
              </a:rPr>
              <a:t>Déterminer</a:t>
            </a: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 la valeur agronomique des composts de biodéchets triés à la source, et non triés à la source.</a:t>
            </a:r>
            <a:endParaRPr lang="fr-FR" b="1" dirty="0">
              <a:latin typeface="Palatino Linotype" panose="02040502050505030304" pitchFamily="18" charset="0"/>
              <a:cs typeface="Times New Roman" panose="02020603050405020304" pitchFamily="18" charset="0"/>
            </a:endParaRPr>
          </a:p>
        </p:txBody>
      </p:sp>
      <p:sp>
        <p:nvSpPr>
          <p:cNvPr id="10" name="ZoneTexte 9">
            <a:extLst>
              <a:ext uri="{FF2B5EF4-FFF2-40B4-BE49-F238E27FC236}">
                <a16:creationId xmlns:a16="http://schemas.microsoft.com/office/drawing/2014/main" id="{BDFD679F-5790-98C4-E513-E27E4E37FF9D}"/>
              </a:ext>
            </a:extLst>
          </p:cNvPr>
          <p:cNvSpPr txBox="1"/>
          <p:nvPr/>
        </p:nvSpPr>
        <p:spPr>
          <a:xfrm>
            <a:off x="9078126" y="2217544"/>
            <a:ext cx="3113874" cy="2542940"/>
          </a:xfrm>
          <a:prstGeom prst="rect">
            <a:avLst/>
          </a:prstGeom>
          <a:noFill/>
          <a:ln w="12700">
            <a:noFill/>
          </a:ln>
        </p:spPr>
        <p:txBody>
          <a:bodyPr wrap="square" rtlCol="0">
            <a:spAutoFit/>
          </a:bodyPr>
          <a:lstStyle/>
          <a:p>
            <a:pPr algn="just">
              <a:lnSpc>
                <a:spcPct val="150000"/>
              </a:lnSpc>
            </a:pPr>
            <a:r>
              <a:rPr lang="fr-FR" b="1" dirty="0">
                <a:latin typeface="Palatino Linotype" panose="02040502050505030304" pitchFamily="18" charset="0"/>
              </a:rPr>
              <a:t>4.</a:t>
            </a:r>
          </a:p>
          <a:p>
            <a:pPr algn="just">
              <a:lnSpc>
                <a:spcPct val="150000"/>
              </a:lnSpc>
            </a:pPr>
            <a:r>
              <a:rPr lang="fr-FR" b="1" dirty="0">
                <a:latin typeface="Palatino Linotype" panose="02040502050505030304" pitchFamily="18" charset="0"/>
              </a:rPr>
              <a:t>Examiner la qualité des plantes cultivées sur des sols amendés par ces composts dans ces deux territoires.</a:t>
            </a:r>
            <a:endParaRPr lang="fr-FR" b="1" dirty="0">
              <a:latin typeface="Palatino Linotype" panose="0204050205050503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E74BFAA7-168E-8233-903B-F227272B25C8}"/>
              </a:ext>
            </a:extLst>
          </p:cNvPr>
          <p:cNvSpPr/>
          <p:nvPr/>
        </p:nvSpPr>
        <p:spPr>
          <a:xfrm>
            <a:off x="0" y="-4241"/>
            <a:ext cx="12192000" cy="873572"/>
          </a:xfrm>
          <a:prstGeom prst="rect">
            <a:avLst/>
          </a:prstGeom>
          <a:blipFill>
            <a:blip r:embed="rId2"/>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(7/7)</a:t>
            </a:r>
          </a:p>
        </p:txBody>
      </p:sp>
      <p:sp>
        <p:nvSpPr>
          <p:cNvPr id="13" name="ZoneTexte 12">
            <a:extLst>
              <a:ext uri="{FF2B5EF4-FFF2-40B4-BE49-F238E27FC236}">
                <a16:creationId xmlns:a16="http://schemas.microsoft.com/office/drawing/2014/main" id="{1523D49A-E2FB-A0B1-37A7-DA9BB9A6E0FE}"/>
              </a:ext>
            </a:extLst>
          </p:cNvPr>
          <p:cNvSpPr txBox="1"/>
          <p:nvPr/>
        </p:nvSpPr>
        <p:spPr>
          <a:xfrm>
            <a:off x="3332670" y="1098028"/>
            <a:ext cx="5526660" cy="707886"/>
          </a:xfrm>
          <a:prstGeom prst="rect">
            <a:avLst/>
          </a:prstGeom>
          <a:noFill/>
          <a:effectLst/>
        </p:spPr>
        <p:txBody>
          <a:bodyPr wrap="square" rtlCol="0">
            <a:spAutoFit/>
          </a:bodyPr>
          <a:lstStyle/>
          <a:p>
            <a:pPr algn="ctr"/>
            <a:r>
              <a:rPr lang="fr-FR" sz="4000" b="1" u="sng"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Objectifs spécifiques</a:t>
            </a:r>
          </a:p>
        </p:txBody>
      </p:sp>
    </p:spTree>
    <p:extLst>
      <p:ext uri="{BB962C8B-B14F-4D97-AF65-F5344CB8AC3E}">
        <p14:creationId xmlns:p14="http://schemas.microsoft.com/office/powerpoint/2010/main" val="24504767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26FF12C-3C78-13A9-3E1E-2A1193D58D59}"/>
              </a:ext>
            </a:extLst>
          </p:cNvPr>
          <p:cNvSpPr/>
          <p:nvPr/>
        </p:nvSpPr>
        <p:spPr>
          <a:xfrm>
            <a:off x="0" y="2656840"/>
            <a:ext cx="12192000" cy="15443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400" b="1" u="sng"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a:t>
            </a:r>
          </a:p>
        </p:txBody>
      </p:sp>
    </p:spTree>
    <p:extLst>
      <p:ext uri="{BB962C8B-B14F-4D97-AF65-F5344CB8AC3E}">
        <p14:creationId xmlns:p14="http://schemas.microsoft.com/office/powerpoint/2010/main" val="4167668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9037027-AE53-CDBF-20A3-0E526896FFA5}"/>
              </a:ext>
            </a:extLst>
          </p:cNvPr>
          <p:cNvSpPr>
            <a:spLocks noGrp="1"/>
          </p:cNvSpPr>
          <p:nvPr>
            <p:ph type="sldNum" sz="quarter" idx="12"/>
          </p:nvPr>
        </p:nvSpPr>
        <p:spPr>
          <a:xfrm>
            <a:off x="11602484" y="6470267"/>
            <a:ext cx="589516" cy="365125"/>
          </a:xfrm>
        </p:spPr>
        <p:txBody>
          <a:bodyPr/>
          <a:lstStyle/>
          <a:p>
            <a:fld id="{6A5FCD6D-F4E6-4B9A-BABF-3CE1730FD23A}" type="slidenum">
              <a:rPr lang="fr-FR" sz="2000" b="1" smtClean="0">
                <a:solidFill>
                  <a:schemeClr val="tx1"/>
                </a:solidFill>
                <a:latin typeface="Palatino Linotype" panose="02040502050505030304" pitchFamily="18" charset="0"/>
              </a:rPr>
              <a:t>15</a:t>
            </a:fld>
            <a:endParaRPr lang="fr-FR" sz="2000" b="1" dirty="0">
              <a:solidFill>
                <a:schemeClr val="tx1"/>
              </a:solidFill>
              <a:latin typeface="Palatino Linotype" panose="02040502050505030304" pitchFamily="18" charset="0"/>
            </a:endParaRPr>
          </a:p>
        </p:txBody>
      </p:sp>
      <p:pic>
        <p:nvPicPr>
          <p:cNvPr id="6" name="Image 5">
            <a:extLst>
              <a:ext uri="{FF2B5EF4-FFF2-40B4-BE49-F238E27FC236}">
                <a16:creationId xmlns:a16="http://schemas.microsoft.com/office/drawing/2014/main" id="{F0BD07F3-5583-CDBC-17E8-58D5D0166B53}"/>
              </a:ext>
            </a:extLst>
          </p:cNvPr>
          <p:cNvPicPr>
            <a:picLocks noChangeAspect="1"/>
          </p:cNvPicPr>
          <p:nvPr/>
        </p:nvPicPr>
        <p:blipFill>
          <a:blip r:embed="rId3"/>
          <a:stretch>
            <a:fillRect/>
          </a:stretch>
        </p:blipFill>
        <p:spPr>
          <a:xfrm>
            <a:off x="56611" y="577540"/>
            <a:ext cx="4866687" cy="5929405"/>
          </a:xfrm>
          <a:prstGeom prst="rect">
            <a:avLst/>
          </a:prstGeom>
        </p:spPr>
      </p:pic>
      <p:sp>
        <p:nvSpPr>
          <p:cNvPr id="7" name="ZoneTexte 6">
            <a:extLst>
              <a:ext uri="{FF2B5EF4-FFF2-40B4-BE49-F238E27FC236}">
                <a16:creationId xmlns:a16="http://schemas.microsoft.com/office/drawing/2014/main" id="{069962C6-CB0A-91A2-6551-B423AAC9D2CD}"/>
              </a:ext>
            </a:extLst>
          </p:cNvPr>
          <p:cNvSpPr txBox="1"/>
          <p:nvPr/>
        </p:nvSpPr>
        <p:spPr>
          <a:xfrm>
            <a:off x="5184556" y="1001806"/>
            <a:ext cx="7122159" cy="254294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Superficie : 262 Km²</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Latitude 5°10’ et 5°38’ N Longitude 9°50’ et 10°20’ E</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Climat : Camerounien d’altitude</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Sols : Oxisol, sols ferralitiques rouge, Kaolinite (1:1)</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Principales formations géologiques : granite et gneiss </a:t>
            </a:r>
            <a:r>
              <a:rPr lang="fr-FR"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t>
            </a:r>
            <a:r>
              <a:rPr lang="fr-FR" b="1" dirty="0" err="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Efeno</a:t>
            </a:r>
            <a:r>
              <a:rPr lang="fr-FR"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r>
              <a:rPr lang="fr-FR" b="1" i="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et al</a:t>
            </a:r>
            <a:r>
              <a:rPr lang="fr-FR"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2025)</a:t>
            </a:r>
            <a:endParaRPr lang="fr-FR" b="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2C4A30B4-62A6-D363-F154-A4BEBCE3422E}"/>
              </a:ext>
            </a:extLst>
          </p:cNvPr>
          <p:cNvSpPr txBox="1"/>
          <p:nvPr/>
        </p:nvSpPr>
        <p:spPr>
          <a:xfrm>
            <a:off x="56612" y="6534835"/>
            <a:ext cx="4216638" cy="323165"/>
          </a:xfrm>
          <a:prstGeom prst="rect">
            <a:avLst/>
          </a:prstGeom>
          <a:noFill/>
        </p:spPr>
        <p:txBody>
          <a:bodyPr wrap="square" rtlCol="0">
            <a:spAutoFit/>
          </a:bodyPr>
          <a:lstStyle/>
          <a:p>
            <a:pPr algn="just"/>
            <a:r>
              <a:rPr lang="fr-FR" sz="1500" b="1" dirty="0">
                <a:latin typeface="Palatino Linotype" panose="02040502050505030304" pitchFamily="18" charset="0"/>
                <a:cs typeface="Times New Roman" panose="02020603050405020304" pitchFamily="18" charset="0"/>
              </a:rPr>
              <a:t>Figure 1 : </a:t>
            </a:r>
            <a:r>
              <a:rPr lang="fr-FR" sz="1500" dirty="0">
                <a:latin typeface="Palatino Linotype" panose="02040502050505030304" pitchFamily="18" charset="0"/>
                <a:cs typeface="Times New Roman" panose="02020603050405020304" pitchFamily="18" charset="0"/>
              </a:rPr>
              <a:t>Localisation de Dschang</a:t>
            </a:r>
          </a:p>
        </p:txBody>
      </p:sp>
      <p:sp>
        <p:nvSpPr>
          <p:cNvPr id="10" name="ZoneTexte 9">
            <a:extLst>
              <a:ext uri="{FF2B5EF4-FFF2-40B4-BE49-F238E27FC236}">
                <a16:creationId xmlns:a16="http://schemas.microsoft.com/office/drawing/2014/main" id="{0A450DB4-4BD9-890D-684F-25D9C73EF043}"/>
              </a:ext>
            </a:extLst>
          </p:cNvPr>
          <p:cNvSpPr txBox="1"/>
          <p:nvPr/>
        </p:nvSpPr>
        <p:spPr>
          <a:xfrm>
            <a:off x="4928204" y="663252"/>
            <a:ext cx="5600459"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Description des zones d’étude, cas de Dschang</a:t>
            </a:r>
          </a:p>
        </p:txBody>
      </p:sp>
      <p:sp>
        <p:nvSpPr>
          <p:cNvPr id="13" name="Rectangle 12">
            <a:extLst>
              <a:ext uri="{FF2B5EF4-FFF2-40B4-BE49-F238E27FC236}">
                <a16:creationId xmlns:a16="http://schemas.microsoft.com/office/drawing/2014/main" id="{BEE1E4B0-6654-798A-BB92-4F9CEF5C58CD}"/>
              </a:ext>
            </a:extLst>
          </p:cNvPr>
          <p:cNvSpPr/>
          <p:nvPr/>
        </p:nvSpPr>
        <p:spPr>
          <a:xfrm>
            <a:off x="0" y="-34262"/>
            <a:ext cx="12192000" cy="593062"/>
          </a:xfrm>
          <a:prstGeom prst="rect">
            <a:avLst/>
          </a:prstGeom>
          <a:blipFill>
            <a:blip r:embed="rId4"/>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(1/10)</a:t>
            </a:r>
          </a:p>
        </p:txBody>
      </p:sp>
      <p:sp>
        <p:nvSpPr>
          <p:cNvPr id="3" name="ZoneTexte 2">
            <a:extLst>
              <a:ext uri="{FF2B5EF4-FFF2-40B4-BE49-F238E27FC236}">
                <a16:creationId xmlns:a16="http://schemas.microsoft.com/office/drawing/2014/main" id="{21D64BF6-1B46-EE15-9312-A63D98354B3C}"/>
              </a:ext>
            </a:extLst>
          </p:cNvPr>
          <p:cNvSpPr txBox="1"/>
          <p:nvPr/>
        </p:nvSpPr>
        <p:spPr>
          <a:xfrm>
            <a:off x="4923298" y="3698634"/>
            <a:ext cx="6715707"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effectLst>
                  <a:outerShdw blurRad="38100" dist="38100" dir="2700000" algn="tl">
                    <a:srgbClr val="000000">
                      <a:alpha val="43137"/>
                    </a:srgbClr>
                  </a:outerShdw>
                </a:effectLst>
                <a:latin typeface="Palatino Linotype" panose="02040502050505030304" pitchFamily="18" charset="0"/>
              </a:rPr>
              <a:t>Description des schémas directeurs</a:t>
            </a:r>
          </a:p>
        </p:txBody>
      </p:sp>
      <p:sp>
        <p:nvSpPr>
          <p:cNvPr id="5" name="ZoneTexte 4">
            <a:extLst>
              <a:ext uri="{FF2B5EF4-FFF2-40B4-BE49-F238E27FC236}">
                <a16:creationId xmlns:a16="http://schemas.microsoft.com/office/drawing/2014/main" id="{0C0070AE-3240-6E3D-F2C2-07BBC0006E46}"/>
              </a:ext>
            </a:extLst>
          </p:cNvPr>
          <p:cNvSpPr txBox="1"/>
          <p:nvPr/>
        </p:nvSpPr>
        <p:spPr>
          <a:xfrm>
            <a:off x="5184556" y="3987752"/>
            <a:ext cx="6950833" cy="171194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Travaux avec l’</a:t>
            </a:r>
            <a:r>
              <a:rPr lang="fr-FR" dirty="0" err="1">
                <a:effectLst>
                  <a:outerShdw blurRad="38100" dist="38100" dir="2700000" algn="tl">
                    <a:srgbClr val="000000">
                      <a:alpha val="43137"/>
                    </a:srgbClr>
                  </a:outerShdw>
                </a:effectLst>
                <a:latin typeface="Palatino Linotype" panose="02040502050505030304" pitchFamily="18" charset="0"/>
              </a:rPr>
              <a:t>AMGeD</a:t>
            </a:r>
            <a:r>
              <a:rPr lang="fr-FR" dirty="0">
                <a:effectLst>
                  <a:outerShdw blurRad="38100" dist="38100" dir="2700000" algn="tl">
                    <a:srgbClr val="000000">
                      <a:alpha val="43137"/>
                    </a:srgbClr>
                  </a:outerShdw>
                </a:effectLst>
                <a:latin typeface="Palatino Linotype" panose="02040502050505030304" pitchFamily="18" charset="0"/>
              </a:rPr>
              <a:t> (Commune)</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Participation aux collectes (</a:t>
            </a:r>
            <a:r>
              <a:rPr lang="fr-FR" dirty="0" err="1">
                <a:effectLst>
                  <a:outerShdw blurRad="38100" dist="38100" dir="2700000" algn="tl">
                    <a:srgbClr val="000000">
                      <a:alpha val="43137"/>
                    </a:srgbClr>
                  </a:outerShdw>
                </a:effectLst>
                <a:latin typeface="Palatino Linotype" panose="02040502050505030304" pitchFamily="18" charset="0"/>
              </a:rPr>
              <a:t>AMGeD</a:t>
            </a:r>
            <a:r>
              <a:rPr lang="fr-FR" dirty="0">
                <a:effectLst>
                  <a:outerShdw blurRad="38100" dist="38100" dir="2700000" algn="tl">
                    <a:srgbClr val="000000">
                      <a:alpha val="43137"/>
                    </a:srgbClr>
                  </a:outerShdw>
                </a:effectLst>
                <a:latin typeface="Palatino Linotype" panose="02040502050505030304" pitchFamily="18" charset="0"/>
              </a:rPr>
              <a:t> et associations)</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Participation aux activités de compostage dans les plateformes (Ngui et </a:t>
            </a:r>
            <a:r>
              <a:rPr lang="fr-FR" dirty="0" err="1">
                <a:effectLst>
                  <a:outerShdw blurRad="38100" dist="38100" dir="2700000" algn="tl">
                    <a:srgbClr val="000000">
                      <a:alpha val="43137"/>
                    </a:srgbClr>
                  </a:outerShdw>
                </a:effectLst>
                <a:latin typeface="Palatino Linotype" panose="02040502050505030304" pitchFamily="18" charset="0"/>
              </a:rPr>
              <a:t>Sinteu</a:t>
            </a:r>
            <a:r>
              <a:rPr lang="fr-FR" dirty="0">
                <a:effectLst>
                  <a:outerShdw blurRad="38100" dist="38100" dir="2700000" algn="tl">
                    <a:srgbClr val="000000">
                      <a:alpha val="43137"/>
                    </a:srgbClr>
                  </a:outerShdw>
                </a:effectLst>
                <a:latin typeface="Palatino Linotype" panose="02040502050505030304" pitchFamily="18" charset="0"/>
              </a:rPr>
              <a:t>)</a:t>
            </a:r>
          </a:p>
        </p:txBody>
      </p:sp>
    </p:spTree>
    <p:extLst>
      <p:ext uri="{BB962C8B-B14F-4D97-AF65-F5344CB8AC3E}">
        <p14:creationId xmlns:p14="http://schemas.microsoft.com/office/powerpoint/2010/main" val="1882143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969E2-6E15-645C-8DFD-EFC812814B3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E9996B4C-CB87-2D56-754B-B439A8FF2D6A}"/>
              </a:ext>
            </a:extLst>
          </p:cNvPr>
          <p:cNvSpPr>
            <a:spLocks noGrp="1"/>
          </p:cNvSpPr>
          <p:nvPr>
            <p:ph type="sldNum" sz="quarter" idx="12"/>
          </p:nvPr>
        </p:nvSpPr>
        <p:spPr>
          <a:xfrm>
            <a:off x="9448800" y="6453119"/>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16</a:t>
            </a:fld>
            <a:endParaRPr lang="fr-FR" sz="2000" b="1" dirty="0">
              <a:solidFill>
                <a:schemeClr val="tx1"/>
              </a:solidFill>
              <a:latin typeface="Palatino Linotype" panose="02040502050505030304" pitchFamily="18" charset="0"/>
            </a:endParaRPr>
          </a:p>
        </p:txBody>
      </p:sp>
      <p:pic>
        <p:nvPicPr>
          <p:cNvPr id="6" name="Image 5">
            <a:extLst>
              <a:ext uri="{FF2B5EF4-FFF2-40B4-BE49-F238E27FC236}">
                <a16:creationId xmlns:a16="http://schemas.microsoft.com/office/drawing/2014/main" id="{A3D237B2-D090-7898-1A82-45648564F29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9413" y="3512458"/>
            <a:ext cx="5102497" cy="3209018"/>
          </a:xfrm>
          <a:prstGeom prst="rect">
            <a:avLst/>
          </a:prstGeom>
          <a:noFill/>
          <a:ln>
            <a:noFill/>
          </a:ln>
        </p:spPr>
      </p:pic>
      <p:pic>
        <p:nvPicPr>
          <p:cNvPr id="7" name="Image 6">
            <a:extLst>
              <a:ext uri="{FF2B5EF4-FFF2-40B4-BE49-F238E27FC236}">
                <a16:creationId xmlns:a16="http://schemas.microsoft.com/office/drawing/2014/main" id="{69ABA974-F655-73A4-394F-7BDEB9C60829}"/>
              </a:ext>
            </a:extLst>
          </p:cNvPr>
          <p:cNvPicPr>
            <a:picLocks noChangeAspect="1"/>
          </p:cNvPicPr>
          <p:nvPr/>
        </p:nvPicPr>
        <p:blipFill>
          <a:blip r:embed="rId4"/>
          <a:stretch>
            <a:fillRect/>
          </a:stretch>
        </p:blipFill>
        <p:spPr>
          <a:xfrm>
            <a:off x="119414" y="642257"/>
            <a:ext cx="5102498" cy="2786743"/>
          </a:xfrm>
          <a:prstGeom prst="rect">
            <a:avLst/>
          </a:prstGeom>
        </p:spPr>
      </p:pic>
      <p:pic>
        <p:nvPicPr>
          <p:cNvPr id="8" name="Image 7">
            <a:extLst>
              <a:ext uri="{FF2B5EF4-FFF2-40B4-BE49-F238E27FC236}">
                <a16:creationId xmlns:a16="http://schemas.microsoft.com/office/drawing/2014/main" id="{691E8D12-2371-9513-7EC6-3D4DCD77B280}"/>
              </a:ext>
            </a:extLst>
          </p:cNvPr>
          <p:cNvPicPr>
            <a:picLocks noChangeAspect="1"/>
          </p:cNvPicPr>
          <p:nvPr/>
        </p:nvPicPr>
        <p:blipFill>
          <a:blip r:embed="rId5"/>
          <a:stretch>
            <a:fillRect/>
          </a:stretch>
        </p:blipFill>
        <p:spPr>
          <a:xfrm>
            <a:off x="5292904" y="642257"/>
            <a:ext cx="3882741" cy="5320380"/>
          </a:xfrm>
          <a:prstGeom prst="rect">
            <a:avLst/>
          </a:prstGeom>
        </p:spPr>
      </p:pic>
      <p:sp>
        <p:nvSpPr>
          <p:cNvPr id="9" name="ZoneTexte 8">
            <a:extLst>
              <a:ext uri="{FF2B5EF4-FFF2-40B4-BE49-F238E27FC236}">
                <a16:creationId xmlns:a16="http://schemas.microsoft.com/office/drawing/2014/main" id="{082953D8-24F5-B6E6-8456-842101EFA079}"/>
              </a:ext>
            </a:extLst>
          </p:cNvPr>
          <p:cNvSpPr txBox="1"/>
          <p:nvPr/>
        </p:nvSpPr>
        <p:spPr>
          <a:xfrm>
            <a:off x="4748944" y="3059668"/>
            <a:ext cx="472966" cy="369332"/>
          </a:xfrm>
          <a:prstGeom prst="rect">
            <a:avLst/>
          </a:prstGeom>
          <a:solidFill>
            <a:schemeClr val="bg1"/>
          </a:solidFill>
        </p:spPr>
        <p:txBody>
          <a:bodyPr wrap="square" rtlCol="0">
            <a:spAutoFit/>
          </a:bodyPr>
          <a:lstStyle/>
          <a:p>
            <a:pPr algn="ctr"/>
            <a:r>
              <a:rPr lang="fr-FR" b="1" dirty="0">
                <a:latin typeface="Times New Roman" panose="02020603050405020304" pitchFamily="18" charset="0"/>
                <a:cs typeface="Times New Roman" panose="02020603050405020304" pitchFamily="18" charset="0"/>
              </a:rPr>
              <a:t>a</a:t>
            </a:r>
          </a:p>
        </p:txBody>
      </p:sp>
      <p:sp>
        <p:nvSpPr>
          <p:cNvPr id="12" name="ZoneTexte 11">
            <a:extLst>
              <a:ext uri="{FF2B5EF4-FFF2-40B4-BE49-F238E27FC236}">
                <a16:creationId xmlns:a16="http://schemas.microsoft.com/office/drawing/2014/main" id="{3C886DD0-1CC3-C778-6997-3011C1CFC373}"/>
              </a:ext>
            </a:extLst>
          </p:cNvPr>
          <p:cNvSpPr txBox="1"/>
          <p:nvPr/>
        </p:nvSpPr>
        <p:spPr>
          <a:xfrm>
            <a:off x="4748944" y="6352144"/>
            <a:ext cx="472966" cy="369332"/>
          </a:xfrm>
          <a:prstGeom prst="rect">
            <a:avLst/>
          </a:prstGeom>
          <a:solidFill>
            <a:schemeClr val="bg1"/>
          </a:solidFill>
        </p:spPr>
        <p:txBody>
          <a:bodyPr wrap="square" rtlCol="0">
            <a:spAutoFit/>
          </a:bodyPr>
          <a:lstStyle/>
          <a:p>
            <a:pPr algn="ctr"/>
            <a:r>
              <a:rPr lang="fr-FR" b="1" dirty="0">
                <a:latin typeface="Times New Roman" panose="02020603050405020304" pitchFamily="18" charset="0"/>
                <a:cs typeface="Times New Roman" panose="02020603050405020304" pitchFamily="18" charset="0"/>
              </a:rPr>
              <a:t>b</a:t>
            </a:r>
          </a:p>
        </p:txBody>
      </p:sp>
      <p:sp>
        <p:nvSpPr>
          <p:cNvPr id="13" name="ZoneTexte 12">
            <a:extLst>
              <a:ext uri="{FF2B5EF4-FFF2-40B4-BE49-F238E27FC236}">
                <a16:creationId xmlns:a16="http://schemas.microsoft.com/office/drawing/2014/main" id="{BB3DC876-D68F-45F4-C22F-A01E1EACB44C}"/>
              </a:ext>
            </a:extLst>
          </p:cNvPr>
          <p:cNvSpPr txBox="1"/>
          <p:nvPr/>
        </p:nvSpPr>
        <p:spPr>
          <a:xfrm>
            <a:off x="8702679" y="5593305"/>
            <a:ext cx="472966" cy="369332"/>
          </a:xfrm>
          <a:prstGeom prst="rect">
            <a:avLst/>
          </a:prstGeom>
          <a:solidFill>
            <a:schemeClr val="bg1"/>
          </a:solidFill>
        </p:spPr>
        <p:txBody>
          <a:bodyPr wrap="square" rtlCol="0">
            <a:spAutoFit/>
          </a:bodyPr>
          <a:lstStyle/>
          <a:p>
            <a:pPr algn="ctr"/>
            <a:r>
              <a:rPr lang="fr-FR" b="1" dirty="0">
                <a:latin typeface="Times New Roman" panose="02020603050405020304" pitchFamily="18" charset="0"/>
                <a:cs typeface="Times New Roman" panose="02020603050405020304" pitchFamily="18" charset="0"/>
              </a:rPr>
              <a:t>c</a:t>
            </a:r>
          </a:p>
        </p:txBody>
      </p:sp>
      <p:sp>
        <p:nvSpPr>
          <p:cNvPr id="14" name="ZoneTexte 13">
            <a:extLst>
              <a:ext uri="{FF2B5EF4-FFF2-40B4-BE49-F238E27FC236}">
                <a16:creationId xmlns:a16="http://schemas.microsoft.com/office/drawing/2014/main" id="{D123DFD7-81F9-864F-0C7F-4A0179D0677D}"/>
              </a:ext>
            </a:extLst>
          </p:cNvPr>
          <p:cNvSpPr txBox="1"/>
          <p:nvPr/>
        </p:nvSpPr>
        <p:spPr>
          <a:xfrm>
            <a:off x="9175647" y="558800"/>
            <a:ext cx="3016353" cy="1095749"/>
          </a:xfrm>
          <a:prstGeom prst="rect">
            <a:avLst/>
          </a:prstGeom>
          <a:noFill/>
        </p:spPr>
        <p:txBody>
          <a:bodyPr wrap="square" rtlCol="0">
            <a:spAutoFit/>
          </a:bodyPr>
          <a:lstStyle/>
          <a:p>
            <a:pPr marL="538163" indent="-538163" algn="just">
              <a:lnSpc>
                <a:spcPct val="150000"/>
              </a:lnSpc>
            </a:pPr>
            <a:r>
              <a:rPr lang="fr-FR" sz="1500" b="1" dirty="0">
                <a:latin typeface="Palatino Linotype" panose="02040502050505030304" pitchFamily="18" charset="0"/>
                <a:cs typeface="Times New Roman" panose="02020603050405020304" pitchFamily="18" charset="0"/>
              </a:rPr>
              <a:t>a </a:t>
            </a:r>
            <a:r>
              <a:rPr lang="fr-FR" sz="1500" dirty="0">
                <a:latin typeface="Palatino Linotype" panose="02040502050505030304" pitchFamily="18" charset="0"/>
                <a:cs typeface="Times New Roman" panose="02020603050405020304" pitchFamily="18" charset="0"/>
              </a:rPr>
              <a:t>: Parcelle de pomme de terre</a:t>
            </a:r>
          </a:p>
          <a:p>
            <a:pPr algn="just">
              <a:lnSpc>
                <a:spcPct val="150000"/>
              </a:lnSpc>
            </a:pPr>
            <a:r>
              <a:rPr lang="fr-FR" sz="1500" b="1" dirty="0">
                <a:latin typeface="Palatino Linotype" panose="02040502050505030304" pitchFamily="18" charset="0"/>
                <a:cs typeface="Times New Roman" panose="02020603050405020304" pitchFamily="18" charset="0"/>
              </a:rPr>
              <a:t>b</a:t>
            </a:r>
            <a:r>
              <a:rPr lang="fr-FR" sz="1500" dirty="0">
                <a:latin typeface="Palatino Linotype" panose="02040502050505030304" pitchFamily="18" charset="0"/>
                <a:cs typeface="Times New Roman" panose="02020603050405020304" pitchFamily="18" charset="0"/>
              </a:rPr>
              <a:t> : Parcelle de maïs</a:t>
            </a:r>
          </a:p>
          <a:p>
            <a:pPr algn="just">
              <a:lnSpc>
                <a:spcPct val="150000"/>
              </a:lnSpc>
            </a:pPr>
            <a:r>
              <a:rPr lang="fr-FR" sz="1500" b="1" dirty="0">
                <a:latin typeface="Palatino Linotype" panose="02040502050505030304" pitchFamily="18" charset="0"/>
                <a:cs typeface="Times New Roman" panose="02020603050405020304" pitchFamily="18" charset="0"/>
              </a:rPr>
              <a:t>c</a:t>
            </a:r>
            <a:r>
              <a:rPr lang="fr-FR" sz="1500" dirty="0">
                <a:latin typeface="Palatino Linotype" panose="02040502050505030304" pitchFamily="18" charset="0"/>
                <a:cs typeface="Times New Roman" panose="02020603050405020304" pitchFamily="18" charset="0"/>
              </a:rPr>
              <a:t> :  Parcelle de haricots</a:t>
            </a:r>
          </a:p>
        </p:txBody>
      </p:sp>
      <p:sp>
        <p:nvSpPr>
          <p:cNvPr id="3" name="Rectangle 2">
            <a:extLst>
              <a:ext uri="{FF2B5EF4-FFF2-40B4-BE49-F238E27FC236}">
                <a16:creationId xmlns:a16="http://schemas.microsoft.com/office/drawing/2014/main" id="{E02E5D24-99BA-90A0-6695-E6BC5AD5484A}"/>
              </a:ext>
            </a:extLst>
          </p:cNvPr>
          <p:cNvSpPr/>
          <p:nvPr/>
        </p:nvSpPr>
        <p:spPr>
          <a:xfrm>
            <a:off x="0" y="-34262"/>
            <a:ext cx="12192000" cy="593062"/>
          </a:xfrm>
          <a:prstGeom prst="rect">
            <a:avLst/>
          </a:prstGeom>
          <a:blipFill>
            <a:blip r:embed="rId6"/>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(2/10)</a:t>
            </a:r>
          </a:p>
        </p:txBody>
      </p:sp>
      <p:sp>
        <p:nvSpPr>
          <p:cNvPr id="2" name="ZoneTexte 1">
            <a:extLst>
              <a:ext uri="{FF2B5EF4-FFF2-40B4-BE49-F238E27FC236}">
                <a16:creationId xmlns:a16="http://schemas.microsoft.com/office/drawing/2014/main" id="{D5CF95BD-574B-0DB5-04BE-8759E5CCFA28}"/>
              </a:ext>
            </a:extLst>
          </p:cNvPr>
          <p:cNvSpPr txBox="1"/>
          <p:nvPr/>
        </p:nvSpPr>
        <p:spPr>
          <a:xfrm>
            <a:off x="9339943" y="1920240"/>
            <a:ext cx="2732643" cy="2542940"/>
          </a:xfrm>
          <a:prstGeom prst="rect">
            <a:avLst/>
          </a:prstGeom>
          <a:noFill/>
        </p:spPr>
        <p:txBody>
          <a:bodyPr wrap="square" rtlCol="0">
            <a:spAutoFit/>
          </a:bodyPr>
          <a:lstStyle/>
          <a:p>
            <a:pPr algn="just">
              <a:lnSpc>
                <a:spcPct val="150000"/>
              </a:lnSpc>
            </a:pPr>
            <a:r>
              <a:rPr lang="fr-FR" b="1" dirty="0">
                <a:effectLst>
                  <a:outerShdw blurRad="38100" dist="38100" dir="2700000" algn="tl">
                    <a:srgbClr val="000000">
                      <a:alpha val="43137"/>
                    </a:srgbClr>
                  </a:outerShdw>
                </a:effectLst>
                <a:latin typeface="Palatino Linotype" panose="02040502050505030304" pitchFamily="18" charset="0"/>
              </a:rPr>
              <a:t>Semences</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Maïs : CHH 101 (Hybrides)</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Pommes de terre : DOSA</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Haricots : Var. Locales</a:t>
            </a:r>
          </a:p>
        </p:txBody>
      </p:sp>
    </p:spTree>
    <p:extLst>
      <p:ext uri="{BB962C8B-B14F-4D97-AF65-F5344CB8AC3E}">
        <p14:creationId xmlns:p14="http://schemas.microsoft.com/office/powerpoint/2010/main" val="2954881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63A77-BD6A-6430-3449-499DEEBFB21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1D73897C-8F9F-F235-9265-004685F94E79}"/>
              </a:ext>
            </a:extLst>
          </p:cNvPr>
          <p:cNvSpPr>
            <a:spLocks noGrp="1"/>
          </p:cNvSpPr>
          <p:nvPr>
            <p:ph type="sldNum" sz="quarter" idx="12"/>
          </p:nvPr>
        </p:nvSpPr>
        <p:spPr>
          <a:xfrm>
            <a:off x="9448800" y="6453119"/>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17</a:t>
            </a:fld>
            <a:endParaRPr lang="fr-FR" sz="2000" b="1" dirty="0">
              <a:solidFill>
                <a:schemeClr val="tx1"/>
              </a:solidFill>
              <a:latin typeface="Palatino Linotype" panose="02040502050505030304" pitchFamily="18" charset="0"/>
            </a:endParaRPr>
          </a:p>
        </p:txBody>
      </p:sp>
      <p:sp>
        <p:nvSpPr>
          <p:cNvPr id="3" name="Rectangle 2">
            <a:extLst>
              <a:ext uri="{FF2B5EF4-FFF2-40B4-BE49-F238E27FC236}">
                <a16:creationId xmlns:a16="http://schemas.microsoft.com/office/drawing/2014/main" id="{919D184C-84F6-8EC5-9F7E-0AB7AFF5A146}"/>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(3/10)</a:t>
            </a:r>
          </a:p>
        </p:txBody>
      </p:sp>
      <p:graphicFrame>
        <p:nvGraphicFramePr>
          <p:cNvPr id="11" name="Tableau 10">
            <a:extLst>
              <a:ext uri="{FF2B5EF4-FFF2-40B4-BE49-F238E27FC236}">
                <a16:creationId xmlns:a16="http://schemas.microsoft.com/office/drawing/2014/main" id="{7F8ABE92-771C-15B9-E493-32A4F4E34740}"/>
              </a:ext>
            </a:extLst>
          </p:cNvPr>
          <p:cNvGraphicFramePr>
            <a:graphicFrameLocks noGrp="1"/>
          </p:cNvGraphicFramePr>
          <p:nvPr>
            <p:extLst>
              <p:ext uri="{D42A27DB-BD31-4B8C-83A1-F6EECF244321}">
                <p14:modId xmlns:p14="http://schemas.microsoft.com/office/powerpoint/2010/main" val="4174313250"/>
              </p:ext>
            </p:extLst>
          </p:nvPr>
        </p:nvGraphicFramePr>
        <p:xfrm>
          <a:off x="542607" y="666182"/>
          <a:ext cx="6211570" cy="3143250"/>
        </p:xfrm>
        <a:graphic>
          <a:graphicData uri="http://schemas.openxmlformats.org/drawingml/2006/table">
            <a:tbl>
              <a:tblPr firstRow="1" firstCol="1" bandRow="1"/>
              <a:tblGrid>
                <a:gridCol w="807085">
                  <a:extLst>
                    <a:ext uri="{9D8B030D-6E8A-4147-A177-3AD203B41FA5}">
                      <a16:colId xmlns:a16="http://schemas.microsoft.com/office/drawing/2014/main" val="3597194363"/>
                    </a:ext>
                  </a:extLst>
                </a:gridCol>
                <a:gridCol w="293370">
                  <a:extLst>
                    <a:ext uri="{9D8B030D-6E8A-4147-A177-3AD203B41FA5}">
                      <a16:colId xmlns:a16="http://schemas.microsoft.com/office/drawing/2014/main" val="1627109212"/>
                    </a:ext>
                  </a:extLst>
                </a:gridCol>
                <a:gridCol w="714375">
                  <a:extLst>
                    <a:ext uri="{9D8B030D-6E8A-4147-A177-3AD203B41FA5}">
                      <a16:colId xmlns:a16="http://schemas.microsoft.com/office/drawing/2014/main" val="1350965168"/>
                    </a:ext>
                  </a:extLst>
                </a:gridCol>
                <a:gridCol w="327025">
                  <a:extLst>
                    <a:ext uri="{9D8B030D-6E8A-4147-A177-3AD203B41FA5}">
                      <a16:colId xmlns:a16="http://schemas.microsoft.com/office/drawing/2014/main" val="477179082"/>
                    </a:ext>
                  </a:extLst>
                </a:gridCol>
                <a:gridCol w="702945">
                  <a:extLst>
                    <a:ext uri="{9D8B030D-6E8A-4147-A177-3AD203B41FA5}">
                      <a16:colId xmlns:a16="http://schemas.microsoft.com/office/drawing/2014/main" val="1542408529"/>
                    </a:ext>
                  </a:extLst>
                </a:gridCol>
                <a:gridCol w="346710">
                  <a:extLst>
                    <a:ext uri="{9D8B030D-6E8A-4147-A177-3AD203B41FA5}">
                      <a16:colId xmlns:a16="http://schemas.microsoft.com/office/drawing/2014/main" val="2660884783"/>
                    </a:ext>
                  </a:extLst>
                </a:gridCol>
                <a:gridCol w="718820">
                  <a:extLst>
                    <a:ext uri="{9D8B030D-6E8A-4147-A177-3AD203B41FA5}">
                      <a16:colId xmlns:a16="http://schemas.microsoft.com/office/drawing/2014/main" val="20764821"/>
                    </a:ext>
                  </a:extLst>
                </a:gridCol>
                <a:gridCol w="346710">
                  <a:extLst>
                    <a:ext uri="{9D8B030D-6E8A-4147-A177-3AD203B41FA5}">
                      <a16:colId xmlns:a16="http://schemas.microsoft.com/office/drawing/2014/main" val="1503438231"/>
                    </a:ext>
                  </a:extLst>
                </a:gridCol>
                <a:gridCol w="803910">
                  <a:extLst>
                    <a:ext uri="{9D8B030D-6E8A-4147-A177-3AD203B41FA5}">
                      <a16:colId xmlns:a16="http://schemas.microsoft.com/office/drawing/2014/main" val="648544406"/>
                    </a:ext>
                  </a:extLst>
                </a:gridCol>
                <a:gridCol w="346710">
                  <a:extLst>
                    <a:ext uri="{9D8B030D-6E8A-4147-A177-3AD203B41FA5}">
                      <a16:colId xmlns:a16="http://schemas.microsoft.com/office/drawing/2014/main" val="3052756525"/>
                    </a:ext>
                  </a:extLst>
                </a:gridCol>
                <a:gridCol w="803910">
                  <a:extLst>
                    <a:ext uri="{9D8B030D-6E8A-4147-A177-3AD203B41FA5}">
                      <a16:colId xmlns:a16="http://schemas.microsoft.com/office/drawing/2014/main" val="2709256615"/>
                    </a:ext>
                  </a:extLst>
                </a:gridCol>
              </a:tblGrid>
              <a:tr h="0">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T0</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T1</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T2</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T3</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000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T4</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A983"/>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T5</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6DCB"/>
                    </a:solidFill>
                  </a:tcPr>
                </a:tc>
                <a:extLst>
                  <a:ext uri="{0D108BD9-81ED-4DB2-BD59-A6C34878D82A}">
                    <a16:rowId xmlns:a16="http://schemas.microsoft.com/office/drawing/2014/main" val="4273928319"/>
                  </a:ext>
                </a:extLst>
              </a:tr>
              <a:tr h="0">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8332235"/>
                  </a:ext>
                </a:extLst>
              </a:tr>
              <a:tr h="0">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T5</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6DCB"/>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T4</a:t>
                      </a:r>
                      <a:endParaRPr lang="fr-FR" sz="1100" kern="10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A983"/>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T3</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000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T2</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T1</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07000"/>
                        </a:lnSpc>
                        <a:spcAft>
                          <a:spcPts val="800"/>
                        </a:spcAft>
                        <a:buNone/>
                      </a:pPr>
                      <a:r>
                        <a:rPr lang="fr-FR" sz="4000" kern="10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T0</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311191272"/>
                  </a:ext>
                </a:extLst>
              </a:tr>
              <a:tr h="0">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5643088"/>
                  </a:ext>
                </a:extLst>
              </a:tr>
              <a:tr h="0">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T2</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lnSpc>
                          <a:spcPct val="107000"/>
                        </a:lnSpc>
                        <a:spcAft>
                          <a:spcPts val="800"/>
                        </a:spcAft>
                        <a:buNone/>
                      </a:pPr>
                      <a:r>
                        <a:rPr lang="fr-FR" sz="4000" kern="10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T5</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86DCB"/>
                    </a:solidFill>
                  </a:tcPr>
                </a:tc>
                <a:tc>
                  <a:txBody>
                    <a:bodyPr/>
                    <a:lstStyle/>
                    <a:p>
                      <a:pPr algn="ctr">
                        <a:lnSpc>
                          <a:spcPct val="107000"/>
                        </a:lnSpc>
                        <a:spcAft>
                          <a:spcPts val="800"/>
                        </a:spcAft>
                        <a:buNone/>
                      </a:pPr>
                      <a:r>
                        <a:rPr lang="fr-FR" sz="4000" kern="10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T0</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T4</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1A983"/>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T3</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000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T1</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3940609448"/>
                  </a:ext>
                </a:extLst>
              </a:tr>
            </a:tbl>
          </a:graphicData>
        </a:graphic>
      </p:graphicFrame>
      <p:sp>
        <p:nvSpPr>
          <p:cNvPr id="15" name="ZoneTexte 14">
            <a:extLst>
              <a:ext uri="{FF2B5EF4-FFF2-40B4-BE49-F238E27FC236}">
                <a16:creationId xmlns:a16="http://schemas.microsoft.com/office/drawing/2014/main" id="{666B43E5-12DF-A98B-EFC9-78B7CE24BE33}"/>
              </a:ext>
            </a:extLst>
          </p:cNvPr>
          <p:cNvSpPr txBox="1"/>
          <p:nvPr/>
        </p:nvSpPr>
        <p:spPr>
          <a:xfrm>
            <a:off x="83728" y="4234600"/>
            <a:ext cx="7264120" cy="646331"/>
          </a:xfrm>
          <a:prstGeom prst="rect">
            <a:avLst/>
          </a:prstGeom>
          <a:noFill/>
        </p:spPr>
        <p:txBody>
          <a:bodyPr wrap="square" rtlCol="0">
            <a:spAutoFit/>
          </a:bodyPr>
          <a:lstStyle/>
          <a:p>
            <a:pPr algn="just"/>
            <a:r>
              <a:rPr lang="fr-FR" b="1" dirty="0">
                <a:latin typeface="Palatino Linotype" panose="02040502050505030304" pitchFamily="18" charset="0"/>
              </a:rPr>
              <a:t>Figure 2 : </a:t>
            </a:r>
            <a:r>
              <a:rPr lang="fr-FR" dirty="0">
                <a:latin typeface="Palatino Linotype" panose="02040502050505030304" pitchFamily="18" charset="0"/>
              </a:rPr>
              <a:t>Dispositif expérimental parcelle de maïs et de pomme de terre</a:t>
            </a:r>
          </a:p>
        </p:txBody>
      </p:sp>
      <p:graphicFrame>
        <p:nvGraphicFramePr>
          <p:cNvPr id="20" name="Tableau 19">
            <a:extLst>
              <a:ext uri="{FF2B5EF4-FFF2-40B4-BE49-F238E27FC236}">
                <a16:creationId xmlns:a16="http://schemas.microsoft.com/office/drawing/2014/main" id="{8719D386-2F04-ACDE-2029-EBC8FFB4BEC9}"/>
              </a:ext>
            </a:extLst>
          </p:cNvPr>
          <p:cNvGraphicFramePr>
            <a:graphicFrameLocks noGrp="1"/>
          </p:cNvGraphicFramePr>
          <p:nvPr>
            <p:extLst>
              <p:ext uri="{D42A27DB-BD31-4B8C-83A1-F6EECF244321}">
                <p14:modId xmlns:p14="http://schemas.microsoft.com/office/powerpoint/2010/main" val="1128039643"/>
              </p:ext>
            </p:extLst>
          </p:nvPr>
        </p:nvGraphicFramePr>
        <p:xfrm>
          <a:off x="7919769" y="666182"/>
          <a:ext cx="4257040" cy="3143250"/>
        </p:xfrm>
        <a:graphic>
          <a:graphicData uri="http://schemas.openxmlformats.org/drawingml/2006/table">
            <a:tbl>
              <a:tblPr firstRow="1" firstCol="1" bandRow="1"/>
              <a:tblGrid>
                <a:gridCol w="807085">
                  <a:extLst>
                    <a:ext uri="{9D8B030D-6E8A-4147-A177-3AD203B41FA5}">
                      <a16:colId xmlns:a16="http://schemas.microsoft.com/office/drawing/2014/main" val="592207583"/>
                    </a:ext>
                  </a:extLst>
                </a:gridCol>
                <a:gridCol w="293370">
                  <a:extLst>
                    <a:ext uri="{9D8B030D-6E8A-4147-A177-3AD203B41FA5}">
                      <a16:colId xmlns:a16="http://schemas.microsoft.com/office/drawing/2014/main" val="584492654"/>
                    </a:ext>
                  </a:extLst>
                </a:gridCol>
                <a:gridCol w="714375">
                  <a:extLst>
                    <a:ext uri="{9D8B030D-6E8A-4147-A177-3AD203B41FA5}">
                      <a16:colId xmlns:a16="http://schemas.microsoft.com/office/drawing/2014/main" val="2518810048"/>
                    </a:ext>
                  </a:extLst>
                </a:gridCol>
                <a:gridCol w="327025">
                  <a:extLst>
                    <a:ext uri="{9D8B030D-6E8A-4147-A177-3AD203B41FA5}">
                      <a16:colId xmlns:a16="http://schemas.microsoft.com/office/drawing/2014/main" val="1900746005"/>
                    </a:ext>
                  </a:extLst>
                </a:gridCol>
                <a:gridCol w="702945">
                  <a:extLst>
                    <a:ext uri="{9D8B030D-6E8A-4147-A177-3AD203B41FA5}">
                      <a16:colId xmlns:a16="http://schemas.microsoft.com/office/drawing/2014/main" val="1051093508"/>
                    </a:ext>
                  </a:extLst>
                </a:gridCol>
                <a:gridCol w="346710">
                  <a:extLst>
                    <a:ext uri="{9D8B030D-6E8A-4147-A177-3AD203B41FA5}">
                      <a16:colId xmlns:a16="http://schemas.microsoft.com/office/drawing/2014/main" val="1848531584"/>
                    </a:ext>
                  </a:extLst>
                </a:gridCol>
                <a:gridCol w="718820">
                  <a:extLst>
                    <a:ext uri="{9D8B030D-6E8A-4147-A177-3AD203B41FA5}">
                      <a16:colId xmlns:a16="http://schemas.microsoft.com/office/drawing/2014/main" val="3435460847"/>
                    </a:ext>
                  </a:extLst>
                </a:gridCol>
                <a:gridCol w="346710">
                  <a:extLst>
                    <a:ext uri="{9D8B030D-6E8A-4147-A177-3AD203B41FA5}">
                      <a16:colId xmlns:a16="http://schemas.microsoft.com/office/drawing/2014/main" val="1781638716"/>
                    </a:ext>
                  </a:extLst>
                </a:gridCol>
              </a:tblGrid>
              <a:tr h="0">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T0</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buNone/>
                      </a:pPr>
                      <a:r>
                        <a:rPr lang="fr-FR" sz="4000" kern="10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T1</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T2</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T3</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000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1317782405"/>
                  </a:ext>
                </a:extLst>
              </a:tr>
              <a:tr h="0">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49012704"/>
                  </a:ext>
                </a:extLst>
              </a:tr>
              <a:tr h="0">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T3</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000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T2</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T1</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T0</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3908592946"/>
                  </a:ext>
                </a:extLst>
              </a:tr>
              <a:tr h="0">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07000"/>
                        </a:lnSpc>
                        <a:spcAft>
                          <a:spcPts val="800"/>
                        </a:spcAft>
                        <a:buNone/>
                      </a:pPr>
                      <a:r>
                        <a:rPr lang="fr-FR" sz="4000" kern="100" dirty="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buNone/>
                      </a:pPr>
                      <a:r>
                        <a:rPr lang="fr-FR" sz="4000" kern="100">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220664497"/>
                  </a:ext>
                </a:extLst>
              </a:tr>
              <a:tr h="0">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T1</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a:lnSpc>
                          <a:spcPct val="107000"/>
                        </a:lnSpc>
                        <a:spcAft>
                          <a:spcPts val="800"/>
                        </a:spcAft>
                        <a:buNone/>
                      </a:pPr>
                      <a:r>
                        <a:rPr lang="fr-FR" sz="4000" kern="10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T3</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E000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T0</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noFill/>
                  </a:tcPr>
                </a:tc>
                <a:tc>
                  <a:txBody>
                    <a:bodyPr/>
                    <a:lstStyle/>
                    <a:p>
                      <a:pPr algn="ctr">
                        <a:lnSpc>
                          <a:spcPct val="107000"/>
                        </a:lnSpc>
                        <a:spcAft>
                          <a:spcPts val="800"/>
                        </a:spcAft>
                        <a:buNone/>
                      </a:pPr>
                      <a:r>
                        <a:rPr lang="fr-FR" sz="4000" kern="100" dirty="0">
                          <a:solidFill>
                            <a:srgbClr val="000000"/>
                          </a:solidFill>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T2</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lnSpc>
                          <a:spcPct val="107000"/>
                        </a:lnSpc>
                        <a:spcAft>
                          <a:spcPts val="800"/>
                        </a:spcAft>
                        <a:buNone/>
                      </a:pPr>
                      <a:r>
                        <a:rPr lang="fr-FR" sz="4000" kern="100" dirty="0">
                          <a:effectLst>
                            <a:outerShdw blurRad="38100" dist="38100" dir="2700000" algn="tl">
                              <a:srgbClr val="000000">
                                <a:alpha val="43137"/>
                              </a:srgbClr>
                            </a:outerShdw>
                          </a:effectLst>
                          <a:latin typeface="Palatino Linotype" panose="02040502050505030304" pitchFamily="18" charset="0"/>
                          <a:ea typeface="Aptos" panose="020B0004020202020204" pitchFamily="34" charset="0"/>
                          <a:cs typeface="Times New Roman" panose="02020603050405020304" pitchFamily="18" charset="0"/>
                        </a:rPr>
                        <a:t> </a:t>
                      </a:r>
                      <a:endParaRPr lang="fr-FR" sz="1100" kern="100" dirty="0">
                        <a:effectLst>
                          <a:outerShdw blurRad="38100" dist="38100" dir="2700000" algn="tl">
                            <a:srgbClr val="000000">
                              <a:alpha val="43137"/>
                            </a:srgbClr>
                          </a:outerShdw>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567161752"/>
                  </a:ext>
                </a:extLst>
              </a:tr>
            </a:tbl>
          </a:graphicData>
        </a:graphic>
      </p:graphicFrame>
      <p:sp>
        <p:nvSpPr>
          <p:cNvPr id="21" name="ZoneTexte 20">
            <a:extLst>
              <a:ext uri="{FF2B5EF4-FFF2-40B4-BE49-F238E27FC236}">
                <a16:creationId xmlns:a16="http://schemas.microsoft.com/office/drawing/2014/main" id="{9FC22005-FA26-F121-F547-FEA9B79246BA}"/>
              </a:ext>
            </a:extLst>
          </p:cNvPr>
          <p:cNvSpPr txBox="1"/>
          <p:nvPr/>
        </p:nvSpPr>
        <p:spPr>
          <a:xfrm>
            <a:off x="7542858" y="4234599"/>
            <a:ext cx="4626431" cy="646331"/>
          </a:xfrm>
          <a:prstGeom prst="rect">
            <a:avLst/>
          </a:prstGeom>
          <a:noFill/>
        </p:spPr>
        <p:txBody>
          <a:bodyPr wrap="square" rtlCol="0">
            <a:spAutoFit/>
          </a:bodyPr>
          <a:lstStyle/>
          <a:p>
            <a:pPr algn="just"/>
            <a:r>
              <a:rPr lang="fr-FR" b="1" dirty="0">
                <a:latin typeface="Palatino Linotype" panose="02040502050505030304" pitchFamily="18" charset="0"/>
              </a:rPr>
              <a:t>Figure 3 : </a:t>
            </a:r>
            <a:r>
              <a:rPr lang="fr-FR" dirty="0">
                <a:latin typeface="Palatino Linotype" panose="02040502050505030304" pitchFamily="18" charset="0"/>
              </a:rPr>
              <a:t>Dispositif expérimental parcelle de haricots</a:t>
            </a:r>
          </a:p>
        </p:txBody>
      </p:sp>
      <p:cxnSp>
        <p:nvCxnSpPr>
          <p:cNvPr id="24" name="Connecteur droit 23">
            <a:extLst>
              <a:ext uri="{FF2B5EF4-FFF2-40B4-BE49-F238E27FC236}">
                <a16:creationId xmlns:a16="http://schemas.microsoft.com/office/drawing/2014/main" id="{FAEA47DA-DF65-8DAF-D93D-6CDA861070E0}"/>
              </a:ext>
            </a:extLst>
          </p:cNvPr>
          <p:cNvCxnSpPr>
            <a:cxnSpLocks/>
          </p:cNvCxnSpPr>
          <p:nvPr/>
        </p:nvCxnSpPr>
        <p:spPr>
          <a:xfrm>
            <a:off x="7347858" y="558800"/>
            <a:ext cx="0" cy="615206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5" name="ZoneTexte 24">
            <a:extLst>
              <a:ext uri="{FF2B5EF4-FFF2-40B4-BE49-F238E27FC236}">
                <a16:creationId xmlns:a16="http://schemas.microsoft.com/office/drawing/2014/main" id="{FC804991-AE1A-E8F4-113C-B0D504C8D7FD}"/>
              </a:ext>
            </a:extLst>
          </p:cNvPr>
          <p:cNvSpPr txBox="1"/>
          <p:nvPr/>
        </p:nvSpPr>
        <p:spPr>
          <a:xfrm>
            <a:off x="83729" y="1349829"/>
            <a:ext cx="917757" cy="369332"/>
          </a:xfrm>
          <a:prstGeom prst="rect">
            <a:avLst/>
          </a:prstGeom>
          <a:noFill/>
        </p:spPr>
        <p:txBody>
          <a:bodyPr wrap="square" rtlCol="0">
            <a:spAutoFit/>
          </a:bodyPr>
          <a:lstStyle/>
          <a:p>
            <a:r>
              <a:rPr lang="fr-FR" b="1" dirty="0">
                <a:effectLst>
                  <a:outerShdw blurRad="38100" dist="38100" dir="2700000" algn="tl">
                    <a:srgbClr val="000000">
                      <a:alpha val="43137"/>
                    </a:srgbClr>
                  </a:outerShdw>
                </a:effectLst>
                <a:latin typeface="Palatino Linotype" panose="02040502050505030304" pitchFamily="18" charset="0"/>
              </a:rPr>
              <a:t>Bloc 1</a:t>
            </a:r>
          </a:p>
        </p:txBody>
      </p:sp>
      <p:sp>
        <p:nvSpPr>
          <p:cNvPr id="26" name="ZoneTexte 25">
            <a:extLst>
              <a:ext uri="{FF2B5EF4-FFF2-40B4-BE49-F238E27FC236}">
                <a16:creationId xmlns:a16="http://schemas.microsoft.com/office/drawing/2014/main" id="{52163F06-543E-F3DA-920B-E9A8FA6F9934}"/>
              </a:ext>
            </a:extLst>
          </p:cNvPr>
          <p:cNvSpPr txBox="1"/>
          <p:nvPr/>
        </p:nvSpPr>
        <p:spPr>
          <a:xfrm>
            <a:off x="83729" y="2579630"/>
            <a:ext cx="917757" cy="369332"/>
          </a:xfrm>
          <a:prstGeom prst="rect">
            <a:avLst/>
          </a:prstGeom>
          <a:noFill/>
        </p:spPr>
        <p:txBody>
          <a:bodyPr wrap="square" rtlCol="0">
            <a:spAutoFit/>
          </a:bodyPr>
          <a:lstStyle/>
          <a:p>
            <a:r>
              <a:rPr lang="fr-FR" b="1" dirty="0">
                <a:effectLst>
                  <a:outerShdw blurRad="38100" dist="38100" dir="2700000" algn="tl">
                    <a:srgbClr val="000000">
                      <a:alpha val="43137"/>
                    </a:srgbClr>
                  </a:outerShdw>
                </a:effectLst>
                <a:latin typeface="Palatino Linotype" panose="02040502050505030304" pitchFamily="18" charset="0"/>
              </a:rPr>
              <a:t>Bloc 2</a:t>
            </a:r>
          </a:p>
        </p:txBody>
      </p:sp>
      <p:sp>
        <p:nvSpPr>
          <p:cNvPr id="27" name="ZoneTexte 26">
            <a:extLst>
              <a:ext uri="{FF2B5EF4-FFF2-40B4-BE49-F238E27FC236}">
                <a16:creationId xmlns:a16="http://schemas.microsoft.com/office/drawing/2014/main" id="{33177B3A-8A81-6DEE-25B7-090F33C2FE32}"/>
              </a:ext>
            </a:extLst>
          </p:cNvPr>
          <p:cNvSpPr txBox="1"/>
          <p:nvPr/>
        </p:nvSpPr>
        <p:spPr>
          <a:xfrm>
            <a:off x="83729" y="3870334"/>
            <a:ext cx="917757" cy="369332"/>
          </a:xfrm>
          <a:prstGeom prst="rect">
            <a:avLst/>
          </a:prstGeom>
          <a:noFill/>
        </p:spPr>
        <p:txBody>
          <a:bodyPr wrap="square" rtlCol="0">
            <a:spAutoFit/>
          </a:bodyPr>
          <a:lstStyle/>
          <a:p>
            <a:r>
              <a:rPr lang="fr-FR" b="1" dirty="0">
                <a:effectLst>
                  <a:outerShdw blurRad="38100" dist="38100" dir="2700000" algn="tl">
                    <a:srgbClr val="000000">
                      <a:alpha val="43137"/>
                    </a:srgbClr>
                  </a:outerShdw>
                </a:effectLst>
                <a:latin typeface="Palatino Linotype" panose="02040502050505030304" pitchFamily="18" charset="0"/>
              </a:rPr>
              <a:t>Bloc 3</a:t>
            </a:r>
          </a:p>
        </p:txBody>
      </p:sp>
      <p:sp>
        <p:nvSpPr>
          <p:cNvPr id="28" name="ZoneTexte 27">
            <a:extLst>
              <a:ext uri="{FF2B5EF4-FFF2-40B4-BE49-F238E27FC236}">
                <a16:creationId xmlns:a16="http://schemas.microsoft.com/office/drawing/2014/main" id="{CEDEE2DC-8651-94F1-66D4-223DF9621437}"/>
              </a:ext>
            </a:extLst>
          </p:cNvPr>
          <p:cNvSpPr txBox="1"/>
          <p:nvPr/>
        </p:nvSpPr>
        <p:spPr>
          <a:xfrm>
            <a:off x="7565570" y="1349829"/>
            <a:ext cx="917757" cy="369332"/>
          </a:xfrm>
          <a:prstGeom prst="rect">
            <a:avLst/>
          </a:prstGeom>
          <a:noFill/>
        </p:spPr>
        <p:txBody>
          <a:bodyPr wrap="square" rtlCol="0">
            <a:spAutoFit/>
          </a:bodyPr>
          <a:lstStyle/>
          <a:p>
            <a:r>
              <a:rPr lang="fr-FR" b="1" dirty="0">
                <a:effectLst>
                  <a:outerShdw blurRad="38100" dist="38100" dir="2700000" algn="tl">
                    <a:srgbClr val="000000">
                      <a:alpha val="43137"/>
                    </a:srgbClr>
                  </a:outerShdw>
                </a:effectLst>
                <a:latin typeface="Palatino Linotype" panose="02040502050505030304" pitchFamily="18" charset="0"/>
              </a:rPr>
              <a:t>Bloc 1</a:t>
            </a:r>
          </a:p>
        </p:txBody>
      </p:sp>
      <p:sp>
        <p:nvSpPr>
          <p:cNvPr id="29" name="ZoneTexte 28">
            <a:extLst>
              <a:ext uri="{FF2B5EF4-FFF2-40B4-BE49-F238E27FC236}">
                <a16:creationId xmlns:a16="http://schemas.microsoft.com/office/drawing/2014/main" id="{FDB8CCFE-7F80-7DA5-0A2B-1092759AC379}"/>
              </a:ext>
            </a:extLst>
          </p:cNvPr>
          <p:cNvSpPr txBox="1"/>
          <p:nvPr/>
        </p:nvSpPr>
        <p:spPr>
          <a:xfrm>
            <a:off x="7565569" y="2579630"/>
            <a:ext cx="917757" cy="369332"/>
          </a:xfrm>
          <a:prstGeom prst="rect">
            <a:avLst/>
          </a:prstGeom>
          <a:noFill/>
        </p:spPr>
        <p:txBody>
          <a:bodyPr wrap="square" rtlCol="0">
            <a:spAutoFit/>
          </a:bodyPr>
          <a:lstStyle/>
          <a:p>
            <a:r>
              <a:rPr lang="fr-FR" b="1" dirty="0">
                <a:effectLst>
                  <a:outerShdw blurRad="38100" dist="38100" dir="2700000" algn="tl">
                    <a:srgbClr val="000000">
                      <a:alpha val="43137"/>
                    </a:srgbClr>
                  </a:outerShdw>
                </a:effectLst>
                <a:latin typeface="Palatino Linotype" panose="02040502050505030304" pitchFamily="18" charset="0"/>
              </a:rPr>
              <a:t>Bloc 2</a:t>
            </a:r>
          </a:p>
        </p:txBody>
      </p:sp>
      <p:sp>
        <p:nvSpPr>
          <p:cNvPr id="30" name="ZoneTexte 29">
            <a:extLst>
              <a:ext uri="{FF2B5EF4-FFF2-40B4-BE49-F238E27FC236}">
                <a16:creationId xmlns:a16="http://schemas.microsoft.com/office/drawing/2014/main" id="{DC9409BD-75D1-3CE9-B0F2-B3FA2C50E1CC}"/>
              </a:ext>
            </a:extLst>
          </p:cNvPr>
          <p:cNvSpPr txBox="1"/>
          <p:nvPr/>
        </p:nvSpPr>
        <p:spPr>
          <a:xfrm>
            <a:off x="7565569" y="3823414"/>
            <a:ext cx="917757" cy="369332"/>
          </a:xfrm>
          <a:prstGeom prst="rect">
            <a:avLst/>
          </a:prstGeom>
          <a:noFill/>
        </p:spPr>
        <p:txBody>
          <a:bodyPr wrap="square" rtlCol="0">
            <a:spAutoFit/>
          </a:bodyPr>
          <a:lstStyle/>
          <a:p>
            <a:r>
              <a:rPr lang="fr-FR" b="1" dirty="0">
                <a:effectLst>
                  <a:outerShdw blurRad="38100" dist="38100" dir="2700000" algn="tl">
                    <a:srgbClr val="000000">
                      <a:alpha val="43137"/>
                    </a:srgbClr>
                  </a:outerShdw>
                </a:effectLst>
                <a:latin typeface="Palatino Linotype" panose="02040502050505030304" pitchFamily="18" charset="0"/>
              </a:rPr>
              <a:t>Bloc 3</a:t>
            </a:r>
          </a:p>
        </p:txBody>
      </p:sp>
      <p:sp>
        <p:nvSpPr>
          <p:cNvPr id="7" name="ZoneTexte 6">
            <a:extLst>
              <a:ext uri="{FF2B5EF4-FFF2-40B4-BE49-F238E27FC236}">
                <a16:creationId xmlns:a16="http://schemas.microsoft.com/office/drawing/2014/main" id="{E967ED44-03CA-8EB7-48AB-3820AE729D75}"/>
              </a:ext>
            </a:extLst>
          </p:cNvPr>
          <p:cNvSpPr txBox="1"/>
          <p:nvPr/>
        </p:nvSpPr>
        <p:spPr>
          <a:xfrm>
            <a:off x="7565569" y="5100136"/>
            <a:ext cx="4581010" cy="923330"/>
          </a:xfrm>
          <a:prstGeom prst="rect">
            <a:avLst/>
          </a:prstGeom>
          <a:noFill/>
        </p:spPr>
        <p:txBody>
          <a:bodyPr wrap="square" rtlCol="0">
            <a:spAutoFit/>
          </a:bodyPr>
          <a:lstStyle/>
          <a:p>
            <a:pPr algn="just"/>
            <a:r>
              <a:rPr lang="fr-FR" b="1" dirty="0">
                <a:effectLst>
                  <a:outerShdw blurRad="38100" dist="38100" dir="2700000" algn="tl">
                    <a:srgbClr val="000000">
                      <a:alpha val="43137"/>
                    </a:srgbClr>
                  </a:outerShdw>
                </a:effectLst>
                <a:latin typeface="Palatino Linotype" panose="02040502050505030304" pitchFamily="18" charset="0"/>
              </a:rPr>
              <a:t>T0 : </a:t>
            </a:r>
            <a:r>
              <a:rPr lang="fr-FR" dirty="0">
                <a:effectLst>
                  <a:outerShdw blurRad="38100" dist="38100" dir="2700000" algn="tl">
                    <a:srgbClr val="000000">
                      <a:alpha val="43137"/>
                    </a:srgbClr>
                  </a:outerShdw>
                </a:effectLst>
                <a:latin typeface="Palatino Linotype" panose="02040502050505030304" pitchFamily="18" charset="0"/>
              </a:rPr>
              <a:t>aucun apport</a:t>
            </a:r>
            <a:r>
              <a:rPr lang="fr-FR" b="1" dirty="0">
                <a:effectLst>
                  <a:outerShdw blurRad="38100" dist="38100" dir="2700000" algn="tl">
                    <a:srgbClr val="000000">
                      <a:alpha val="43137"/>
                    </a:srgbClr>
                  </a:outerShdw>
                </a:effectLst>
                <a:latin typeface="Palatino Linotype" panose="02040502050505030304" pitchFamily="18" charset="0"/>
              </a:rPr>
              <a:t>, T1 : </a:t>
            </a:r>
            <a:r>
              <a:rPr lang="fr-FR" dirty="0">
                <a:effectLst>
                  <a:outerShdw blurRad="38100" dist="38100" dir="2700000" algn="tl">
                    <a:srgbClr val="000000">
                      <a:alpha val="43137"/>
                    </a:srgbClr>
                  </a:outerShdw>
                </a:effectLst>
                <a:latin typeface="Palatino Linotype" panose="02040502050505030304" pitchFamily="18" charset="0"/>
              </a:rPr>
              <a:t>400 kg.ha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14-23-14</a:t>
            </a:r>
            <a:r>
              <a:rPr lang="fr-FR" b="1" dirty="0">
                <a:effectLst>
                  <a:outerShdw blurRad="38100" dist="38100" dir="2700000" algn="tl">
                    <a:srgbClr val="000000">
                      <a:alpha val="43137"/>
                    </a:srgbClr>
                  </a:outerShdw>
                </a:effectLst>
                <a:latin typeface="Palatino Linotype" panose="02040502050505030304" pitchFamily="18" charset="0"/>
              </a:rPr>
              <a:t>, T2 : </a:t>
            </a:r>
            <a:r>
              <a:rPr lang="fr-FR" dirty="0">
                <a:effectLst>
                  <a:outerShdw blurRad="38100" dist="38100" dir="2700000" algn="tl">
                    <a:srgbClr val="000000">
                      <a:alpha val="43137"/>
                    </a:srgbClr>
                  </a:outerShdw>
                </a:effectLst>
                <a:latin typeface="Palatino Linotype" panose="02040502050505030304" pitchFamily="18" charset="0"/>
              </a:rPr>
              <a:t>2,5 t.ha</a:t>
            </a:r>
            <a:r>
              <a:rPr lang="fr-FR" baseline="30000" dirty="0">
                <a:effectLst>
                  <a:outerShdw blurRad="38100" dist="38100" dir="2700000" algn="tl">
                    <a:srgbClr val="000000">
                      <a:alpha val="43137"/>
                    </a:srgbClr>
                  </a:outerShdw>
                </a:effectLst>
                <a:latin typeface="Palatino Linotype" panose="02040502050505030304" pitchFamily="18" charset="0"/>
              </a:rPr>
              <a:t>-1</a:t>
            </a:r>
            <a:r>
              <a:rPr lang="fr-FR" dirty="0">
                <a:effectLst>
                  <a:outerShdw blurRad="38100" dist="38100" dir="2700000" algn="tl">
                    <a:srgbClr val="000000">
                      <a:alpha val="43137"/>
                    </a:srgbClr>
                  </a:outerShdw>
                </a:effectLst>
                <a:latin typeface="Palatino Linotype" panose="02040502050505030304" pitchFamily="18" charset="0"/>
              </a:rPr>
              <a:t> de compost</a:t>
            </a:r>
            <a:r>
              <a:rPr lang="fr-FR" b="1" dirty="0">
                <a:effectLst>
                  <a:outerShdw blurRad="38100" dist="38100" dir="2700000" algn="tl">
                    <a:srgbClr val="000000">
                      <a:alpha val="43137"/>
                    </a:srgbClr>
                  </a:outerShdw>
                </a:effectLst>
                <a:latin typeface="Palatino Linotype" panose="02040502050505030304" pitchFamily="18" charset="0"/>
              </a:rPr>
              <a:t>, T3 : </a:t>
            </a:r>
            <a:r>
              <a:rPr lang="fr-FR" dirty="0">
                <a:effectLst>
                  <a:outerShdw blurRad="38100" dist="38100" dir="2700000" algn="tl">
                    <a:srgbClr val="000000">
                      <a:alpha val="43137"/>
                    </a:srgbClr>
                  </a:outerShdw>
                </a:effectLst>
                <a:latin typeface="Palatino Linotype" panose="02040502050505030304" pitchFamily="18" charset="0"/>
              </a:rPr>
              <a:t>5 t.ha</a:t>
            </a:r>
            <a:r>
              <a:rPr lang="fr-FR" baseline="30000" dirty="0">
                <a:effectLst>
                  <a:outerShdw blurRad="38100" dist="38100" dir="2700000" algn="tl">
                    <a:srgbClr val="000000">
                      <a:alpha val="43137"/>
                    </a:srgbClr>
                  </a:outerShdw>
                </a:effectLst>
                <a:latin typeface="Palatino Linotype" panose="02040502050505030304" pitchFamily="18" charset="0"/>
              </a:rPr>
              <a:t>-1</a:t>
            </a:r>
            <a:r>
              <a:rPr lang="fr-FR" dirty="0">
                <a:effectLst>
                  <a:outerShdw blurRad="38100" dist="38100" dir="2700000" algn="tl">
                    <a:srgbClr val="000000">
                      <a:alpha val="43137"/>
                    </a:srgbClr>
                  </a:outerShdw>
                </a:effectLst>
                <a:latin typeface="Palatino Linotype" panose="02040502050505030304" pitchFamily="18" charset="0"/>
              </a:rPr>
              <a:t> de compost</a:t>
            </a:r>
            <a:endParaRPr lang="fr-FR" dirty="0">
              <a:effectLst>
                <a:outerShdw blurRad="38100" dist="38100" dir="2700000" algn="tl">
                  <a:srgbClr val="000000">
                    <a:alpha val="43137"/>
                  </a:srgbClr>
                </a:outerShdw>
              </a:effectLst>
            </a:endParaRPr>
          </a:p>
        </p:txBody>
      </p:sp>
      <p:sp>
        <p:nvSpPr>
          <p:cNvPr id="8" name="ZoneTexte 7">
            <a:extLst>
              <a:ext uri="{FF2B5EF4-FFF2-40B4-BE49-F238E27FC236}">
                <a16:creationId xmlns:a16="http://schemas.microsoft.com/office/drawing/2014/main" id="{B6DCA83B-9064-5ED3-4A39-6EF9563FE3D2}"/>
              </a:ext>
            </a:extLst>
          </p:cNvPr>
          <p:cNvSpPr txBox="1"/>
          <p:nvPr/>
        </p:nvSpPr>
        <p:spPr>
          <a:xfrm>
            <a:off x="83728" y="4916244"/>
            <a:ext cx="7264123" cy="923330"/>
          </a:xfrm>
          <a:prstGeom prst="rect">
            <a:avLst/>
          </a:prstGeom>
          <a:noFill/>
        </p:spPr>
        <p:txBody>
          <a:bodyPr wrap="square" rtlCol="0">
            <a:spAutoFit/>
          </a:bodyPr>
          <a:lstStyle/>
          <a:p>
            <a:pPr algn="just"/>
            <a:r>
              <a:rPr lang="fr-FR" b="1" dirty="0">
                <a:effectLst>
                  <a:outerShdw blurRad="38100" dist="38100" dir="2700000" algn="tl">
                    <a:srgbClr val="000000">
                      <a:alpha val="43137"/>
                    </a:srgbClr>
                  </a:outerShdw>
                </a:effectLst>
                <a:latin typeface="Palatino Linotype" panose="02040502050505030304" pitchFamily="18" charset="0"/>
              </a:rPr>
              <a:t>Pommes de terre </a:t>
            </a:r>
            <a:r>
              <a:rPr lang="fr-FR" dirty="0">
                <a:effectLst>
                  <a:outerShdw blurRad="38100" dist="38100" dir="2700000" algn="tl">
                    <a:srgbClr val="000000">
                      <a:alpha val="43137"/>
                    </a:srgbClr>
                  </a:outerShdw>
                </a:effectLst>
                <a:latin typeface="Palatino Linotype" panose="02040502050505030304" pitchFamily="18" charset="0"/>
              </a:rPr>
              <a:t>- </a:t>
            </a:r>
            <a:r>
              <a:rPr lang="fr-FR" b="1" dirty="0">
                <a:effectLst>
                  <a:outerShdw blurRad="38100" dist="38100" dir="2700000" algn="tl">
                    <a:srgbClr val="000000">
                      <a:alpha val="43137"/>
                    </a:srgbClr>
                  </a:outerShdw>
                </a:effectLst>
                <a:latin typeface="Palatino Linotype" panose="02040502050505030304" pitchFamily="18" charset="0"/>
              </a:rPr>
              <a:t>T0 : </a:t>
            </a:r>
            <a:r>
              <a:rPr lang="fr-FR" dirty="0">
                <a:effectLst>
                  <a:outerShdw blurRad="38100" dist="38100" dir="2700000" algn="tl">
                    <a:srgbClr val="000000">
                      <a:alpha val="43137"/>
                    </a:srgbClr>
                  </a:outerShdw>
                </a:effectLst>
                <a:latin typeface="Palatino Linotype" panose="02040502050505030304" pitchFamily="18" charset="0"/>
              </a:rPr>
              <a:t>aucun apport,</a:t>
            </a:r>
            <a:r>
              <a:rPr lang="fr-FR" baseline="30000" dirty="0">
                <a:effectLst>
                  <a:outerShdw blurRad="38100" dist="38100" dir="2700000" algn="tl">
                    <a:srgbClr val="000000">
                      <a:alpha val="43137"/>
                    </a:srgbClr>
                  </a:outerShdw>
                </a:effectLst>
                <a:latin typeface="Palatino Linotype" panose="02040502050505030304" pitchFamily="18" charset="0"/>
              </a:rPr>
              <a:t> </a:t>
            </a:r>
            <a:r>
              <a:rPr lang="fr-FR" b="1" dirty="0">
                <a:effectLst>
                  <a:outerShdw blurRad="38100" dist="38100" dir="2700000" algn="tl">
                    <a:srgbClr val="000000">
                      <a:alpha val="43137"/>
                    </a:srgbClr>
                  </a:outerShdw>
                </a:effectLst>
                <a:latin typeface="Palatino Linotype" panose="02040502050505030304" pitchFamily="18" charset="0"/>
              </a:rPr>
              <a:t>T1 : </a:t>
            </a:r>
            <a:r>
              <a:rPr lang="fr-FR" dirty="0">
                <a:effectLst>
                  <a:outerShdw blurRad="38100" dist="38100" dir="2700000" algn="tl">
                    <a:srgbClr val="000000">
                      <a:alpha val="43137"/>
                    </a:srgbClr>
                  </a:outerShdw>
                </a:effectLst>
                <a:latin typeface="Palatino Linotype" panose="02040502050505030304" pitchFamily="18" charset="0"/>
              </a:rPr>
              <a:t>600 kg.ha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10-10-30, </a:t>
            </a:r>
            <a:r>
              <a:rPr lang="fr-FR" b="1" dirty="0">
                <a:effectLst>
                  <a:outerShdw blurRad="38100" dist="38100" dir="2700000" algn="tl">
                    <a:srgbClr val="000000">
                      <a:alpha val="43137"/>
                    </a:srgbClr>
                  </a:outerShdw>
                </a:effectLst>
                <a:latin typeface="Palatino Linotype" panose="02040502050505030304" pitchFamily="18" charset="0"/>
              </a:rPr>
              <a:t>T2 : </a:t>
            </a:r>
            <a:r>
              <a:rPr lang="fr-FR" dirty="0">
                <a:effectLst>
                  <a:outerShdw blurRad="38100" dist="38100" dir="2700000" algn="tl">
                    <a:srgbClr val="000000">
                      <a:alpha val="43137"/>
                    </a:srgbClr>
                  </a:outerShdw>
                </a:effectLst>
                <a:latin typeface="Palatino Linotype" panose="02040502050505030304" pitchFamily="18" charset="0"/>
              </a:rPr>
              <a:t>5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 </a:t>
            </a:r>
            <a:r>
              <a:rPr lang="fr-FR" b="1" dirty="0">
                <a:effectLst>
                  <a:outerShdw blurRad="38100" dist="38100" dir="2700000" algn="tl">
                    <a:srgbClr val="000000">
                      <a:alpha val="43137"/>
                    </a:srgbClr>
                  </a:outerShdw>
                </a:effectLst>
                <a:latin typeface="Palatino Linotype" panose="02040502050505030304" pitchFamily="18" charset="0"/>
              </a:rPr>
              <a:t>T3 : </a:t>
            </a:r>
            <a:r>
              <a:rPr lang="fr-FR" dirty="0">
                <a:effectLst>
                  <a:outerShdw blurRad="38100" dist="38100" dir="2700000" algn="tl">
                    <a:srgbClr val="000000">
                      <a:alpha val="43137"/>
                    </a:srgbClr>
                  </a:outerShdw>
                </a:effectLst>
                <a:latin typeface="Palatino Linotype" panose="02040502050505030304" pitchFamily="18" charset="0"/>
              </a:rPr>
              <a:t>10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 </a:t>
            </a:r>
            <a:r>
              <a:rPr lang="fr-FR" b="1" dirty="0">
                <a:effectLst>
                  <a:outerShdw blurRad="38100" dist="38100" dir="2700000" algn="tl">
                    <a:srgbClr val="000000">
                      <a:alpha val="43137"/>
                    </a:srgbClr>
                  </a:outerShdw>
                </a:effectLst>
                <a:latin typeface="Palatino Linotype" panose="02040502050505030304" pitchFamily="18" charset="0"/>
              </a:rPr>
              <a:t>T4 : </a:t>
            </a:r>
            <a:r>
              <a:rPr lang="fr-FR" dirty="0">
                <a:effectLst>
                  <a:outerShdw blurRad="38100" dist="38100" dir="2700000" algn="tl">
                    <a:srgbClr val="000000">
                      <a:alpha val="43137"/>
                    </a:srgbClr>
                  </a:outerShdw>
                </a:effectLst>
                <a:latin typeface="Palatino Linotype" panose="02040502050505030304" pitchFamily="18" charset="0"/>
              </a:rPr>
              <a:t>15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 </a:t>
            </a:r>
            <a:r>
              <a:rPr lang="fr-FR" b="1" dirty="0">
                <a:effectLst>
                  <a:outerShdw blurRad="38100" dist="38100" dir="2700000" algn="tl">
                    <a:srgbClr val="000000">
                      <a:alpha val="43137"/>
                    </a:srgbClr>
                  </a:outerShdw>
                </a:effectLst>
                <a:latin typeface="Palatino Linotype" panose="02040502050505030304" pitchFamily="18" charset="0"/>
              </a:rPr>
              <a:t>T5 : </a:t>
            </a:r>
            <a:r>
              <a:rPr lang="fr-FR" dirty="0">
                <a:effectLst>
                  <a:outerShdw blurRad="38100" dist="38100" dir="2700000" algn="tl">
                    <a:srgbClr val="000000">
                      <a:alpha val="43137"/>
                    </a:srgbClr>
                  </a:outerShdw>
                </a:effectLst>
                <a:latin typeface="Palatino Linotype" panose="02040502050505030304" pitchFamily="18" charset="0"/>
              </a:rPr>
              <a:t>20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a:t>
            </a:r>
          </a:p>
        </p:txBody>
      </p:sp>
      <p:sp>
        <p:nvSpPr>
          <p:cNvPr id="9" name="ZoneTexte 8">
            <a:extLst>
              <a:ext uri="{FF2B5EF4-FFF2-40B4-BE49-F238E27FC236}">
                <a16:creationId xmlns:a16="http://schemas.microsoft.com/office/drawing/2014/main" id="{989F341A-5CED-5DBC-2CE1-5FBD50ACA2CD}"/>
              </a:ext>
            </a:extLst>
          </p:cNvPr>
          <p:cNvSpPr txBox="1"/>
          <p:nvPr/>
        </p:nvSpPr>
        <p:spPr>
          <a:xfrm>
            <a:off x="83728" y="5934670"/>
            <a:ext cx="7264117" cy="923330"/>
          </a:xfrm>
          <a:prstGeom prst="rect">
            <a:avLst/>
          </a:prstGeom>
          <a:noFill/>
        </p:spPr>
        <p:txBody>
          <a:bodyPr wrap="square" rtlCol="0">
            <a:spAutoFit/>
          </a:bodyPr>
          <a:lstStyle/>
          <a:p>
            <a:pPr algn="just"/>
            <a:r>
              <a:rPr lang="fr-FR" b="1" dirty="0">
                <a:effectLst>
                  <a:outerShdw blurRad="38100" dist="38100" dir="2700000" algn="tl">
                    <a:srgbClr val="000000">
                      <a:alpha val="43137"/>
                    </a:srgbClr>
                  </a:outerShdw>
                </a:effectLst>
                <a:latin typeface="Palatino Linotype" panose="02040502050505030304" pitchFamily="18" charset="0"/>
              </a:rPr>
              <a:t>Maïs</a:t>
            </a:r>
            <a:r>
              <a:rPr lang="fr-FR" dirty="0">
                <a:effectLst>
                  <a:outerShdw blurRad="38100" dist="38100" dir="2700000" algn="tl">
                    <a:srgbClr val="000000">
                      <a:alpha val="43137"/>
                    </a:srgbClr>
                  </a:outerShdw>
                </a:effectLst>
                <a:latin typeface="Palatino Linotype" panose="02040502050505030304" pitchFamily="18" charset="0"/>
              </a:rPr>
              <a:t> - </a:t>
            </a:r>
            <a:r>
              <a:rPr lang="fr-FR" b="1" dirty="0">
                <a:effectLst>
                  <a:outerShdw blurRad="38100" dist="38100" dir="2700000" algn="tl">
                    <a:srgbClr val="000000">
                      <a:alpha val="43137"/>
                    </a:srgbClr>
                  </a:outerShdw>
                </a:effectLst>
                <a:latin typeface="Palatino Linotype" panose="02040502050505030304" pitchFamily="18" charset="0"/>
              </a:rPr>
              <a:t>T0 : </a:t>
            </a:r>
            <a:r>
              <a:rPr lang="fr-FR" dirty="0">
                <a:effectLst>
                  <a:outerShdw blurRad="38100" dist="38100" dir="2700000" algn="tl">
                    <a:srgbClr val="000000">
                      <a:alpha val="43137"/>
                    </a:srgbClr>
                  </a:outerShdw>
                </a:effectLst>
                <a:latin typeface="Palatino Linotype" panose="02040502050505030304" pitchFamily="18" charset="0"/>
              </a:rPr>
              <a:t>aucun apport,</a:t>
            </a:r>
            <a:r>
              <a:rPr lang="fr-FR" baseline="30000" dirty="0">
                <a:effectLst>
                  <a:outerShdw blurRad="38100" dist="38100" dir="2700000" algn="tl">
                    <a:srgbClr val="000000">
                      <a:alpha val="43137"/>
                    </a:srgbClr>
                  </a:outerShdw>
                </a:effectLst>
                <a:latin typeface="Palatino Linotype" panose="02040502050505030304" pitchFamily="18" charset="0"/>
              </a:rPr>
              <a:t> </a:t>
            </a:r>
            <a:r>
              <a:rPr lang="fr-FR" b="1" dirty="0">
                <a:effectLst>
                  <a:outerShdw blurRad="38100" dist="38100" dir="2700000" algn="tl">
                    <a:srgbClr val="000000">
                      <a:alpha val="43137"/>
                    </a:srgbClr>
                  </a:outerShdw>
                </a:effectLst>
                <a:latin typeface="Palatino Linotype" panose="02040502050505030304" pitchFamily="18" charset="0"/>
              </a:rPr>
              <a:t>T1 : </a:t>
            </a:r>
            <a:r>
              <a:rPr lang="fr-FR" dirty="0">
                <a:effectLst>
                  <a:outerShdw blurRad="38100" dist="38100" dir="2700000" algn="tl">
                    <a:srgbClr val="000000">
                      <a:alpha val="43137"/>
                    </a:srgbClr>
                  </a:outerShdw>
                </a:effectLst>
                <a:latin typeface="Palatino Linotype" panose="02040502050505030304" pitchFamily="18" charset="0"/>
              </a:rPr>
              <a:t>120 kg.ha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20-10-10, </a:t>
            </a:r>
            <a:r>
              <a:rPr lang="fr-FR" b="1" dirty="0">
                <a:effectLst>
                  <a:outerShdw blurRad="38100" dist="38100" dir="2700000" algn="tl">
                    <a:srgbClr val="000000">
                      <a:alpha val="43137"/>
                    </a:srgbClr>
                  </a:outerShdw>
                </a:effectLst>
                <a:latin typeface="Palatino Linotype" panose="02040502050505030304" pitchFamily="18" charset="0"/>
              </a:rPr>
              <a:t>T2 : </a:t>
            </a:r>
            <a:r>
              <a:rPr lang="fr-FR" dirty="0">
                <a:effectLst>
                  <a:outerShdw blurRad="38100" dist="38100" dir="2700000" algn="tl">
                    <a:srgbClr val="000000">
                      <a:alpha val="43137"/>
                    </a:srgbClr>
                  </a:outerShdw>
                </a:effectLst>
                <a:latin typeface="Palatino Linotype" panose="02040502050505030304" pitchFamily="18" charset="0"/>
              </a:rPr>
              <a:t>5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 </a:t>
            </a:r>
            <a:r>
              <a:rPr lang="fr-FR" b="1" dirty="0">
                <a:effectLst>
                  <a:outerShdw blurRad="38100" dist="38100" dir="2700000" algn="tl">
                    <a:srgbClr val="000000">
                      <a:alpha val="43137"/>
                    </a:srgbClr>
                  </a:outerShdw>
                </a:effectLst>
                <a:latin typeface="Palatino Linotype" panose="02040502050505030304" pitchFamily="18" charset="0"/>
              </a:rPr>
              <a:t>T3 : </a:t>
            </a:r>
            <a:r>
              <a:rPr lang="fr-FR" dirty="0">
                <a:effectLst>
                  <a:outerShdw blurRad="38100" dist="38100" dir="2700000" algn="tl">
                    <a:srgbClr val="000000">
                      <a:alpha val="43137"/>
                    </a:srgbClr>
                  </a:outerShdw>
                </a:effectLst>
                <a:latin typeface="Palatino Linotype" panose="02040502050505030304" pitchFamily="18" charset="0"/>
              </a:rPr>
              <a:t>10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 </a:t>
            </a:r>
            <a:r>
              <a:rPr lang="fr-FR" b="1" dirty="0">
                <a:effectLst>
                  <a:outerShdw blurRad="38100" dist="38100" dir="2700000" algn="tl">
                    <a:srgbClr val="000000">
                      <a:alpha val="43137"/>
                    </a:srgbClr>
                  </a:outerShdw>
                </a:effectLst>
                <a:latin typeface="Palatino Linotype" panose="02040502050505030304" pitchFamily="18" charset="0"/>
              </a:rPr>
              <a:t>T4 : </a:t>
            </a:r>
            <a:r>
              <a:rPr lang="fr-FR" dirty="0">
                <a:effectLst>
                  <a:outerShdw blurRad="38100" dist="38100" dir="2700000" algn="tl">
                    <a:srgbClr val="000000">
                      <a:alpha val="43137"/>
                    </a:srgbClr>
                  </a:outerShdw>
                </a:effectLst>
                <a:latin typeface="Palatino Linotype" panose="02040502050505030304" pitchFamily="18" charset="0"/>
              </a:rPr>
              <a:t>15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 </a:t>
            </a:r>
            <a:r>
              <a:rPr lang="fr-FR" b="1" dirty="0">
                <a:effectLst>
                  <a:outerShdw blurRad="38100" dist="38100" dir="2700000" algn="tl">
                    <a:srgbClr val="000000">
                      <a:alpha val="43137"/>
                    </a:srgbClr>
                  </a:outerShdw>
                </a:effectLst>
                <a:latin typeface="Palatino Linotype" panose="02040502050505030304" pitchFamily="18" charset="0"/>
              </a:rPr>
              <a:t>T5 : </a:t>
            </a:r>
            <a:r>
              <a:rPr lang="fr-FR" dirty="0">
                <a:effectLst>
                  <a:outerShdw blurRad="38100" dist="38100" dir="2700000" algn="tl">
                    <a:srgbClr val="000000">
                      <a:alpha val="43137"/>
                    </a:srgbClr>
                  </a:outerShdw>
                </a:effectLst>
                <a:latin typeface="Palatino Linotype" panose="02040502050505030304" pitchFamily="18" charset="0"/>
              </a:rPr>
              <a:t>20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a:t>
            </a:r>
          </a:p>
        </p:txBody>
      </p:sp>
      <p:cxnSp>
        <p:nvCxnSpPr>
          <p:cNvPr id="10" name="Connecteur droit avec flèche 9">
            <a:extLst>
              <a:ext uri="{FF2B5EF4-FFF2-40B4-BE49-F238E27FC236}">
                <a16:creationId xmlns:a16="http://schemas.microsoft.com/office/drawing/2014/main" id="{6186AB52-4A60-DD04-95EC-85336CAFC9A7}"/>
              </a:ext>
            </a:extLst>
          </p:cNvPr>
          <p:cNvCxnSpPr/>
          <p:nvPr/>
        </p:nvCxnSpPr>
        <p:spPr>
          <a:xfrm>
            <a:off x="7080069" y="666182"/>
            <a:ext cx="0" cy="31432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488F7CD6-A344-F6E0-EF72-DD0FF5A4F42E}"/>
              </a:ext>
            </a:extLst>
          </p:cNvPr>
          <p:cNvCxnSpPr/>
          <p:nvPr/>
        </p:nvCxnSpPr>
        <p:spPr>
          <a:xfrm>
            <a:off x="12013475" y="666182"/>
            <a:ext cx="0" cy="314325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4046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8216F-B247-CCDF-DED1-91AE96D503FD}"/>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8408106A-700A-A469-E64D-BD16AEBE999C}"/>
              </a:ext>
            </a:extLst>
          </p:cNvPr>
          <p:cNvSpPr>
            <a:spLocks noGrp="1"/>
          </p:cNvSpPr>
          <p:nvPr>
            <p:ph type="sldNum" sz="quarter" idx="12"/>
          </p:nvPr>
        </p:nvSpPr>
        <p:spPr>
          <a:xfrm>
            <a:off x="11700510" y="6492875"/>
            <a:ext cx="491490" cy="365125"/>
          </a:xfrm>
        </p:spPr>
        <p:txBody>
          <a:bodyPr/>
          <a:lstStyle/>
          <a:p>
            <a:fld id="{6A5FCD6D-F4E6-4B9A-BABF-3CE1730FD23A}" type="slidenum">
              <a:rPr lang="fr-FR" sz="2000" b="1" smtClean="0">
                <a:solidFill>
                  <a:schemeClr val="tx1"/>
                </a:solidFill>
                <a:latin typeface="Palatino Linotype" panose="02040502050505030304" pitchFamily="18" charset="0"/>
              </a:rPr>
              <a:t>18</a:t>
            </a:fld>
            <a:endParaRPr lang="fr-FR" sz="2000" b="1" dirty="0">
              <a:solidFill>
                <a:schemeClr val="tx1"/>
              </a:solidFill>
              <a:latin typeface="Palatino Linotype" panose="02040502050505030304" pitchFamily="18" charset="0"/>
            </a:endParaRPr>
          </a:p>
        </p:txBody>
      </p:sp>
      <p:pic>
        <p:nvPicPr>
          <p:cNvPr id="2" name="Image 1">
            <a:extLst>
              <a:ext uri="{FF2B5EF4-FFF2-40B4-BE49-F238E27FC236}">
                <a16:creationId xmlns:a16="http://schemas.microsoft.com/office/drawing/2014/main" id="{964410FB-C39C-8AD6-7BB4-FB1F11E9975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99" y="588066"/>
            <a:ext cx="5691332" cy="5941357"/>
          </a:xfrm>
          <a:prstGeom prst="rect">
            <a:avLst/>
          </a:prstGeom>
          <a:noFill/>
          <a:ln>
            <a:noFill/>
          </a:ln>
        </p:spPr>
      </p:pic>
      <p:sp>
        <p:nvSpPr>
          <p:cNvPr id="3" name="ZoneTexte 2">
            <a:extLst>
              <a:ext uri="{FF2B5EF4-FFF2-40B4-BE49-F238E27FC236}">
                <a16:creationId xmlns:a16="http://schemas.microsoft.com/office/drawing/2014/main" id="{AC21CE41-E664-23FF-6158-D58CBD95C158}"/>
              </a:ext>
            </a:extLst>
          </p:cNvPr>
          <p:cNvSpPr txBox="1"/>
          <p:nvPr/>
        </p:nvSpPr>
        <p:spPr>
          <a:xfrm>
            <a:off x="128270" y="6529423"/>
            <a:ext cx="5287009" cy="338554"/>
          </a:xfrm>
          <a:prstGeom prst="rect">
            <a:avLst/>
          </a:prstGeom>
          <a:noFill/>
        </p:spPr>
        <p:txBody>
          <a:bodyPr wrap="square" rtlCol="0">
            <a:spAutoFit/>
          </a:bodyPr>
          <a:lstStyle/>
          <a:p>
            <a:pPr algn="just"/>
            <a:r>
              <a:rPr lang="fr-FR" sz="1600" b="1" dirty="0">
                <a:latin typeface="Palatino Linotype" panose="02040502050505030304" pitchFamily="18" charset="0"/>
                <a:cs typeface="Times New Roman" panose="02020603050405020304" pitchFamily="18" charset="0"/>
              </a:rPr>
              <a:t>Figure 4 : </a:t>
            </a:r>
            <a:r>
              <a:rPr lang="fr-FR" sz="1600" dirty="0">
                <a:latin typeface="Palatino Linotype" panose="02040502050505030304" pitchFamily="18" charset="0"/>
                <a:cs typeface="Times New Roman" panose="02020603050405020304" pitchFamily="18" charset="0"/>
              </a:rPr>
              <a:t>Localisation de la Chapelle-sur-Erdre</a:t>
            </a:r>
          </a:p>
        </p:txBody>
      </p:sp>
      <p:sp>
        <p:nvSpPr>
          <p:cNvPr id="10" name="ZoneTexte 9">
            <a:extLst>
              <a:ext uri="{FF2B5EF4-FFF2-40B4-BE49-F238E27FC236}">
                <a16:creationId xmlns:a16="http://schemas.microsoft.com/office/drawing/2014/main" id="{6C233D09-F3FE-542F-8212-ED8A931ED54D}"/>
              </a:ext>
            </a:extLst>
          </p:cNvPr>
          <p:cNvSpPr txBox="1"/>
          <p:nvPr/>
        </p:nvSpPr>
        <p:spPr>
          <a:xfrm>
            <a:off x="5829127" y="1234397"/>
            <a:ext cx="5979696" cy="171194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Superficie : 33,42 Km²</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Latitude 47°17’59’’ N. Longitudes 1°33’06’’ O</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Climat : </a:t>
            </a:r>
            <a:r>
              <a:rPr lang="fr-FR" dirty="0" err="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Subocéanique</a:t>
            </a:r>
            <a:endParaRPr lang="fr-FR"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Sols : calcaire gréseux</a:t>
            </a:r>
            <a:endPar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endParaRPr>
          </a:p>
        </p:txBody>
      </p:sp>
      <p:sp>
        <p:nvSpPr>
          <p:cNvPr id="11" name="ZoneTexte 10">
            <a:extLst>
              <a:ext uri="{FF2B5EF4-FFF2-40B4-BE49-F238E27FC236}">
                <a16:creationId xmlns:a16="http://schemas.microsoft.com/office/drawing/2014/main" id="{A4D838F1-7ECE-57D2-C480-4C584E1B8CD6}"/>
              </a:ext>
            </a:extLst>
          </p:cNvPr>
          <p:cNvSpPr txBox="1"/>
          <p:nvPr/>
        </p:nvSpPr>
        <p:spPr>
          <a:xfrm>
            <a:off x="5829127" y="588066"/>
            <a:ext cx="6326673" cy="646331"/>
          </a:xfrm>
          <a:prstGeom prst="rect">
            <a:avLst/>
          </a:prstGeom>
          <a:noFill/>
        </p:spPr>
        <p:txBody>
          <a:bodyPr wrap="square" rtlCol="0">
            <a:spAutoFit/>
          </a:bodyPr>
          <a:lstStyle/>
          <a:p>
            <a:pPr marL="285750" indent="-285750">
              <a:buFont typeface="Wingdings" panose="05000000000000000000" pitchFamily="2" charset="2"/>
              <a:buChar char="q"/>
            </a:pPr>
            <a:r>
              <a:rPr lang="fr-FR" b="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Description des zones d’étude, cas de la Chapelle-sur-Erdre</a:t>
            </a:r>
          </a:p>
        </p:txBody>
      </p:sp>
      <p:sp>
        <p:nvSpPr>
          <p:cNvPr id="12" name="Rectangle 11">
            <a:extLst>
              <a:ext uri="{FF2B5EF4-FFF2-40B4-BE49-F238E27FC236}">
                <a16:creationId xmlns:a16="http://schemas.microsoft.com/office/drawing/2014/main" id="{E03AB8A3-5E81-BF81-BA67-5E44CAE305C8}"/>
              </a:ext>
            </a:extLst>
          </p:cNvPr>
          <p:cNvSpPr/>
          <p:nvPr/>
        </p:nvSpPr>
        <p:spPr>
          <a:xfrm>
            <a:off x="0" y="-34262"/>
            <a:ext cx="12192000" cy="593062"/>
          </a:xfrm>
          <a:prstGeom prst="rect">
            <a:avLst/>
          </a:prstGeom>
          <a:blipFill>
            <a:blip r:embed="rId4"/>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(4/10)</a:t>
            </a:r>
          </a:p>
        </p:txBody>
      </p:sp>
      <p:sp>
        <p:nvSpPr>
          <p:cNvPr id="6" name="ZoneTexte 5">
            <a:extLst>
              <a:ext uri="{FF2B5EF4-FFF2-40B4-BE49-F238E27FC236}">
                <a16:creationId xmlns:a16="http://schemas.microsoft.com/office/drawing/2014/main" id="{B5920E43-FC5E-3A62-C5C4-0A8E1D7D646E}"/>
              </a:ext>
            </a:extLst>
          </p:cNvPr>
          <p:cNvSpPr txBox="1"/>
          <p:nvPr/>
        </p:nvSpPr>
        <p:spPr>
          <a:xfrm>
            <a:off x="5829127" y="3156505"/>
            <a:ext cx="6446330"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effectLst>
                  <a:outerShdw blurRad="38100" dist="38100" dir="2700000" algn="tl">
                    <a:srgbClr val="000000">
                      <a:alpha val="43137"/>
                    </a:srgbClr>
                  </a:outerShdw>
                </a:effectLst>
                <a:latin typeface="Palatino Linotype" panose="02040502050505030304" pitchFamily="18" charset="0"/>
              </a:rPr>
              <a:t>Description des schémas directeurs</a:t>
            </a:r>
          </a:p>
        </p:txBody>
      </p:sp>
      <p:sp>
        <p:nvSpPr>
          <p:cNvPr id="8" name="ZoneTexte 7">
            <a:extLst>
              <a:ext uri="{FF2B5EF4-FFF2-40B4-BE49-F238E27FC236}">
                <a16:creationId xmlns:a16="http://schemas.microsoft.com/office/drawing/2014/main" id="{8BFDB5B3-B1C4-741D-1DF5-105C888A039B}"/>
              </a:ext>
            </a:extLst>
          </p:cNvPr>
          <p:cNvSpPr txBox="1"/>
          <p:nvPr/>
        </p:nvSpPr>
        <p:spPr>
          <a:xfrm>
            <a:off x="5829127" y="3525837"/>
            <a:ext cx="6055166" cy="212744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Travaux avec les associations (</a:t>
            </a:r>
            <a:r>
              <a:rPr lang="fr-FR" dirty="0" err="1">
                <a:effectLst>
                  <a:outerShdw blurRad="38100" dist="38100" dir="2700000" algn="tl">
                    <a:srgbClr val="000000">
                      <a:alpha val="43137"/>
                    </a:srgbClr>
                  </a:outerShdw>
                </a:effectLst>
                <a:latin typeface="Palatino Linotype" panose="02040502050505030304" pitchFamily="18" charset="0"/>
              </a:rPr>
              <a:t>compostri</a:t>
            </a:r>
            <a:r>
              <a:rPr lang="fr-FR" dirty="0">
                <a:effectLst>
                  <a:outerShdw blurRad="38100" dist="38100" dir="2700000" algn="tl">
                    <a:srgbClr val="000000">
                      <a:alpha val="43137"/>
                    </a:srgbClr>
                  </a:outerShdw>
                </a:effectLst>
                <a:latin typeface="Palatino Linotype" panose="02040502050505030304" pitchFamily="18" charset="0"/>
              </a:rPr>
              <a:t>, compostage communautaire et terra compost, individuel)</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Participation aux collectes par la DD (NM)</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Participation aux activités de compostage à la plateforme terra ter</a:t>
            </a:r>
          </a:p>
        </p:txBody>
      </p:sp>
    </p:spTree>
    <p:extLst>
      <p:ext uri="{BB962C8B-B14F-4D97-AF65-F5344CB8AC3E}">
        <p14:creationId xmlns:p14="http://schemas.microsoft.com/office/powerpoint/2010/main" val="2672831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4C231-2945-3444-CEFB-8F44B757E675}"/>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2777B81-3B29-D746-D871-11F047A7C2B4}"/>
              </a:ext>
            </a:extLst>
          </p:cNvPr>
          <p:cNvSpPr>
            <a:spLocks noGrp="1"/>
          </p:cNvSpPr>
          <p:nvPr>
            <p:ph type="sldNum" sz="quarter" idx="12"/>
          </p:nvPr>
        </p:nvSpPr>
        <p:spPr>
          <a:xfrm>
            <a:off x="9448800" y="6476093"/>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19</a:t>
            </a:fld>
            <a:endParaRPr lang="fr-FR" sz="2000" b="1" dirty="0">
              <a:solidFill>
                <a:schemeClr val="tx1"/>
              </a:solidFill>
              <a:latin typeface="Palatino Linotype" panose="02040502050505030304" pitchFamily="18" charset="0"/>
            </a:endParaRPr>
          </a:p>
        </p:txBody>
      </p:sp>
      <p:pic>
        <p:nvPicPr>
          <p:cNvPr id="7" name="Image 6">
            <a:extLst>
              <a:ext uri="{FF2B5EF4-FFF2-40B4-BE49-F238E27FC236}">
                <a16:creationId xmlns:a16="http://schemas.microsoft.com/office/drawing/2014/main" id="{5908FB9A-56FD-0D09-5A09-CF4D9A3664BA}"/>
              </a:ext>
            </a:extLst>
          </p:cNvPr>
          <p:cNvPicPr>
            <a:picLocks noChangeAspect="1"/>
          </p:cNvPicPr>
          <p:nvPr/>
        </p:nvPicPr>
        <p:blipFill>
          <a:blip r:embed="rId3" cstate="print">
            <a:extLst>
              <a:ext uri="{28A0092B-C50C-407E-A947-70E740481C1C}">
                <a14:useLocalDpi xmlns:a14="http://schemas.microsoft.com/office/drawing/2010/main" val="0"/>
              </a:ext>
            </a:extLst>
          </a:blip>
          <a:srcRect t="6100" r="-2" b="11463"/>
          <a:stretch/>
        </p:blipFill>
        <p:spPr bwMode="auto">
          <a:xfrm>
            <a:off x="4756571" y="654797"/>
            <a:ext cx="4955196" cy="3382354"/>
          </a:xfrm>
          <a:prstGeom prst="rect">
            <a:avLst/>
          </a:prstGeom>
          <a:noFill/>
        </p:spPr>
      </p:pic>
      <p:pic>
        <p:nvPicPr>
          <p:cNvPr id="8" name="Image 7">
            <a:extLst>
              <a:ext uri="{FF2B5EF4-FFF2-40B4-BE49-F238E27FC236}">
                <a16:creationId xmlns:a16="http://schemas.microsoft.com/office/drawing/2014/main" id="{542258A0-5A7B-47A8-5960-8C8F05D12DF3}"/>
              </a:ext>
            </a:extLst>
          </p:cNvPr>
          <p:cNvPicPr>
            <a:picLocks noChangeAspect="1"/>
          </p:cNvPicPr>
          <p:nvPr/>
        </p:nvPicPr>
        <p:blipFill>
          <a:blip r:embed="rId4" cstate="print">
            <a:extLst>
              <a:ext uri="{28A0092B-C50C-407E-A947-70E740481C1C}">
                <a14:useLocalDpi xmlns:a14="http://schemas.microsoft.com/office/drawing/2010/main" val="0"/>
              </a:ext>
            </a:extLst>
          </a:blip>
          <a:srcRect r="-2" b="23777"/>
          <a:stretch/>
        </p:blipFill>
        <p:spPr bwMode="auto">
          <a:xfrm>
            <a:off x="4756571" y="4133148"/>
            <a:ext cx="4955195" cy="2623150"/>
          </a:xfrm>
          <a:prstGeom prst="rect">
            <a:avLst/>
          </a:prstGeom>
          <a:noFill/>
        </p:spPr>
      </p:pic>
      <p:pic>
        <p:nvPicPr>
          <p:cNvPr id="9" name="Image 8">
            <a:extLst>
              <a:ext uri="{FF2B5EF4-FFF2-40B4-BE49-F238E27FC236}">
                <a16:creationId xmlns:a16="http://schemas.microsoft.com/office/drawing/2014/main" id="{660B5DC1-006C-593E-1B7E-9633FA8F14BB}"/>
              </a:ext>
            </a:extLst>
          </p:cNvPr>
          <p:cNvPicPr>
            <a:picLocks noChangeAspect="1"/>
          </p:cNvPicPr>
          <p:nvPr/>
        </p:nvPicPr>
        <p:blipFill>
          <a:blip r:embed="rId5"/>
          <a:stretch>
            <a:fillRect/>
          </a:stretch>
        </p:blipFill>
        <p:spPr>
          <a:xfrm>
            <a:off x="79642" y="654797"/>
            <a:ext cx="4579951" cy="5419432"/>
          </a:xfrm>
          <a:prstGeom prst="rect">
            <a:avLst/>
          </a:prstGeom>
        </p:spPr>
      </p:pic>
      <p:sp>
        <p:nvSpPr>
          <p:cNvPr id="2" name="ZoneTexte 1">
            <a:extLst>
              <a:ext uri="{FF2B5EF4-FFF2-40B4-BE49-F238E27FC236}">
                <a16:creationId xmlns:a16="http://schemas.microsoft.com/office/drawing/2014/main" id="{3D7F001D-1D3C-21D9-72B1-98D7F026C39D}"/>
              </a:ext>
            </a:extLst>
          </p:cNvPr>
          <p:cNvSpPr txBox="1"/>
          <p:nvPr/>
        </p:nvSpPr>
        <p:spPr>
          <a:xfrm>
            <a:off x="9238800" y="3667819"/>
            <a:ext cx="472966" cy="369332"/>
          </a:xfrm>
          <a:prstGeom prst="rect">
            <a:avLst/>
          </a:prstGeom>
          <a:solidFill>
            <a:schemeClr val="bg1"/>
          </a:solidFill>
        </p:spPr>
        <p:txBody>
          <a:bodyPr wrap="square" rtlCol="0">
            <a:spAutoFit/>
          </a:bodyPr>
          <a:lstStyle/>
          <a:p>
            <a:pPr algn="ctr"/>
            <a:r>
              <a:rPr lang="fr-FR" b="1" dirty="0">
                <a:latin typeface="Times New Roman" panose="02020603050405020304" pitchFamily="18" charset="0"/>
                <a:cs typeface="Times New Roman" panose="02020603050405020304" pitchFamily="18" charset="0"/>
              </a:rPr>
              <a:t>a</a:t>
            </a:r>
          </a:p>
        </p:txBody>
      </p:sp>
      <p:sp>
        <p:nvSpPr>
          <p:cNvPr id="3" name="ZoneTexte 2">
            <a:extLst>
              <a:ext uri="{FF2B5EF4-FFF2-40B4-BE49-F238E27FC236}">
                <a16:creationId xmlns:a16="http://schemas.microsoft.com/office/drawing/2014/main" id="{AE2F5E26-9FD4-29B4-122B-9F92D6DBFDFA}"/>
              </a:ext>
            </a:extLst>
          </p:cNvPr>
          <p:cNvSpPr txBox="1"/>
          <p:nvPr/>
        </p:nvSpPr>
        <p:spPr>
          <a:xfrm>
            <a:off x="9238800" y="6386966"/>
            <a:ext cx="472966" cy="369332"/>
          </a:xfrm>
          <a:prstGeom prst="rect">
            <a:avLst/>
          </a:prstGeom>
          <a:solidFill>
            <a:schemeClr val="bg1"/>
          </a:solidFill>
        </p:spPr>
        <p:txBody>
          <a:bodyPr wrap="square" rtlCol="0">
            <a:spAutoFit/>
          </a:bodyPr>
          <a:lstStyle/>
          <a:p>
            <a:pPr algn="ctr"/>
            <a:r>
              <a:rPr lang="fr-FR" b="1" dirty="0">
                <a:latin typeface="Times New Roman" panose="02020603050405020304" pitchFamily="18" charset="0"/>
                <a:cs typeface="Times New Roman" panose="02020603050405020304" pitchFamily="18" charset="0"/>
              </a:rPr>
              <a:t>b</a:t>
            </a:r>
          </a:p>
        </p:txBody>
      </p:sp>
      <p:sp>
        <p:nvSpPr>
          <p:cNvPr id="6" name="ZoneTexte 5">
            <a:extLst>
              <a:ext uri="{FF2B5EF4-FFF2-40B4-BE49-F238E27FC236}">
                <a16:creationId xmlns:a16="http://schemas.microsoft.com/office/drawing/2014/main" id="{C8D08493-73E1-D038-FBA6-A689E9FD4673}"/>
              </a:ext>
            </a:extLst>
          </p:cNvPr>
          <p:cNvSpPr txBox="1"/>
          <p:nvPr/>
        </p:nvSpPr>
        <p:spPr>
          <a:xfrm>
            <a:off x="4186627" y="5704897"/>
            <a:ext cx="472966" cy="369332"/>
          </a:xfrm>
          <a:prstGeom prst="rect">
            <a:avLst/>
          </a:prstGeom>
          <a:solidFill>
            <a:schemeClr val="bg1"/>
          </a:solidFill>
        </p:spPr>
        <p:txBody>
          <a:bodyPr wrap="square" rtlCol="0">
            <a:spAutoFit/>
          </a:bodyPr>
          <a:lstStyle/>
          <a:p>
            <a:pPr algn="ctr"/>
            <a:r>
              <a:rPr lang="fr-FR" b="1" dirty="0">
                <a:latin typeface="Times New Roman" panose="02020603050405020304" pitchFamily="18" charset="0"/>
                <a:cs typeface="Times New Roman" panose="02020603050405020304" pitchFamily="18" charset="0"/>
              </a:rPr>
              <a:t>c</a:t>
            </a:r>
          </a:p>
        </p:txBody>
      </p:sp>
      <p:sp>
        <p:nvSpPr>
          <p:cNvPr id="10" name="ZoneTexte 9">
            <a:extLst>
              <a:ext uri="{FF2B5EF4-FFF2-40B4-BE49-F238E27FC236}">
                <a16:creationId xmlns:a16="http://schemas.microsoft.com/office/drawing/2014/main" id="{666241ED-F88B-E493-FCA4-6EF801EEDB83}"/>
              </a:ext>
            </a:extLst>
          </p:cNvPr>
          <p:cNvSpPr txBox="1"/>
          <p:nvPr/>
        </p:nvSpPr>
        <p:spPr>
          <a:xfrm>
            <a:off x="9791409" y="558800"/>
            <a:ext cx="2400591" cy="1095749"/>
          </a:xfrm>
          <a:prstGeom prst="rect">
            <a:avLst/>
          </a:prstGeom>
          <a:noFill/>
        </p:spPr>
        <p:txBody>
          <a:bodyPr wrap="square" rtlCol="0">
            <a:spAutoFit/>
          </a:bodyPr>
          <a:lstStyle/>
          <a:p>
            <a:pPr marL="538163" indent="-538163" algn="just">
              <a:lnSpc>
                <a:spcPct val="150000"/>
              </a:lnSpc>
            </a:pPr>
            <a:r>
              <a:rPr lang="fr-FR" sz="1500" b="1" dirty="0">
                <a:latin typeface="Palatino Linotype" panose="02040502050505030304" pitchFamily="18" charset="0"/>
                <a:cs typeface="Times New Roman" panose="02020603050405020304" pitchFamily="18" charset="0"/>
              </a:rPr>
              <a:t>a </a:t>
            </a:r>
            <a:r>
              <a:rPr lang="fr-FR" sz="1500" dirty="0">
                <a:latin typeface="Palatino Linotype" panose="02040502050505030304" pitchFamily="18" charset="0"/>
                <a:cs typeface="Times New Roman" panose="02020603050405020304" pitchFamily="18" charset="0"/>
              </a:rPr>
              <a:t>: Ferme de la Hautière</a:t>
            </a:r>
          </a:p>
          <a:p>
            <a:pPr algn="just">
              <a:lnSpc>
                <a:spcPct val="150000"/>
              </a:lnSpc>
            </a:pPr>
            <a:r>
              <a:rPr lang="fr-FR" sz="1500" b="1" dirty="0">
                <a:latin typeface="Palatino Linotype" panose="02040502050505030304" pitchFamily="18" charset="0"/>
                <a:cs typeface="Times New Roman" panose="02020603050405020304" pitchFamily="18" charset="0"/>
              </a:rPr>
              <a:t>b</a:t>
            </a:r>
            <a:r>
              <a:rPr lang="fr-FR" sz="1500" dirty="0">
                <a:latin typeface="Palatino Linotype" panose="02040502050505030304" pitchFamily="18" charset="0"/>
                <a:cs typeface="Times New Roman" panose="02020603050405020304" pitchFamily="18" charset="0"/>
              </a:rPr>
              <a:t> : Ferme du Limeur</a:t>
            </a:r>
          </a:p>
          <a:p>
            <a:pPr algn="just">
              <a:lnSpc>
                <a:spcPct val="150000"/>
              </a:lnSpc>
            </a:pPr>
            <a:r>
              <a:rPr lang="fr-FR" sz="1500" b="1" dirty="0">
                <a:latin typeface="Palatino Linotype" panose="02040502050505030304" pitchFamily="18" charset="0"/>
                <a:cs typeface="Times New Roman" panose="02020603050405020304" pitchFamily="18" charset="0"/>
              </a:rPr>
              <a:t>c</a:t>
            </a:r>
            <a:r>
              <a:rPr lang="fr-FR" sz="1500" dirty="0">
                <a:latin typeface="Palatino Linotype" panose="02040502050505030304" pitchFamily="18" charset="0"/>
                <a:cs typeface="Times New Roman" panose="02020603050405020304" pitchFamily="18" charset="0"/>
              </a:rPr>
              <a:t> :  Ferme du Trèfle blanc</a:t>
            </a:r>
          </a:p>
        </p:txBody>
      </p:sp>
      <p:sp>
        <p:nvSpPr>
          <p:cNvPr id="11" name="Rectangle 10">
            <a:extLst>
              <a:ext uri="{FF2B5EF4-FFF2-40B4-BE49-F238E27FC236}">
                <a16:creationId xmlns:a16="http://schemas.microsoft.com/office/drawing/2014/main" id="{3DBCD527-B284-42A2-0830-39E192E015A6}"/>
              </a:ext>
            </a:extLst>
          </p:cNvPr>
          <p:cNvSpPr/>
          <p:nvPr/>
        </p:nvSpPr>
        <p:spPr>
          <a:xfrm>
            <a:off x="0" y="-34262"/>
            <a:ext cx="12192000" cy="593062"/>
          </a:xfrm>
          <a:prstGeom prst="rect">
            <a:avLst/>
          </a:prstGeom>
          <a:blipFill>
            <a:blip r:embed="rId6"/>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(5/10)</a:t>
            </a:r>
          </a:p>
        </p:txBody>
      </p:sp>
    </p:spTree>
    <p:extLst>
      <p:ext uri="{BB962C8B-B14F-4D97-AF65-F5344CB8AC3E}">
        <p14:creationId xmlns:p14="http://schemas.microsoft.com/office/powerpoint/2010/main" val="4052354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CC2049E-C442-4F01-F96E-8E7D124A0145}"/>
              </a:ext>
            </a:extLst>
          </p:cNvPr>
          <p:cNvSpPr/>
          <p:nvPr/>
        </p:nvSpPr>
        <p:spPr>
          <a:xfrm>
            <a:off x="0" y="-4241"/>
            <a:ext cx="12192000" cy="87357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Plan de la présentation</a:t>
            </a:r>
          </a:p>
        </p:txBody>
      </p:sp>
      <p:sp>
        <p:nvSpPr>
          <p:cNvPr id="2" name="Rectangle 1">
            <a:extLst>
              <a:ext uri="{FF2B5EF4-FFF2-40B4-BE49-F238E27FC236}">
                <a16:creationId xmlns:a16="http://schemas.microsoft.com/office/drawing/2014/main" id="{8F10BE8A-FF6C-B245-CD71-5BD147E22FBC}"/>
              </a:ext>
            </a:extLst>
          </p:cNvPr>
          <p:cNvSpPr/>
          <p:nvPr/>
        </p:nvSpPr>
        <p:spPr>
          <a:xfrm>
            <a:off x="121920" y="1128411"/>
            <a:ext cx="6065520" cy="914400"/>
          </a:xfrm>
          <a:prstGeom prst="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fr-FR" sz="4500" dirty="0">
                <a:effectLst>
                  <a:outerShdw blurRad="38100" dist="38100" dir="2700000" algn="tl">
                    <a:srgbClr val="000000">
                      <a:alpha val="43137"/>
                    </a:srgbClr>
                  </a:outerShdw>
                </a:effectLst>
                <a:latin typeface="Palatino Linotype" panose="02040502050505030304" pitchFamily="18" charset="0"/>
              </a:rPr>
              <a:t>Introduction</a:t>
            </a:r>
          </a:p>
        </p:txBody>
      </p:sp>
      <p:sp>
        <p:nvSpPr>
          <p:cNvPr id="3" name="Rectangle 2">
            <a:extLst>
              <a:ext uri="{FF2B5EF4-FFF2-40B4-BE49-F238E27FC236}">
                <a16:creationId xmlns:a16="http://schemas.microsoft.com/office/drawing/2014/main" id="{1F5298AE-9951-B027-1CA5-B19CE55D5BAA}"/>
              </a:ext>
            </a:extLst>
          </p:cNvPr>
          <p:cNvSpPr/>
          <p:nvPr/>
        </p:nvSpPr>
        <p:spPr>
          <a:xfrm>
            <a:off x="1503680" y="2450074"/>
            <a:ext cx="6065520" cy="914400"/>
          </a:xfrm>
          <a:prstGeom prst="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fr-FR" sz="4500" dirty="0">
                <a:effectLst>
                  <a:outerShdw blurRad="38100" dist="38100" dir="2700000" algn="tl">
                    <a:srgbClr val="000000">
                      <a:alpha val="43137"/>
                    </a:srgbClr>
                  </a:outerShdw>
                </a:effectLst>
                <a:latin typeface="Palatino Linotype" panose="02040502050505030304" pitchFamily="18" charset="0"/>
              </a:rPr>
              <a:t>Matériel &amp; Méthodes</a:t>
            </a:r>
          </a:p>
        </p:txBody>
      </p:sp>
      <p:sp>
        <p:nvSpPr>
          <p:cNvPr id="4" name="Rectangle 3">
            <a:extLst>
              <a:ext uri="{FF2B5EF4-FFF2-40B4-BE49-F238E27FC236}">
                <a16:creationId xmlns:a16="http://schemas.microsoft.com/office/drawing/2014/main" id="{960E84F4-E8CA-D2DF-F4FA-FE39B57CFE3C}"/>
              </a:ext>
            </a:extLst>
          </p:cNvPr>
          <p:cNvSpPr/>
          <p:nvPr/>
        </p:nvSpPr>
        <p:spPr>
          <a:xfrm>
            <a:off x="2987040" y="3771737"/>
            <a:ext cx="6065520" cy="914400"/>
          </a:xfrm>
          <a:prstGeom prst="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fr-FR" sz="4500" dirty="0">
                <a:effectLst>
                  <a:outerShdw blurRad="38100" dist="38100" dir="2700000" algn="tl">
                    <a:srgbClr val="000000">
                      <a:alpha val="43137"/>
                    </a:srgbClr>
                  </a:outerShdw>
                </a:effectLst>
                <a:latin typeface="Palatino Linotype" panose="02040502050505030304" pitchFamily="18" charset="0"/>
              </a:rPr>
              <a:t>Résultats &amp; Discussion</a:t>
            </a:r>
          </a:p>
        </p:txBody>
      </p:sp>
      <p:sp>
        <p:nvSpPr>
          <p:cNvPr id="6" name="Rectangle 5">
            <a:extLst>
              <a:ext uri="{FF2B5EF4-FFF2-40B4-BE49-F238E27FC236}">
                <a16:creationId xmlns:a16="http://schemas.microsoft.com/office/drawing/2014/main" id="{D893275E-B2A0-04FD-E790-9257A072171B}"/>
              </a:ext>
            </a:extLst>
          </p:cNvPr>
          <p:cNvSpPr/>
          <p:nvPr/>
        </p:nvSpPr>
        <p:spPr>
          <a:xfrm>
            <a:off x="5242560" y="5093400"/>
            <a:ext cx="6065520" cy="914400"/>
          </a:xfrm>
          <a:prstGeom prst="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r>
              <a:rPr lang="fr-FR" sz="4500" dirty="0">
                <a:effectLst>
                  <a:outerShdw blurRad="38100" dist="38100" dir="2700000" algn="tl">
                    <a:srgbClr val="000000">
                      <a:alpha val="43137"/>
                    </a:srgbClr>
                  </a:outerShdw>
                </a:effectLst>
                <a:latin typeface="Palatino Linotype" panose="02040502050505030304" pitchFamily="18" charset="0"/>
              </a:rPr>
              <a:t>Conclusion</a:t>
            </a:r>
          </a:p>
        </p:txBody>
      </p:sp>
      <p:sp>
        <p:nvSpPr>
          <p:cNvPr id="8" name="Espace réservé du numéro de diapositive 7">
            <a:extLst>
              <a:ext uri="{FF2B5EF4-FFF2-40B4-BE49-F238E27FC236}">
                <a16:creationId xmlns:a16="http://schemas.microsoft.com/office/drawing/2014/main" id="{D53158BB-0845-04CC-355C-F4A686265638}"/>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2</a:t>
            </a:fld>
            <a:endParaRPr lang="fr-FR" sz="2000" b="1" dirty="0">
              <a:solidFill>
                <a:schemeClr val="tx1"/>
              </a:solidFill>
              <a:latin typeface="Palatino Linotype" panose="02040502050505030304" pitchFamily="18" charset="0"/>
            </a:endParaRPr>
          </a:p>
        </p:txBody>
      </p:sp>
      <p:sp>
        <p:nvSpPr>
          <p:cNvPr id="19" name="Flèche : angle droit 18">
            <a:extLst>
              <a:ext uri="{FF2B5EF4-FFF2-40B4-BE49-F238E27FC236}">
                <a16:creationId xmlns:a16="http://schemas.microsoft.com/office/drawing/2014/main" id="{7A044ED4-6BF1-43A6-8A01-7E442B34ABDA}"/>
              </a:ext>
            </a:extLst>
          </p:cNvPr>
          <p:cNvSpPr/>
          <p:nvPr/>
        </p:nvSpPr>
        <p:spPr>
          <a:xfrm rot="5400000">
            <a:off x="4095054" y="4512843"/>
            <a:ext cx="974212" cy="1320800"/>
          </a:xfrm>
          <a:prstGeom prst="bentUpArrow">
            <a:avLst>
              <a:gd name="adj1" fmla="val 8846"/>
              <a:gd name="adj2" fmla="val 10769"/>
              <a:gd name="adj3" fmla="val 3038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angle droit 19">
            <a:extLst>
              <a:ext uri="{FF2B5EF4-FFF2-40B4-BE49-F238E27FC236}">
                <a16:creationId xmlns:a16="http://schemas.microsoft.com/office/drawing/2014/main" id="{74D72729-F81B-279D-EF3D-E6BE5A943847}"/>
              </a:ext>
            </a:extLst>
          </p:cNvPr>
          <p:cNvSpPr/>
          <p:nvPr/>
        </p:nvSpPr>
        <p:spPr>
          <a:xfrm rot="5400000">
            <a:off x="2045691" y="3421903"/>
            <a:ext cx="998778" cy="883920"/>
          </a:xfrm>
          <a:prstGeom prst="bentUpArrow">
            <a:avLst>
              <a:gd name="adj1" fmla="val 8846"/>
              <a:gd name="adj2" fmla="val 10769"/>
              <a:gd name="adj3" fmla="val 3038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Flèche : angle droit 20">
            <a:extLst>
              <a:ext uri="{FF2B5EF4-FFF2-40B4-BE49-F238E27FC236}">
                <a16:creationId xmlns:a16="http://schemas.microsoft.com/office/drawing/2014/main" id="{D83CD6DD-4DB7-5B80-13C8-DB6FAEEFFCFB}"/>
              </a:ext>
            </a:extLst>
          </p:cNvPr>
          <p:cNvSpPr/>
          <p:nvPr/>
        </p:nvSpPr>
        <p:spPr>
          <a:xfrm rot="5400000">
            <a:off x="592443" y="2070130"/>
            <a:ext cx="938553" cy="883920"/>
          </a:xfrm>
          <a:prstGeom prst="bentUpArrow">
            <a:avLst>
              <a:gd name="adj1" fmla="val 8846"/>
              <a:gd name="adj2" fmla="val 10769"/>
              <a:gd name="adj3" fmla="val 3038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9" name="Image 8">
            <a:extLst>
              <a:ext uri="{FF2B5EF4-FFF2-40B4-BE49-F238E27FC236}">
                <a16:creationId xmlns:a16="http://schemas.microsoft.com/office/drawing/2014/main" id="{D0452B13-0D52-B3EA-E855-3F9E22A6F063}"/>
              </a:ext>
            </a:extLst>
          </p:cNvPr>
          <p:cNvPicPr>
            <a:picLocks noChangeAspect="1"/>
          </p:cNvPicPr>
          <p:nvPr/>
        </p:nvPicPr>
        <p:blipFill>
          <a:blip r:embed="rId4"/>
          <a:stretch>
            <a:fillRect/>
          </a:stretch>
        </p:blipFill>
        <p:spPr>
          <a:xfrm>
            <a:off x="1261518" y="29774"/>
            <a:ext cx="1283562" cy="854152"/>
          </a:xfrm>
          <a:prstGeom prst="rect">
            <a:avLst/>
          </a:prstGeom>
          <a:blipFill>
            <a:blip r:embed="rId5"/>
            <a:tile tx="0" ty="0" sx="100000" sy="100000" flip="none" algn="tl"/>
          </a:blipFill>
        </p:spPr>
      </p:pic>
      <p:pic>
        <p:nvPicPr>
          <p:cNvPr id="7" name="Image 6">
            <a:extLst>
              <a:ext uri="{FF2B5EF4-FFF2-40B4-BE49-F238E27FC236}">
                <a16:creationId xmlns:a16="http://schemas.microsoft.com/office/drawing/2014/main" id="{6FC27A67-D4D5-C311-10CB-F1869BCC3310}"/>
              </a:ext>
            </a:extLst>
          </p:cNvPr>
          <p:cNvPicPr>
            <a:picLocks noChangeAspect="1"/>
          </p:cNvPicPr>
          <p:nvPr/>
        </p:nvPicPr>
        <p:blipFill>
          <a:blip r:embed="rId6"/>
          <a:srcRect l="9047" t="5143" r="10249" b="4630"/>
          <a:stretch>
            <a:fillRect/>
          </a:stretch>
        </p:blipFill>
        <p:spPr>
          <a:xfrm>
            <a:off x="10806839" y="941640"/>
            <a:ext cx="1114832" cy="1246389"/>
          </a:xfrm>
          <a:prstGeom prst="rect">
            <a:avLst/>
          </a:prstGeom>
          <a:effectLst>
            <a:reflection blurRad="6350" stA="50000" endA="300" endPos="55000" dir="5400000" sy="-100000" algn="bl" rotWithShape="0"/>
          </a:effectLst>
        </p:spPr>
      </p:pic>
    </p:spTree>
    <p:extLst>
      <p:ext uri="{BB962C8B-B14F-4D97-AF65-F5344CB8AC3E}">
        <p14:creationId xmlns:p14="http://schemas.microsoft.com/office/powerpoint/2010/main" val="976529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AF858-B788-88D4-1D8A-E580ACCE0C75}"/>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64D7A500-47FF-7520-AC49-3782081C1FB3}"/>
              </a:ext>
            </a:extLst>
          </p:cNvPr>
          <p:cNvSpPr>
            <a:spLocks noGrp="1"/>
          </p:cNvSpPr>
          <p:nvPr>
            <p:ph type="sldNum" sz="quarter" idx="12"/>
          </p:nvPr>
        </p:nvSpPr>
        <p:spPr>
          <a:xfrm>
            <a:off x="9448800" y="6453119"/>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20</a:t>
            </a:fld>
            <a:endParaRPr lang="fr-FR" sz="2000" b="1" dirty="0">
              <a:solidFill>
                <a:schemeClr val="tx1"/>
              </a:solidFill>
              <a:latin typeface="Palatino Linotype" panose="02040502050505030304" pitchFamily="18" charset="0"/>
            </a:endParaRPr>
          </a:p>
        </p:txBody>
      </p:sp>
      <p:sp>
        <p:nvSpPr>
          <p:cNvPr id="3" name="Rectangle 2">
            <a:extLst>
              <a:ext uri="{FF2B5EF4-FFF2-40B4-BE49-F238E27FC236}">
                <a16:creationId xmlns:a16="http://schemas.microsoft.com/office/drawing/2014/main" id="{455A2F39-9397-0F75-9D5A-9753153AD8A2}"/>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(6/10)</a:t>
            </a:r>
          </a:p>
        </p:txBody>
      </p:sp>
      <p:sp>
        <p:nvSpPr>
          <p:cNvPr id="15" name="ZoneTexte 14">
            <a:extLst>
              <a:ext uri="{FF2B5EF4-FFF2-40B4-BE49-F238E27FC236}">
                <a16:creationId xmlns:a16="http://schemas.microsoft.com/office/drawing/2014/main" id="{0249B7D6-EEA8-7670-DE36-0A55FE14D9D1}"/>
              </a:ext>
            </a:extLst>
          </p:cNvPr>
          <p:cNvSpPr txBox="1"/>
          <p:nvPr/>
        </p:nvSpPr>
        <p:spPr>
          <a:xfrm>
            <a:off x="810113" y="4107802"/>
            <a:ext cx="5496061" cy="369332"/>
          </a:xfrm>
          <a:prstGeom prst="rect">
            <a:avLst/>
          </a:prstGeom>
          <a:noFill/>
        </p:spPr>
        <p:txBody>
          <a:bodyPr wrap="square" rtlCol="0">
            <a:spAutoFit/>
          </a:bodyPr>
          <a:lstStyle/>
          <a:p>
            <a:pPr algn="just"/>
            <a:r>
              <a:rPr lang="fr-FR" b="1" dirty="0">
                <a:latin typeface="Palatino Linotype" panose="02040502050505030304" pitchFamily="18" charset="0"/>
              </a:rPr>
              <a:t>Figure 5 : </a:t>
            </a:r>
            <a:r>
              <a:rPr lang="fr-FR" dirty="0">
                <a:latin typeface="Palatino Linotype" panose="02040502050505030304" pitchFamily="18" charset="0"/>
              </a:rPr>
              <a:t>Dispositif expérimental parcelle de laitues</a:t>
            </a:r>
          </a:p>
        </p:txBody>
      </p:sp>
      <p:sp>
        <p:nvSpPr>
          <p:cNvPr id="21" name="ZoneTexte 20">
            <a:extLst>
              <a:ext uri="{FF2B5EF4-FFF2-40B4-BE49-F238E27FC236}">
                <a16:creationId xmlns:a16="http://schemas.microsoft.com/office/drawing/2014/main" id="{B545BCB2-4C98-7C8D-3676-F5F39FBE2EDE}"/>
              </a:ext>
            </a:extLst>
          </p:cNvPr>
          <p:cNvSpPr txBox="1"/>
          <p:nvPr/>
        </p:nvSpPr>
        <p:spPr>
          <a:xfrm>
            <a:off x="7216010" y="4291608"/>
            <a:ext cx="4593772" cy="646331"/>
          </a:xfrm>
          <a:prstGeom prst="rect">
            <a:avLst/>
          </a:prstGeom>
          <a:noFill/>
        </p:spPr>
        <p:txBody>
          <a:bodyPr wrap="square" rtlCol="0">
            <a:spAutoFit/>
          </a:bodyPr>
          <a:lstStyle/>
          <a:p>
            <a:pPr algn="just"/>
            <a:r>
              <a:rPr lang="fr-FR" b="1" dirty="0">
                <a:latin typeface="Palatino Linotype" panose="02040502050505030304" pitchFamily="18" charset="0"/>
              </a:rPr>
              <a:t>Figure 6 : </a:t>
            </a:r>
            <a:r>
              <a:rPr lang="fr-FR" dirty="0">
                <a:latin typeface="Palatino Linotype" panose="02040502050505030304" pitchFamily="18" charset="0"/>
              </a:rPr>
              <a:t>Dispositif expérimental à la prairie naturelle</a:t>
            </a:r>
          </a:p>
        </p:txBody>
      </p:sp>
      <p:cxnSp>
        <p:nvCxnSpPr>
          <p:cNvPr id="6" name="Connecteur droit 5">
            <a:extLst>
              <a:ext uri="{FF2B5EF4-FFF2-40B4-BE49-F238E27FC236}">
                <a16:creationId xmlns:a16="http://schemas.microsoft.com/office/drawing/2014/main" id="{3C9A7400-2FCD-3FBE-3D73-C21619D69E2F}"/>
              </a:ext>
            </a:extLst>
          </p:cNvPr>
          <p:cNvCxnSpPr>
            <a:cxnSpLocks/>
          </p:cNvCxnSpPr>
          <p:nvPr/>
        </p:nvCxnSpPr>
        <p:spPr>
          <a:xfrm>
            <a:off x="6705600" y="650967"/>
            <a:ext cx="0" cy="428697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BEF1868D-EBB2-BA7D-EC0E-F343C9C862E8}"/>
              </a:ext>
            </a:extLst>
          </p:cNvPr>
          <p:cNvSpPr txBox="1"/>
          <p:nvPr/>
        </p:nvSpPr>
        <p:spPr>
          <a:xfrm>
            <a:off x="6942953" y="1046915"/>
            <a:ext cx="812524" cy="369332"/>
          </a:xfrm>
          <a:prstGeom prst="rect">
            <a:avLst/>
          </a:prstGeom>
          <a:noFill/>
        </p:spPr>
        <p:txBody>
          <a:bodyPr wrap="square" rtlCol="0">
            <a:spAutoFit/>
          </a:bodyPr>
          <a:lstStyle/>
          <a:p>
            <a:r>
              <a:rPr lang="fr-FR" b="1" dirty="0">
                <a:latin typeface="Palatino Linotype" panose="02040502050505030304" pitchFamily="18" charset="0"/>
              </a:rPr>
              <a:t>Bloc 1</a:t>
            </a:r>
          </a:p>
        </p:txBody>
      </p:sp>
      <p:sp>
        <p:nvSpPr>
          <p:cNvPr id="12" name="ZoneTexte 11">
            <a:extLst>
              <a:ext uri="{FF2B5EF4-FFF2-40B4-BE49-F238E27FC236}">
                <a16:creationId xmlns:a16="http://schemas.microsoft.com/office/drawing/2014/main" id="{A31C09E4-7D3E-B76F-D6DC-AE791A334BE6}"/>
              </a:ext>
            </a:extLst>
          </p:cNvPr>
          <p:cNvSpPr txBox="1"/>
          <p:nvPr/>
        </p:nvSpPr>
        <p:spPr>
          <a:xfrm>
            <a:off x="6939230" y="3385732"/>
            <a:ext cx="842383" cy="369332"/>
          </a:xfrm>
          <a:prstGeom prst="rect">
            <a:avLst/>
          </a:prstGeom>
          <a:noFill/>
        </p:spPr>
        <p:txBody>
          <a:bodyPr wrap="square" rtlCol="0">
            <a:spAutoFit/>
          </a:bodyPr>
          <a:lstStyle/>
          <a:p>
            <a:r>
              <a:rPr lang="fr-FR" b="1" dirty="0">
                <a:latin typeface="Palatino Linotype" panose="02040502050505030304" pitchFamily="18" charset="0"/>
              </a:rPr>
              <a:t>Bloc 3</a:t>
            </a:r>
          </a:p>
        </p:txBody>
      </p:sp>
      <p:sp>
        <p:nvSpPr>
          <p:cNvPr id="13" name="ZoneTexte 12">
            <a:extLst>
              <a:ext uri="{FF2B5EF4-FFF2-40B4-BE49-F238E27FC236}">
                <a16:creationId xmlns:a16="http://schemas.microsoft.com/office/drawing/2014/main" id="{83252610-4E16-C851-052D-C9C9CBD6F2B7}"/>
              </a:ext>
            </a:extLst>
          </p:cNvPr>
          <p:cNvSpPr txBox="1"/>
          <p:nvPr/>
        </p:nvSpPr>
        <p:spPr>
          <a:xfrm>
            <a:off x="6939230" y="2276211"/>
            <a:ext cx="834028" cy="369332"/>
          </a:xfrm>
          <a:prstGeom prst="rect">
            <a:avLst/>
          </a:prstGeom>
          <a:noFill/>
        </p:spPr>
        <p:txBody>
          <a:bodyPr wrap="square" rtlCol="0">
            <a:spAutoFit/>
          </a:bodyPr>
          <a:lstStyle/>
          <a:p>
            <a:r>
              <a:rPr lang="fr-FR" b="1" dirty="0">
                <a:latin typeface="Palatino Linotype" panose="02040502050505030304" pitchFamily="18" charset="0"/>
              </a:rPr>
              <a:t>Bloc 2</a:t>
            </a:r>
          </a:p>
        </p:txBody>
      </p:sp>
      <p:pic>
        <p:nvPicPr>
          <p:cNvPr id="16" name="Image 15">
            <a:extLst>
              <a:ext uri="{FF2B5EF4-FFF2-40B4-BE49-F238E27FC236}">
                <a16:creationId xmlns:a16="http://schemas.microsoft.com/office/drawing/2014/main" id="{4E79BA1E-28CE-8911-DFB8-0F343357AC8D}"/>
              </a:ext>
            </a:extLst>
          </p:cNvPr>
          <p:cNvPicPr>
            <a:picLocks noChangeAspect="1"/>
          </p:cNvPicPr>
          <p:nvPr/>
        </p:nvPicPr>
        <p:blipFill>
          <a:blip r:embed="rId4"/>
          <a:srcRect r="29258" b="4833"/>
          <a:stretch>
            <a:fillRect/>
          </a:stretch>
        </p:blipFill>
        <p:spPr>
          <a:xfrm>
            <a:off x="7755477" y="766196"/>
            <a:ext cx="4053719" cy="3341606"/>
          </a:xfrm>
          <a:prstGeom prst="rect">
            <a:avLst/>
          </a:prstGeom>
        </p:spPr>
      </p:pic>
      <p:sp>
        <p:nvSpPr>
          <p:cNvPr id="2" name="ZoneTexte 1">
            <a:extLst>
              <a:ext uri="{FF2B5EF4-FFF2-40B4-BE49-F238E27FC236}">
                <a16:creationId xmlns:a16="http://schemas.microsoft.com/office/drawing/2014/main" id="{A0DB22CB-9E5D-0732-E9C7-36D59C99B58B}"/>
              </a:ext>
            </a:extLst>
          </p:cNvPr>
          <p:cNvSpPr txBox="1"/>
          <p:nvPr/>
        </p:nvSpPr>
        <p:spPr>
          <a:xfrm>
            <a:off x="90178" y="5257795"/>
            <a:ext cx="11978779" cy="646331"/>
          </a:xfrm>
          <a:prstGeom prst="rect">
            <a:avLst/>
          </a:prstGeom>
          <a:noFill/>
        </p:spPr>
        <p:txBody>
          <a:bodyPr wrap="square" rtlCol="0">
            <a:spAutoFit/>
          </a:bodyPr>
          <a:lstStyle/>
          <a:p>
            <a:pPr algn="just"/>
            <a:r>
              <a:rPr lang="fr-FR" b="1" dirty="0">
                <a:effectLst>
                  <a:outerShdw blurRad="38100" dist="38100" dir="2700000" algn="tl">
                    <a:srgbClr val="000000">
                      <a:alpha val="43137"/>
                    </a:srgbClr>
                  </a:outerShdw>
                </a:effectLst>
                <a:latin typeface="Palatino Linotype" panose="02040502050505030304" pitchFamily="18" charset="0"/>
              </a:rPr>
              <a:t>Traitements laitues et prairie naturelle</a:t>
            </a:r>
            <a:r>
              <a:rPr lang="fr-FR" dirty="0">
                <a:effectLst>
                  <a:outerShdw blurRad="38100" dist="38100" dir="2700000" algn="tl">
                    <a:srgbClr val="000000">
                      <a:alpha val="43137"/>
                    </a:srgbClr>
                  </a:outerShdw>
                </a:effectLst>
                <a:latin typeface="Palatino Linotype" panose="02040502050505030304" pitchFamily="18" charset="0"/>
              </a:rPr>
              <a:t> - </a:t>
            </a:r>
            <a:r>
              <a:rPr lang="fr-FR" b="1" dirty="0">
                <a:effectLst>
                  <a:outerShdw blurRad="38100" dist="38100" dir="2700000" algn="tl">
                    <a:srgbClr val="000000">
                      <a:alpha val="43137"/>
                    </a:srgbClr>
                  </a:outerShdw>
                </a:effectLst>
                <a:latin typeface="Palatino Linotype" panose="02040502050505030304" pitchFamily="18" charset="0"/>
              </a:rPr>
              <a:t>T0 : </a:t>
            </a:r>
            <a:r>
              <a:rPr lang="fr-FR" dirty="0">
                <a:effectLst>
                  <a:outerShdw blurRad="38100" dist="38100" dir="2700000" algn="tl">
                    <a:srgbClr val="000000">
                      <a:alpha val="43137"/>
                    </a:srgbClr>
                  </a:outerShdw>
                </a:effectLst>
                <a:latin typeface="Palatino Linotype" panose="02040502050505030304" pitchFamily="18" charset="0"/>
              </a:rPr>
              <a:t>aucun apport,</a:t>
            </a:r>
            <a:r>
              <a:rPr lang="fr-FR" baseline="30000" dirty="0">
                <a:effectLst>
                  <a:outerShdw blurRad="38100" dist="38100" dir="2700000" algn="tl">
                    <a:srgbClr val="000000">
                      <a:alpha val="43137"/>
                    </a:srgbClr>
                  </a:outerShdw>
                </a:effectLst>
                <a:latin typeface="Palatino Linotype" panose="02040502050505030304" pitchFamily="18" charset="0"/>
              </a:rPr>
              <a:t> </a:t>
            </a:r>
            <a:r>
              <a:rPr lang="fr-FR" b="1" dirty="0">
                <a:effectLst>
                  <a:outerShdw blurRad="38100" dist="38100" dir="2700000" algn="tl">
                    <a:srgbClr val="000000">
                      <a:alpha val="43137"/>
                    </a:srgbClr>
                  </a:outerShdw>
                </a:effectLst>
                <a:latin typeface="Palatino Linotype" panose="02040502050505030304" pitchFamily="18" charset="0"/>
              </a:rPr>
              <a:t>T1 : </a:t>
            </a:r>
            <a:r>
              <a:rPr lang="fr-FR" dirty="0">
                <a:effectLst>
                  <a:outerShdw blurRad="38100" dist="38100" dir="2700000" algn="tl">
                    <a:srgbClr val="000000">
                      <a:alpha val="43137"/>
                    </a:srgbClr>
                  </a:outerShdw>
                </a:effectLst>
                <a:latin typeface="Palatino Linotype" panose="02040502050505030304" pitchFamily="18" charset="0"/>
              </a:rPr>
              <a:t>10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 </a:t>
            </a:r>
            <a:r>
              <a:rPr lang="fr-FR" b="1" dirty="0">
                <a:effectLst>
                  <a:outerShdw blurRad="38100" dist="38100" dir="2700000" algn="tl">
                    <a:srgbClr val="000000">
                      <a:alpha val="43137"/>
                    </a:srgbClr>
                  </a:outerShdw>
                </a:effectLst>
                <a:latin typeface="Palatino Linotype" panose="02040502050505030304" pitchFamily="18" charset="0"/>
              </a:rPr>
              <a:t>T2 : </a:t>
            </a:r>
            <a:r>
              <a:rPr lang="fr-FR" dirty="0">
                <a:effectLst>
                  <a:outerShdw blurRad="38100" dist="38100" dir="2700000" algn="tl">
                    <a:srgbClr val="000000">
                      <a:alpha val="43137"/>
                    </a:srgbClr>
                  </a:outerShdw>
                </a:effectLst>
                <a:latin typeface="Palatino Linotype" panose="02040502050505030304" pitchFamily="18" charset="0"/>
              </a:rPr>
              <a:t>20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 </a:t>
            </a:r>
            <a:r>
              <a:rPr lang="fr-FR" b="1" dirty="0">
                <a:effectLst>
                  <a:outerShdw blurRad="38100" dist="38100" dir="2700000" algn="tl">
                    <a:srgbClr val="000000">
                      <a:alpha val="43137"/>
                    </a:srgbClr>
                  </a:outerShdw>
                </a:effectLst>
                <a:latin typeface="Palatino Linotype" panose="02040502050505030304" pitchFamily="18" charset="0"/>
              </a:rPr>
              <a:t>T3 : </a:t>
            </a:r>
            <a:r>
              <a:rPr lang="fr-FR" dirty="0">
                <a:effectLst>
                  <a:outerShdw blurRad="38100" dist="38100" dir="2700000" algn="tl">
                    <a:srgbClr val="000000">
                      <a:alpha val="43137"/>
                    </a:srgbClr>
                  </a:outerShdw>
                </a:effectLst>
                <a:latin typeface="Palatino Linotype" panose="02040502050505030304" pitchFamily="18" charset="0"/>
              </a:rPr>
              <a:t>30 t.ha</a:t>
            </a:r>
            <a:r>
              <a:rPr lang="fr-FR" baseline="30000" dirty="0">
                <a:effectLst>
                  <a:outerShdw blurRad="38100" dist="38100" dir="2700000" algn="tl">
                    <a:srgbClr val="000000">
                      <a:alpha val="43137"/>
                    </a:srgbClr>
                  </a:outerShdw>
                </a:effectLst>
                <a:latin typeface="Palatino Linotype" panose="02040502050505030304" pitchFamily="18" charset="0"/>
              </a:rPr>
              <a:t>-1 </a:t>
            </a:r>
            <a:r>
              <a:rPr lang="fr-FR" dirty="0">
                <a:effectLst>
                  <a:outerShdw blurRad="38100" dist="38100" dir="2700000" algn="tl">
                    <a:srgbClr val="000000">
                      <a:alpha val="43137"/>
                    </a:srgbClr>
                  </a:outerShdw>
                </a:effectLst>
                <a:latin typeface="Palatino Linotype" panose="02040502050505030304" pitchFamily="18" charset="0"/>
              </a:rPr>
              <a:t>de compost</a:t>
            </a:r>
          </a:p>
        </p:txBody>
      </p:sp>
      <p:pic>
        <p:nvPicPr>
          <p:cNvPr id="11" name="Image 10">
            <a:extLst>
              <a:ext uri="{FF2B5EF4-FFF2-40B4-BE49-F238E27FC236}">
                <a16:creationId xmlns:a16="http://schemas.microsoft.com/office/drawing/2014/main" id="{538AFB5C-483B-CF1E-8D14-61F4C3783FA4}"/>
              </a:ext>
            </a:extLst>
          </p:cNvPr>
          <p:cNvPicPr>
            <a:picLocks noChangeAspect="1"/>
          </p:cNvPicPr>
          <p:nvPr/>
        </p:nvPicPr>
        <p:blipFill>
          <a:blip r:embed="rId4"/>
          <a:srcRect r="29258" b="4833"/>
          <a:stretch>
            <a:fillRect/>
          </a:stretch>
        </p:blipFill>
        <p:spPr>
          <a:xfrm>
            <a:off x="1461143" y="790074"/>
            <a:ext cx="4053719" cy="3341606"/>
          </a:xfrm>
          <a:prstGeom prst="rect">
            <a:avLst/>
          </a:prstGeom>
        </p:spPr>
      </p:pic>
      <p:sp>
        <p:nvSpPr>
          <p:cNvPr id="17" name="ZoneTexte 16">
            <a:extLst>
              <a:ext uri="{FF2B5EF4-FFF2-40B4-BE49-F238E27FC236}">
                <a16:creationId xmlns:a16="http://schemas.microsoft.com/office/drawing/2014/main" id="{55D76CCB-90B9-B44E-2E16-910253791A4C}"/>
              </a:ext>
            </a:extLst>
          </p:cNvPr>
          <p:cNvSpPr txBox="1"/>
          <p:nvPr/>
        </p:nvSpPr>
        <p:spPr>
          <a:xfrm>
            <a:off x="579267" y="1044186"/>
            <a:ext cx="812524" cy="369332"/>
          </a:xfrm>
          <a:prstGeom prst="rect">
            <a:avLst/>
          </a:prstGeom>
          <a:noFill/>
        </p:spPr>
        <p:txBody>
          <a:bodyPr wrap="square" rtlCol="0">
            <a:spAutoFit/>
          </a:bodyPr>
          <a:lstStyle/>
          <a:p>
            <a:r>
              <a:rPr lang="fr-FR" b="1" dirty="0">
                <a:latin typeface="Palatino Linotype" panose="02040502050505030304" pitchFamily="18" charset="0"/>
              </a:rPr>
              <a:t>Bloc 1</a:t>
            </a:r>
          </a:p>
        </p:txBody>
      </p:sp>
      <p:sp>
        <p:nvSpPr>
          <p:cNvPr id="19" name="ZoneTexte 18">
            <a:extLst>
              <a:ext uri="{FF2B5EF4-FFF2-40B4-BE49-F238E27FC236}">
                <a16:creationId xmlns:a16="http://schemas.microsoft.com/office/drawing/2014/main" id="{AE7D1C40-6D4E-7D4F-2FEF-6F92921FA268}"/>
              </a:ext>
            </a:extLst>
          </p:cNvPr>
          <p:cNvSpPr txBox="1"/>
          <p:nvPr/>
        </p:nvSpPr>
        <p:spPr>
          <a:xfrm>
            <a:off x="533720" y="3429000"/>
            <a:ext cx="834028" cy="369332"/>
          </a:xfrm>
          <a:prstGeom prst="rect">
            <a:avLst/>
          </a:prstGeom>
          <a:noFill/>
        </p:spPr>
        <p:txBody>
          <a:bodyPr wrap="square" rtlCol="0">
            <a:spAutoFit/>
          </a:bodyPr>
          <a:lstStyle/>
          <a:p>
            <a:r>
              <a:rPr lang="fr-FR" b="1" dirty="0">
                <a:latin typeface="Palatino Linotype" panose="02040502050505030304" pitchFamily="18" charset="0"/>
              </a:rPr>
              <a:t>Bloc 3</a:t>
            </a:r>
          </a:p>
        </p:txBody>
      </p:sp>
      <p:sp>
        <p:nvSpPr>
          <p:cNvPr id="22" name="ZoneTexte 21">
            <a:extLst>
              <a:ext uri="{FF2B5EF4-FFF2-40B4-BE49-F238E27FC236}">
                <a16:creationId xmlns:a16="http://schemas.microsoft.com/office/drawing/2014/main" id="{9B4BD68F-26F2-2ED1-42CC-4AACC28000B2}"/>
              </a:ext>
            </a:extLst>
          </p:cNvPr>
          <p:cNvSpPr txBox="1"/>
          <p:nvPr/>
        </p:nvSpPr>
        <p:spPr>
          <a:xfrm>
            <a:off x="525365" y="2235739"/>
            <a:ext cx="842383" cy="369332"/>
          </a:xfrm>
          <a:prstGeom prst="rect">
            <a:avLst/>
          </a:prstGeom>
          <a:noFill/>
        </p:spPr>
        <p:txBody>
          <a:bodyPr wrap="square" rtlCol="0">
            <a:spAutoFit/>
          </a:bodyPr>
          <a:lstStyle/>
          <a:p>
            <a:r>
              <a:rPr lang="fr-FR" b="1" dirty="0">
                <a:latin typeface="Palatino Linotype" panose="02040502050505030304" pitchFamily="18" charset="0"/>
              </a:rPr>
              <a:t>Bloc 2</a:t>
            </a:r>
          </a:p>
        </p:txBody>
      </p:sp>
    </p:spTree>
    <p:extLst>
      <p:ext uri="{BB962C8B-B14F-4D97-AF65-F5344CB8AC3E}">
        <p14:creationId xmlns:p14="http://schemas.microsoft.com/office/powerpoint/2010/main" val="3967404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10D0F-006F-F645-E861-055783D6B72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C19BE6C-3FEB-E219-DF7D-AABA1D1AF86F}"/>
              </a:ext>
            </a:extLst>
          </p:cNvPr>
          <p:cNvSpPr>
            <a:spLocks noGrp="1"/>
          </p:cNvSpPr>
          <p:nvPr>
            <p:ph type="sldNum" sz="quarter" idx="12"/>
          </p:nvPr>
        </p:nvSpPr>
        <p:spPr>
          <a:xfrm>
            <a:off x="9448800" y="6483611"/>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21</a:t>
            </a:fld>
            <a:endParaRPr lang="fr-FR" sz="2000" b="1" dirty="0">
              <a:solidFill>
                <a:schemeClr val="tx1"/>
              </a:solidFill>
              <a:latin typeface="Palatino Linotype" panose="02040502050505030304" pitchFamily="18" charset="0"/>
            </a:endParaRPr>
          </a:p>
        </p:txBody>
      </p:sp>
      <p:sp>
        <p:nvSpPr>
          <p:cNvPr id="2" name="ZoneTexte 1">
            <a:extLst>
              <a:ext uri="{FF2B5EF4-FFF2-40B4-BE49-F238E27FC236}">
                <a16:creationId xmlns:a16="http://schemas.microsoft.com/office/drawing/2014/main" id="{762927AB-89AF-ED87-474C-62B215F3B14D}"/>
              </a:ext>
            </a:extLst>
          </p:cNvPr>
          <p:cNvSpPr txBox="1"/>
          <p:nvPr/>
        </p:nvSpPr>
        <p:spPr>
          <a:xfrm>
            <a:off x="121920" y="712276"/>
            <a:ext cx="6573520" cy="384721"/>
          </a:xfrm>
          <a:prstGeom prst="rect">
            <a:avLst/>
          </a:prstGeom>
          <a:noFill/>
        </p:spPr>
        <p:txBody>
          <a:bodyPr wrap="square" rtlCol="0">
            <a:spAutoFit/>
          </a:bodyPr>
          <a:lstStyle/>
          <a:p>
            <a:pPr marL="285750" indent="-285750">
              <a:buFont typeface="Wingdings" panose="05000000000000000000" pitchFamily="2" charset="2"/>
              <a:buChar char="q"/>
            </a:pPr>
            <a:r>
              <a:rPr lang="fr-FR"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Prélèvement et caractérisation des composts</a:t>
            </a:r>
          </a:p>
        </p:txBody>
      </p:sp>
      <p:sp>
        <p:nvSpPr>
          <p:cNvPr id="3" name="ZoneTexte 2">
            <a:extLst>
              <a:ext uri="{FF2B5EF4-FFF2-40B4-BE49-F238E27FC236}">
                <a16:creationId xmlns:a16="http://schemas.microsoft.com/office/drawing/2014/main" id="{829759FC-31DB-8B61-E05B-98147D438812}"/>
              </a:ext>
            </a:extLst>
          </p:cNvPr>
          <p:cNvSpPr txBox="1"/>
          <p:nvPr/>
        </p:nvSpPr>
        <p:spPr>
          <a:xfrm>
            <a:off x="325120" y="1090294"/>
            <a:ext cx="11744960" cy="201433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4 composts prélevés à la Chapelle-sur-Erdre (1 compost par agriculteur)</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Analyses effectuées au laboratoire </a:t>
            </a:r>
            <a:r>
              <a:rPr lang="fr-FR" sz="1700" dirty="0" err="1">
                <a:effectLst>
                  <a:outerShdw blurRad="38100" dist="38100" dir="2700000" algn="tl">
                    <a:srgbClr val="000000">
                      <a:alpha val="43137"/>
                    </a:srgbClr>
                  </a:outerShdw>
                </a:effectLst>
                <a:latin typeface="Palatino Linotype" panose="02040502050505030304" pitchFamily="18" charset="0"/>
              </a:rPr>
              <a:t>Inovalys</a:t>
            </a:r>
            <a:r>
              <a:rPr lang="fr-FR" sz="1700" dirty="0">
                <a:effectLst>
                  <a:outerShdw blurRad="38100" dist="38100" dir="2700000" algn="tl">
                    <a:srgbClr val="000000">
                      <a:alpha val="43137"/>
                    </a:srgbClr>
                  </a:outerShdw>
                </a:effectLst>
                <a:latin typeface="Palatino Linotype" panose="02040502050505030304" pitchFamily="18" charset="0"/>
              </a:rPr>
              <a:t> pour la caractérisation physico chimique des composts de Terra Compost à la Chapelle-sur-Erdre</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1 échantillon de compost de l’</a:t>
            </a:r>
            <a:r>
              <a:rPr lang="fr-FR" sz="1700" dirty="0" err="1">
                <a:effectLst>
                  <a:outerShdw blurRad="38100" dist="38100" dir="2700000" algn="tl">
                    <a:srgbClr val="000000">
                      <a:alpha val="43137"/>
                    </a:srgbClr>
                  </a:outerShdw>
                </a:effectLst>
                <a:latin typeface="Palatino Linotype" panose="02040502050505030304" pitchFamily="18" charset="0"/>
              </a:rPr>
              <a:t>AMGeD</a:t>
            </a:r>
            <a:endParaRPr lang="fr-FR" sz="1700" dirty="0">
              <a:effectLst>
                <a:outerShdw blurRad="38100" dist="38100" dir="2700000" algn="tl">
                  <a:srgbClr val="000000">
                    <a:alpha val="43137"/>
                  </a:srgbClr>
                </a:outerShdw>
              </a:effectLst>
              <a:latin typeface="Palatino Linotype" panose="02040502050505030304" pitchFamily="18" charset="0"/>
            </a:endParaRP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Analyses en laboratoire </a:t>
            </a:r>
            <a:r>
              <a:rPr lang="fr-FR" sz="1700" b="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(Pauwels </a:t>
            </a:r>
            <a:r>
              <a:rPr lang="fr-FR" sz="1700" b="1" i="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et al. </a:t>
            </a:r>
            <a:r>
              <a:rPr lang="fr-FR" sz="1700" b="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1992) </a:t>
            </a:r>
            <a:r>
              <a:rPr lang="fr-FR" sz="1700" dirty="0">
                <a:effectLst>
                  <a:outerShdw blurRad="38100" dist="38100" dir="2700000" algn="tl">
                    <a:srgbClr val="000000">
                      <a:alpha val="43137"/>
                    </a:srgbClr>
                  </a:outerShdw>
                </a:effectLst>
                <a:latin typeface="Palatino Linotype" panose="02040502050505030304" pitchFamily="18" charset="0"/>
              </a:rPr>
              <a:t>pour la caractérisation physico chimique des composts de l’</a:t>
            </a:r>
            <a:r>
              <a:rPr lang="fr-FR" sz="1700" dirty="0" err="1">
                <a:effectLst>
                  <a:outerShdw blurRad="38100" dist="38100" dir="2700000" algn="tl">
                    <a:srgbClr val="000000">
                      <a:alpha val="43137"/>
                    </a:srgbClr>
                  </a:outerShdw>
                </a:effectLst>
                <a:latin typeface="Palatino Linotype" panose="02040502050505030304" pitchFamily="18" charset="0"/>
              </a:rPr>
              <a:t>AMGeD</a:t>
            </a:r>
            <a:endParaRPr lang="fr-FR" sz="1700"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B5809751-88FF-4B47-4F8A-B558C4B0D413}"/>
              </a:ext>
            </a:extLst>
          </p:cNvPr>
          <p:cNvSpPr txBox="1"/>
          <p:nvPr/>
        </p:nvSpPr>
        <p:spPr>
          <a:xfrm>
            <a:off x="121920" y="3491333"/>
            <a:ext cx="8869680" cy="384721"/>
          </a:xfrm>
          <a:prstGeom prst="rect">
            <a:avLst/>
          </a:prstGeom>
          <a:noFill/>
        </p:spPr>
        <p:txBody>
          <a:bodyPr wrap="square" rtlCol="0">
            <a:spAutoFit/>
          </a:bodyPr>
          <a:lstStyle/>
          <a:p>
            <a:pPr marL="285750" indent="-285750">
              <a:buFont typeface="Wingdings" panose="05000000000000000000" pitchFamily="2" charset="2"/>
              <a:buChar char="q"/>
            </a:pPr>
            <a:r>
              <a:rPr lang="fr-FR"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Caractérisation des sols des parcelles expérimentales</a:t>
            </a:r>
          </a:p>
        </p:txBody>
      </p:sp>
      <p:sp>
        <p:nvSpPr>
          <p:cNvPr id="9" name="ZoneTexte 8">
            <a:extLst>
              <a:ext uri="{FF2B5EF4-FFF2-40B4-BE49-F238E27FC236}">
                <a16:creationId xmlns:a16="http://schemas.microsoft.com/office/drawing/2014/main" id="{CD6C9037-3644-CA1B-35AE-32D3513C9423}"/>
              </a:ext>
            </a:extLst>
          </p:cNvPr>
          <p:cNvSpPr txBox="1"/>
          <p:nvPr/>
        </p:nvSpPr>
        <p:spPr>
          <a:xfrm>
            <a:off x="325120" y="3860665"/>
            <a:ext cx="11744960" cy="279916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1 échantillon de sol avant les essais sur chaque parcelle à Dschang et à la Chapelle-sur-Erdre</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Analyses en laboratoire </a:t>
            </a:r>
            <a:r>
              <a:rPr lang="fr-FR" sz="1700" b="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(Pauwels </a:t>
            </a:r>
            <a:r>
              <a:rPr lang="fr-FR" sz="1700" b="1" i="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et al. </a:t>
            </a:r>
            <a:r>
              <a:rPr lang="fr-FR" sz="1700" b="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1992) </a:t>
            </a:r>
            <a:r>
              <a:rPr lang="fr-FR" sz="1700"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pour détermination des concentrations en éléments nutritifs dans les échantillons de sol de Dschang et de la Chapelle-sur-Erdre avant les essais</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Mesures par fluorescence X sur les sols des parcelles expérimentales pour déterminer les concentrations en ET dans les sols à la fin des essais</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18 mesures dans les parcelles de pomme de terre et de maïs et 12 mesures dans la parcelle de haricots</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12 mesures dans les parcelles de laitue et de prairie naturelle, 05 mesures dans les parcelles de fraise et de triticale</a:t>
            </a:r>
          </a:p>
        </p:txBody>
      </p:sp>
      <p:sp>
        <p:nvSpPr>
          <p:cNvPr id="6" name="Rectangle 5">
            <a:extLst>
              <a:ext uri="{FF2B5EF4-FFF2-40B4-BE49-F238E27FC236}">
                <a16:creationId xmlns:a16="http://schemas.microsoft.com/office/drawing/2014/main" id="{6F962B8F-919E-9F0C-7238-DEC2062ABE30}"/>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(7/10)</a:t>
            </a:r>
          </a:p>
        </p:txBody>
      </p:sp>
    </p:spTree>
    <p:extLst>
      <p:ext uri="{BB962C8B-B14F-4D97-AF65-F5344CB8AC3E}">
        <p14:creationId xmlns:p14="http://schemas.microsoft.com/office/powerpoint/2010/main" val="2714903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1E506-FEB0-2324-4543-B732E111248E}"/>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175807D-C5E5-90A7-D4FD-7452965D418E}"/>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22</a:t>
            </a:fld>
            <a:endParaRPr lang="fr-FR" sz="2000" b="1" dirty="0">
              <a:solidFill>
                <a:schemeClr val="tx1"/>
              </a:solidFill>
              <a:latin typeface="Palatino Linotype" panose="02040502050505030304" pitchFamily="18" charset="0"/>
            </a:endParaRPr>
          </a:p>
        </p:txBody>
      </p:sp>
      <p:sp>
        <p:nvSpPr>
          <p:cNvPr id="3" name="ZoneTexte 2">
            <a:extLst>
              <a:ext uri="{FF2B5EF4-FFF2-40B4-BE49-F238E27FC236}">
                <a16:creationId xmlns:a16="http://schemas.microsoft.com/office/drawing/2014/main" id="{1485D549-7089-098B-5138-1AAD71BCCAE8}"/>
              </a:ext>
            </a:extLst>
          </p:cNvPr>
          <p:cNvSpPr txBox="1"/>
          <p:nvPr/>
        </p:nvSpPr>
        <p:spPr>
          <a:xfrm>
            <a:off x="233680" y="898509"/>
            <a:ext cx="8869680" cy="384721"/>
          </a:xfrm>
          <a:prstGeom prst="rect">
            <a:avLst/>
          </a:prstGeom>
          <a:noFill/>
        </p:spPr>
        <p:txBody>
          <a:bodyPr wrap="square" rtlCol="0">
            <a:spAutoFit/>
          </a:bodyPr>
          <a:lstStyle/>
          <a:p>
            <a:pPr marL="285750" indent="-285750">
              <a:buFont typeface="Wingdings" panose="05000000000000000000" pitchFamily="2" charset="2"/>
              <a:buChar char="q"/>
            </a:pPr>
            <a:r>
              <a:rPr lang="fr-FR"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Caractérisation des plantes après la récolte</a:t>
            </a:r>
          </a:p>
        </p:txBody>
      </p:sp>
      <p:sp>
        <p:nvSpPr>
          <p:cNvPr id="13" name="ZoneTexte 12">
            <a:extLst>
              <a:ext uri="{FF2B5EF4-FFF2-40B4-BE49-F238E27FC236}">
                <a16:creationId xmlns:a16="http://schemas.microsoft.com/office/drawing/2014/main" id="{BFAD4108-3603-83D3-E35B-9400CEE58E7A}"/>
              </a:ext>
            </a:extLst>
          </p:cNvPr>
          <p:cNvSpPr txBox="1"/>
          <p:nvPr/>
        </p:nvSpPr>
        <p:spPr>
          <a:xfrm>
            <a:off x="472440" y="1267841"/>
            <a:ext cx="11602720" cy="254294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18 échantillons de maïs et de pomme de terre ont été collectés, et 12 échantillons de haricots nains ont été collectés</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04 échantillons de laitue (ferme du Limeur), et 04 échantillons de foin (Haras du </a:t>
            </a:r>
            <a:r>
              <a:rPr lang="fr-FR" dirty="0" err="1">
                <a:effectLst>
                  <a:outerShdw blurRad="38100" dist="38100" dir="2700000" algn="tl">
                    <a:srgbClr val="000000">
                      <a:alpha val="43137"/>
                    </a:srgbClr>
                  </a:outerShdw>
                </a:effectLst>
                <a:latin typeface="Palatino Linotype" panose="02040502050505030304" pitchFamily="18" charset="0"/>
              </a:rPr>
              <a:t>Saz</a:t>
            </a:r>
            <a:r>
              <a:rPr lang="fr-FR" dirty="0">
                <a:effectLst>
                  <a:outerShdw blurRad="38100" dist="38100" dir="2700000" algn="tl">
                    <a:srgbClr val="000000">
                      <a:alpha val="43137"/>
                    </a:srgbClr>
                  </a:outerShdw>
                </a:effectLst>
                <a:latin typeface="Palatino Linotype" panose="02040502050505030304" pitchFamily="18" charset="0"/>
              </a:rPr>
              <a:t>)</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05 échantillons de fraise (ferme de la Hautière) pour en faire un seul échantillon composite à analyser, 05 échantillons de triticale ont également été collecté pour en faire un seul échantillon composite</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Les concentrations en ET dans les plantes cultivées ont été déterminées par fluorescence X</a:t>
            </a:r>
          </a:p>
        </p:txBody>
      </p:sp>
      <p:sp>
        <p:nvSpPr>
          <p:cNvPr id="14" name="ZoneTexte 13">
            <a:extLst>
              <a:ext uri="{FF2B5EF4-FFF2-40B4-BE49-F238E27FC236}">
                <a16:creationId xmlns:a16="http://schemas.microsoft.com/office/drawing/2014/main" id="{475A8652-73CD-C827-4ECF-C41E822B69EF}"/>
              </a:ext>
            </a:extLst>
          </p:cNvPr>
          <p:cNvSpPr txBox="1"/>
          <p:nvPr/>
        </p:nvSpPr>
        <p:spPr>
          <a:xfrm>
            <a:off x="233680" y="3935856"/>
            <a:ext cx="8869680" cy="384721"/>
          </a:xfrm>
          <a:prstGeom prst="rect">
            <a:avLst/>
          </a:prstGeom>
          <a:noFill/>
        </p:spPr>
        <p:txBody>
          <a:bodyPr wrap="square" rtlCol="0">
            <a:spAutoFit/>
          </a:bodyPr>
          <a:lstStyle/>
          <a:p>
            <a:pPr marL="285750" indent="-285750">
              <a:buFont typeface="Wingdings" panose="05000000000000000000" pitchFamily="2" charset="2"/>
              <a:buChar char="q"/>
            </a:pPr>
            <a:r>
              <a:rPr lang="fr-FR"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Caractérisation des sols, composts et plante par spectrométrie X</a:t>
            </a:r>
          </a:p>
        </p:txBody>
      </p:sp>
      <p:sp>
        <p:nvSpPr>
          <p:cNvPr id="15" name="ZoneTexte 14">
            <a:extLst>
              <a:ext uri="{FF2B5EF4-FFF2-40B4-BE49-F238E27FC236}">
                <a16:creationId xmlns:a16="http://schemas.microsoft.com/office/drawing/2014/main" id="{FE98606D-72BC-833D-5134-8FE535CBACEC}"/>
              </a:ext>
            </a:extLst>
          </p:cNvPr>
          <p:cNvSpPr txBox="1"/>
          <p:nvPr/>
        </p:nvSpPr>
        <p:spPr>
          <a:xfrm>
            <a:off x="472440" y="4351354"/>
            <a:ext cx="11602720" cy="212744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Mesures </a:t>
            </a:r>
            <a:r>
              <a:rPr lang="fr-FR" i="1" dirty="0">
                <a:effectLst>
                  <a:outerShdw blurRad="38100" dist="38100" dir="2700000" algn="tl">
                    <a:srgbClr val="000000">
                      <a:alpha val="43137"/>
                    </a:srgbClr>
                  </a:outerShdw>
                </a:effectLst>
                <a:latin typeface="Palatino Linotype" panose="02040502050505030304" pitchFamily="18" charset="0"/>
              </a:rPr>
              <a:t>in situ</a:t>
            </a:r>
            <a:r>
              <a:rPr lang="fr-FR" dirty="0">
                <a:effectLst>
                  <a:outerShdw blurRad="38100" dist="38100" dir="2700000" algn="tl">
                    <a:srgbClr val="000000">
                      <a:alpha val="43137"/>
                    </a:srgbClr>
                  </a:outerShdw>
                </a:effectLst>
                <a:latin typeface="Palatino Linotype" panose="02040502050505030304" pitchFamily="18" charset="0"/>
              </a:rPr>
              <a:t> pour les échantillons de sol</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Mesures </a:t>
            </a:r>
            <a:r>
              <a:rPr lang="fr-FR" i="1" dirty="0">
                <a:effectLst>
                  <a:outerShdw blurRad="38100" dist="38100" dir="2700000" algn="tl">
                    <a:srgbClr val="000000">
                      <a:alpha val="43137"/>
                    </a:srgbClr>
                  </a:outerShdw>
                </a:effectLst>
                <a:latin typeface="Palatino Linotype" panose="02040502050505030304" pitchFamily="18" charset="0"/>
              </a:rPr>
              <a:t>ex situ </a:t>
            </a:r>
            <a:r>
              <a:rPr lang="fr-FR" dirty="0">
                <a:effectLst>
                  <a:outerShdw blurRad="38100" dist="38100" dir="2700000" algn="tl">
                    <a:srgbClr val="000000">
                      <a:alpha val="43137"/>
                    </a:srgbClr>
                  </a:outerShdw>
                </a:effectLst>
                <a:latin typeface="Palatino Linotype" panose="02040502050505030304" pitchFamily="18" charset="0"/>
              </a:rPr>
              <a:t>pour les échantillons de plante</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Les valeurs obtenues pour les échantillons de sol frais ont été ramenées aux valeurs équivalentes en poids sec</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Les valeurs obtenues pour les échantillons de plantes secs ont été ramenées aux valeurs équivalentes en poids frais</a:t>
            </a:r>
          </a:p>
        </p:txBody>
      </p:sp>
      <p:sp>
        <p:nvSpPr>
          <p:cNvPr id="2" name="Rectangle 1">
            <a:extLst>
              <a:ext uri="{FF2B5EF4-FFF2-40B4-BE49-F238E27FC236}">
                <a16:creationId xmlns:a16="http://schemas.microsoft.com/office/drawing/2014/main" id="{EB777D42-4AF5-71C6-4CA8-8A4200F61EB4}"/>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(8/10)</a:t>
            </a:r>
          </a:p>
        </p:txBody>
      </p:sp>
    </p:spTree>
    <p:extLst>
      <p:ext uri="{BB962C8B-B14F-4D97-AF65-F5344CB8AC3E}">
        <p14:creationId xmlns:p14="http://schemas.microsoft.com/office/powerpoint/2010/main" val="2110958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A2F03-F4B9-36C3-E189-72B8A6B1E9CA}"/>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452E790-F2C8-1365-2E9E-E08406F7D960}"/>
              </a:ext>
            </a:extLst>
          </p:cNvPr>
          <p:cNvSpPr>
            <a:spLocks noGrp="1"/>
          </p:cNvSpPr>
          <p:nvPr>
            <p:ph type="sldNum" sz="quarter" idx="12"/>
          </p:nvPr>
        </p:nvSpPr>
        <p:spPr>
          <a:xfrm>
            <a:off x="11593286" y="6492875"/>
            <a:ext cx="598714" cy="365125"/>
          </a:xfrm>
        </p:spPr>
        <p:txBody>
          <a:bodyPr/>
          <a:lstStyle/>
          <a:p>
            <a:fld id="{6A5FCD6D-F4E6-4B9A-BABF-3CE1730FD23A}" type="slidenum">
              <a:rPr lang="fr-FR" sz="2000" b="1" smtClean="0">
                <a:solidFill>
                  <a:schemeClr val="tx1"/>
                </a:solidFill>
                <a:latin typeface="Palatino Linotype" panose="02040502050505030304" pitchFamily="18" charset="0"/>
              </a:rPr>
              <a:t>23</a:t>
            </a:fld>
            <a:endParaRPr lang="fr-FR" sz="2000" b="1" dirty="0">
              <a:solidFill>
                <a:schemeClr val="tx1"/>
              </a:solidFill>
              <a:latin typeface="Palatino Linotype" panose="02040502050505030304" pitchFamily="18" charset="0"/>
            </a:endParaRPr>
          </a:p>
        </p:txBody>
      </p:sp>
      <p:sp>
        <p:nvSpPr>
          <p:cNvPr id="2" name="ZoneTexte 1">
            <a:extLst>
              <a:ext uri="{FF2B5EF4-FFF2-40B4-BE49-F238E27FC236}">
                <a16:creationId xmlns:a16="http://schemas.microsoft.com/office/drawing/2014/main" id="{D13E5193-3D5C-2295-921B-D86CCD2D4DD8}"/>
              </a:ext>
            </a:extLst>
          </p:cNvPr>
          <p:cNvSpPr txBox="1"/>
          <p:nvPr/>
        </p:nvSpPr>
        <p:spPr>
          <a:xfrm>
            <a:off x="78377" y="690965"/>
            <a:ext cx="6573520" cy="384721"/>
          </a:xfrm>
          <a:prstGeom prst="rect">
            <a:avLst/>
          </a:prstGeom>
          <a:noFill/>
        </p:spPr>
        <p:txBody>
          <a:bodyPr wrap="square" rtlCol="0">
            <a:spAutoFit/>
          </a:bodyPr>
          <a:lstStyle/>
          <a:p>
            <a:pPr marL="285750" indent="-285750">
              <a:buFont typeface="Wingdings" panose="05000000000000000000" pitchFamily="2" charset="2"/>
              <a:buChar char="q"/>
            </a:pPr>
            <a:r>
              <a:rPr lang="fr-FR" sz="1900" b="1"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Distribution spatiale des éléments trace à Dschang</a:t>
            </a:r>
          </a:p>
        </p:txBody>
      </p:sp>
      <p:sp>
        <p:nvSpPr>
          <p:cNvPr id="6" name="ZoneTexte 5">
            <a:extLst>
              <a:ext uri="{FF2B5EF4-FFF2-40B4-BE49-F238E27FC236}">
                <a16:creationId xmlns:a16="http://schemas.microsoft.com/office/drawing/2014/main" id="{64A7677C-3ECD-4D86-049F-B18A5C75A9B7}"/>
              </a:ext>
            </a:extLst>
          </p:cNvPr>
          <p:cNvSpPr txBox="1"/>
          <p:nvPr/>
        </p:nvSpPr>
        <p:spPr>
          <a:xfrm>
            <a:off x="301171" y="1000175"/>
            <a:ext cx="11785600" cy="171194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Prise des coordonnées de chaque site échantillonné à l’aide d’un GPS, réalisation des cartes avec ArcGIS 10.8</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Mesures effectuées par fluorescence X à l‘aide d’un XRF portable (</a:t>
            </a:r>
            <a:r>
              <a:rPr lang="fr-FR" dirty="0" err="1">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pXRF</a:t>
            </a: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 sur chaque site échantillonné</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Expression des concentrations en ET de chaque site en mg/Kg de sol sec</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Les classes d’anomalies ont été établies sur la base du guide de l’ARS d’IDF 2022</a:t>
            </a:r>
          </a:p>
        </p:txBody>
      </p:sp>
      <p:graphicFrame>
        <p:nvGraphicFramePr>
          <p:cNvPr id="10" name="Tableau 9">
            <a:extLst>
              <a:ext uri="{FF2B5EF4-FFF2-40B4-BE49-F238E27FC236}">
                <a16:creationId xmlns:a16="http://schemas.microsoft.com/office/drawing/2014/main" id="{1A2D4769-96B6-4274-B5DF-2D3FB4431F85}"/>
              </a:ext>
            </a:extLst>
          </p:cNvPr>
          <p:cNvGraphicFramePr>
            <a:graphicFrameLocks noGrp="1"/>
          </p:cNvGraphicFramePr>
          <p:nvPr>
            <p:extLst>
              <p:ext uri="{D42A27DB-BD31-4B8C-83A1-F6EECF244321}">
                <p14:modId xmlns:p14="http://schemas.microsoft.com/office/powerpoint/2010/main" val="897250679"/>
              </p:ext>
            </p:extLst>
          </p:nvPr>
        </p:nvGraphicFramePr>
        <p:xfrm>
          <a:off x="203200" y="3330539"/>
          <a:ext cx="5990771" cy="3117600"/>
        </p:xfrm>
        <a:graphic>
          <a:graphicData uri="http://schemas.openxmlformats.org/drawingml/2006/table">
            <a:tbl>
              <a:tblPr firstRow="1" firstCol="1" bandRow="1"/>
              <a:tblGrid>
                <a:gridCol w="1745343">
                  <a:extLst>
                    <a:ext uri="{9D8B030D-6E8A-4147-A177-3AD203B41FA5}">
                      <a16:colId xmlns:a16="http://schemas.microsoft.com/office/drawing/2014/main" val="2144218603"/>
                    </a:ext>
                  </a:extLst>
                </a:gridCol>
                <a:gridCol w="2122714">
                  <a:extLst>
                    <a:ext uri="{9D8B030D-6E8A-4147-A177-3AD203B41FA5}">
                      <a16:colId xmlns:a16="http://schemas.microsoft.com/office/drawing/2014/main" val="3368386207"/>
                    </a:ext>
                  </a:extLst>
                </a:gridCol>
                <a:gridCol w="2122714">
                  <a:extLst>
                    <a:ext uri="{9D8B030D-6E8A-4147-A177-3AD203B41FA5}">
                      <a16:colId xmlns:a16="http://schemas.microsoft.com/office/drawing/2014/main" val="4051682219"/>
                    </a:ext>
                  </a:extLst>
                </a:gridCol>
              </a:tblGrid>
              <a:tr h="389700">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Éléments</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VRA (mg.kg</a:t>
                      </a:r>
                      <a:r>
                        <a:rPr lang="fr-FR" sz="1800" b="1" baseline="30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VRO (mg.kg</a:t>
                      </a:r>
                      <a:r>
                        <a:rPr lang="fr-FR" sz="1800" b="1" baseline="30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4571710"/>
                  </a:ext>
                </a:extLst>
              </a:tr>
              <a:tr h="389700">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19135064"/>
                  </a:ext>
                </a:extLst>
              </a:tr>
              <a:tr h="389700">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92138568"/>
                  </a:ext>
                </a:extLst>
              </a:tr>
              <a:tr h="389700">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52598652"/>
                  </a:ext>
                </a:extLst>
              </a:tr>
              <a:tr h="389700">
                <a:tc>
                  <a:txBody>
                    <a:bodyPr/>
                    <a:lstStyle/>
                    <a:p>
                      <a:pPr algn="ctr">
                        <a:lnSpc>
                          <a:spcPct val="150000"/>
                        </a:lnSpc>
                        <a:spcBef>
                          <a:spcPts val="600"/>
                        </a:spcBef>
                        <a:spcAft>
                          <a:spcPts val="800"/>
                        </a:spcAft>
                        <a:buNone/>
                      </a:pPr>
                      <a:r>
                        <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33929057"/>
                  </a:ext>
                </a:extLst>
              </a:tr>
              <a:tr h="389700">
                <a:tc>
                  <a:txBody>
                    <a:bodyPr/>
                    <a:lstStyle/>
                    <a:p>
                      <a:pPr algn="ctr">
                        <a:lnSpc>
                          <a:spcPct val="150000"/>
                        </a:lnSpc>
                        <a:spcBef>
                          <a:spcPts val="600"/>
                        </a:spcBef>
                        <a:spcAft>
                          <a:spcPts val="800"/>
                        </a:spcAft>
                        <a:buNone/>
                      </a:pPr>
                      <a:r>
                        <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516434506"/>
                  </a:ext>
                </a:extLst>
              </a:tr>
              <a:tr h="389700">
                <a:tc>
                  <a:txBody>
                    <a:bodyPr/>
                    <a:lstStyle/>
                    <a:p>
                      <a:pPr algn="ctr">
                        <a:lnSpc>
                          <a:spcPct val="150000"/>
                        </a:lnSpc>
                        <a:spcBef>
                          <a:spcPts val="600"/>
                        </a:spcBef>
                        <a:spcAft>
                          <a:spcPts val="800"/>
                        </a:spcAft>
                        <a:buNone/>
                      </a:pPr>
                      <a:r>
                        <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4736674"/>
                  </a:ext>
                </a:extLst>
              </a:tr>
              <a:tr h="389700">
                <a:tc>
                  <a:txBody>
                    <a:bodyPr/>
                    <a:lstStyle/>
                    <a:p>
                      <a:pPr algn="ctr">
                        <a:lnSpc>
                          <a:spcPct val="150000"/>
                        </a:lnSpc>
                        <a:spcBef>
                          <a:spcPts val="600"/>
                        </a:spcBef>
                        <a:spcAft>
                          <a:spcPts val="800"/>
                        </a:spcAft>
                        <a:buNone/>
                      </a:pPr>
                      <a:r>
                        <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Zn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08369345"/>
                  </a:ext>
                </a:extLst>
              </a:tr>
            </a:tbl>
          </a:graphicData>
        </a:graphic>
      </p:graphicFrame>
      <p:sp>
        <p:nvSpPr>
          <p:cNvPr id="3" name="ZoneTexte 2">
            <a:extLst>
              <a:ext uri="{FF2B5EF4-FFF2-40B4-BE49-F238E27FC236}">
                <a16:creationId xmlns:a16="http://schemas.microsoft.com/office/drawing/2014/main" id="{E89578B7-77BE-DBF2-8DF9-2EF3968FBF1E}"/>
              </a:ext>
            </a:extLst>
          </p:cNvPr>
          <p:cNvSpPr txBox="1"/>
          <p:nvPr/>
        </p:nvSpPr>
        <p:spPr>
          <a:xfrm>
            <a:off x="78377" y="2836663"/>
            <a:ext cx="5537200" cy="369332"/>
          </a:xfrm>
          <a:prstGeom prst="rect">
            <a:avLst/>
          </a:prstGeom>
          <a:noFill/>
        </p:spPr>
        <p:txBody>
          <a:bodyPr wrap="square" rtlCol="0">
            <a:spAutoFit/>
          </a:bodyPr>
          <a:lstStyle/>
          <a:p>
            <a:r>
              <a:rPr lang="fr-FR" b="1" dirty="0">
                <a:latin typeface="Palatino Linotype" panose="02040502050505030304" pitchFamily="18" charset="0"/>
                <a:cs typeface="Times New Roman" panose="02020603050405020304" pitchFamily="18" charset="0"/>
              </a:rPr>
              <a:t>Tableau 1 : </a:t>
            </a:r>
            <a:r>
              <a:rPr lang="fr-FR" dirty="0">
                <a:latin typeface="Palatino Linotype" panose="02040502050505030304" pitchFamily="18" charset="0"/>
                <a:cs typeface="Times New Roman" panose="02020603050405020304" pitchFamily="18" charset="0"/>
              </a:rPr>
              <a:t>Valeurs repères prescrites par l’ARS</a:t>
            </a:r>
          </a:p>
        </p:txBody>
      </p:sp>
      <p:sp>
        <p:nvSpPr>
          <p:cNvPr id="7" name="Rectangle 6">
            <a:extLst>
              <a:ext uri="{FF2B5EF4-FFF2-40B4-BE49-F238E27FC236}">
                <a16:creationId xmlns:a16="http://schemas.microsoft.com/office/drawing/2014/main" id="{4F6AE78B-BF66-521D-BA6B-319A4B2742A1}"/>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(9/10)</a:t>
            </a:r>
          </a:p>
        </p:txBody>
      </p:sp>
      <p:sp>
        <p:nvSpPr>
          <p:cNvPr id="8" name="ZoneTexte 7">
            <a:extLst>
              <a:ext uri="{FF2B5EF4-FFF2-40B4-BE49-F238E27FC236}">
                <a16:creationId xmlns:a16="http://schemas.microsoft.com/office/drawing/2014/main" id="{2021AAB6-9BC3-9399-01DC-384A02B12161}"/>
              </a:ext>
            </a:extLst>
          </p:cNvPr>
          <p:cNvSpPr txBox="1"/>
          <p:nvPr/>
        </p:nvSpPr>
        <p:spPr>
          <a:xfrm>
            <a:off x="6313714" y="5567192"/>
            <a:ext cx="5279572" cy="880947"/>
          </a:xfrm>
          <a:prstGeom prst="rect">
            <a:avLst/>
          </a:prstGeom>
          <a:noFill/>
        </p:spPr>
        <p:txBody>
          <a:bodyPr wrap="square" rtlCol="0">
            <a:spAutoFit/>
          </a:bodyPr>
          <a:lstStyle/>
          <a:p>
            <a:pPr algn="just">
              <a:lnSpc>
                <a:spcPct val="150000"/>
              </a:lnSpc>
            </a:pPr>
            <a:r>
              <a:rPr lang="fr-FR" b="1" dirty="0">
                <a:latin typeface="Palatino Linotype" panose="02040502050505030304" pitchFamily="18" charset="0"/>
              </a:rPr>
              <a:t>VRA = </a:t>
            </a:r>
            <a:r>
              <a:rPr lang="fr-FR" dirty="0">
                <a:solidFill>
                  <a:srgbClr val="FF0000"/>
                </a:solidFill>
                <a:latin typeface="Palatino Linotype" panose="02040502050505030304" pitchFamily="18" charset="0"/>
              </a:rPr>
              <a:t>Valeur Repère pour culture Alimentaire</a:t>
            </a:r>
          </a:p>
          <a:p>
            <a:pPr algn="just">
              <a:lnSpc>
                <a:spcPct val="150000"/>
              </a:lnSpc>
            </a:pPr>
            <a:r>
              <a:rPr lang="fr-FR" b="1" dirty="0">
                <a:latin typeface="Palatino Linotype" panose="02040502050505030304" pitchFamily="18" charset="0"/>
              </a:rPr>
              <a:t>VRO = </a:t>
            </a:r>
            <a:r>
              <a:rPr lang="fr-FR" dirty="0">
                <a:solidFill>
                  <a:srgbClr val="FF0000"/>
                </a:solidFill>
                <a:latin typeface="Palatino Linotype" panose="02040502050505030304" pitchFamily="18" charset="0"/>
              </a:rPr>
              <a:t>Valeur Repère pour culture Ornementale</a:t>
            </a:r>
          </a:p>
        </p:txBody>
      </p:sp>
      <p:pic>
        <p:nvPicPr>
          <p:cNvPr id="9" name="Image 8">
            <a:extLst>
              <a:ext uri="{FF2B5EF4-FFF2-40B4-BE49-F238E27FC236}">
                <a16:creationId xmlns:a16="http://schemas.microsoft.com/office/drawing/2014/main" id="{96E9429C-50E1-84C6-E6C3-346DD6462CEB}"/>
              </a:ext>
            </a:extLst>
          </p:cNvPr>
          <p:cNvPicPr>
            <a:picLocks noChangeAspect="1"/>
          </p:cNvPicPr>
          <p:nvPr/>
        </p:nvPicPr>
        <p:blipFill>
          <a:blip r:embed="rId4"/>
          <a:stretch>
            <a:fillRect/>
          </a:stretch>
        </p:blipFill>
        <p:spPr>
          <a:xfrm>
            <a:off x="9660798" y="1923320"/>
            <a:ext cx="1932488" cy="2565350"/>
          </a:xfrm>
          <a:prstGeom prst="rect">
            <a:avLst/>
          </a:prstGeom>
        </p:spPr>
      </p:pic>
    </p:spTree>
    <p:extLst>
      <p:ext uri="{BB962C8B-B14F-4D97-AF65-F5344CB8AC3E}">
        <p14:creationId xmlns:p14="http://schemas.microsoft.com/office/powerpoint/2010/main" val="891369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F92A2-876D-4E75-9AC2-5DB7042AC66B}"/>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697F679-78F5-28C5-0032-D36FBFF9C205}"/>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24</a:t>
            </a:fld>
            <a:endParaRPr lang="fr-FR" sz="2000" b="1" dirty="0">
              <a:solidFill>
                <a:schemeClr val="tx1"/>
              </a:solidFill>
              <a:latin typeface="Palatino Linotype" panose="02040502050505030304" pitchFamily="18" charset="0"/>
            </a:endParaRPr>
          </a:p>
        </p:txBody>
      </p:sp>
      <p:sp>
        <p:nvSpPr>
          <p:cNvPr id="2" name="ZoneTexte 1">
            <a:extLst>
              <a:ext uri="{FF2B5EF4-FFF2-40B4-BE49-F238E27FC236}">
                <a16:creationId xmlns:a16="http://schemas.microsoft.com/office/drawing/2014/main" id="{56BB2366-6E83-93EE-1AAC-52F86905DB8D}"/>
              </a:ext>
            </a:extLst>
          </p:cNvPr>
          <p:cNvSpPr txBox="1"/>
          <p:nvPr/>
        </p:nvSpPr>
        <p:spPr>
          <a:xfrm>
            <a:off x="121920" y="731565"/>
            <a:ext cx="3522617"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cs typeface="Times New Roman" panose="02020603050405020304" pitchFamily="18" charset="0"/>
              </a:rPr>
              <a:t>Facteur de bioaccumulation</a:t>
            </a:r>
          </a:p>
        </p:txBody>
      </p:sp>
      <mc:AlternateContent xmlns:mc="http://schemas.openxmlformats.org/markup-compatibility/2006" xmlns:a14="http://schemas.microsoft.com/office/drawing/2010/main">
        <mc:Choice Requires="a14">
          <p:sp>
            <p:nvSpPr>
              <p:cNvPr id="3" name="ZoneTexte 2">
                <a:extLst>
                  <a:ext uri="{FF2B5EF4-FFF2-40B4-BE49-F238E27FC236}">
                    <a16:creationId xmlns:a16="http://schemas.microsoft.com/office/drawing/2014/main" id="{3AA10B85-9842-F0CF-4341-D836F0448C15}"/>
                  </a:ext>
                </a:extLst>
              </p:cNvPr>
              <p:cNvSpPr txBox="1"/>
              <p:nvPr/>
            </p:nvSpPr>
            <p:spPr>
              <a:xfrm>
                <a:off x="2987040" y="1389761"/>
                <a:ext cx="6217920" cy="67621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fr-FR" b="1" smtClean="0">
                          <a:latin typeface="Cambria Math" panose="02040503050406030204" pitchFamily="18" charset="0"/>
                        </a:rPr>
                        <m:t>𝐅</m:t>
                      </m:r>
                      <m:r>
                        <a:rPr lang="fr-FR" b="1" i="0">
                          <a:latin typeface="Cambria Math" panose="02040503050406030204" pitchFamily="18" charset="0"/>
                        </a:rPr>
                        <m:t>𝐁𝐀</m:t>
                      </m:r>
                      <m:r>
                        <a:rPr lang="fr-FR" b="0" i="0">
                          <a:latin typeface="Cambria Math" panose="02040503050406030204" pitchFamily="18" charset="0"/>
                        </a:rPr>
                        <m:t> =</m:t>
                      </m:r>
                      <m:f>
                        <m:fPr>
                          <m:ctrlPr>
                            <a:rPr lang="fr-FR" b="0" i="1">
                              <a:solidFill>
                                <a:srgbClr val="836967"/>
                              </a:solidFill>
                              <a:latin typeface="Cambria Math" panose="02040503050406030204" pitchFamily="18" charset="0"/>
                            </a:rPr>
                          </m:ctrlPr>
                        </m:fPr>
                        <m:num>
                          <m:r>
                            <a:rPr lang="fr-FR" b="1" i="0">
                              <a:latin typeface="Cambria Math" panose="02040503050406030204" pitchFamily="18" charset="0"/>
                            </a:rPr>
                            <m:t>𝐓𝐞𝐧𝐞𝐮𝐫</m:t>
                          </m:r>
                          <m:r>
                            <a:rPr lang="fr-FR" b="0" i="0">
                              <a:latin typeface="Cambria Math" panose="02040503050406030204" pitchFamily="18" charset="0"/>
                            </a:rPr>
                            <m:t> </m:t>
                          </m:r>
                          <m:r>
                            <a:rPr lang="fr-FR" b="1" i="0">
                              <a:latin typeface="Cambria Math" panose="02040503050406030204" pitchFamily="18" charset="0"/>
                            </a:rPr>
                            <m:t>𝐦𝐨𝐲</m:t>
                          </m:r>
                          <m:r>
                            <a:rPr lang="fr-FR" b="0" i="0">
                              <a:latin typeface="Cambria Math" panose="02040503050406030204" pitchFamily="18" charset="0"/>
                            </a:rPr>
                            <m:t> </m:t>
                          </m:r>
                          <m:r>
                            <a:rPr lang="fr-FR" b="1" i="0">
                              <a:latin typeface="Cambria Math" panose="02040503050406030204" pitchFamily="18" charset="0"/>
                            </a:rPr>
                            <m:t>𝐞𝐧</m:t>
                          </m:r>
                          <m:r>
                            <a:rPr lang="fr-FR" b="0" i="0">
                              <a:latin typeface="Cambria Math" panose="02040503050406030204" pitchFamily="18" charset="0"/>
                            </a:rPr>
                            <m:t> </m:t>
                          </m:r>
                          <m:sSup>
                            <m:sSupPr>
                              <m:ctrlPr>
                                <a:rPr lang="fr-FR" b="0" i="1">
                                  <a:solidFill>
                                    <a:srgbClr val="836967"/>
                                  </a:solidFill>
                                  <a:latin typeface="Cambria Math" panose="02040503050406030204" pitchFamily="18" charset="0"/>
                                </a:rPr>
                              </m:ctrlPr>
                            </m:sSupPr>
                            <m:e>
                              <m:r>
                                <a:rPr lang="fr-FR" b="1" i="0">
                                  <a:latin typeface="Cambria Math" panose="02040503050406030204" pitchFamily="18" charset="0"/>
                                </a:rPr>
                                <m:t>𝐥</m:t>
                              </m:r>
                            </m:e>
                            <m:sup>
                              <m:r>
                                <a:rPr lang="fr-FR" b="0" i="0">
                                  <a:latin typeface="Cambria Math" panose="02040503050406030204" pitchFamily="18" charset="0"/>
                                </a:rPr>
                                <m:t>′</m:t>
                              </m:r>
                            </m:sup>
                          </m:sSup>
                          <m:r>
                            <a:rPr lang="fr-FR" b="1" i="0" smtClean="0">
                              <a:latin typeface="Cambria Math" panose="02040503050406030204" pitchFamily="18" charset="0"/>
                            </a:rPr>
                            <m:t>𝐄𝐓</m:t>
                          </m:r>
                          <m:r>
                            <a:rPr lang="fr-FR" b="0" i="0">
                              <a:latin typeface="Cambria Math" panose="02040503050406030204" pitchFamily="18" charset="0"/>
                            </a:rPr>
                            <m:t> </m:t>
                          </m:r>
                          <m:r>
                            <a:rPr lang="fr-FR" b="1" i="0">
                              <a:latin typeface="Cambria Math" panose="02040503050406030204" pitchFamily="18" charset="0"/>
                            </a:rPr>
                            <m:t>𝐝𝐚𝐧𝐬</m:t>
                          </m:r>
                          <m:r>
                            <a:rPr lang="fr-FR" b="0" i="0">
                              <a:latin typeface="Cambria Math" panose="02040503050406030204" pitchFamily="18" charset="0"/>
                            </a:rPr>
                            <m:t> </m:t>
                          </m:r>
                          <m:r>
                            <a:rPr lang="fr-FR" b="1" i="0">
                              <a:latin typeface="Cambria Math" panose="02040503050406030204" pitchFamily="18" charset="0"/>
                            </a:rPr>
                            <m:t>𝐥𝐚</m:t>
                          </m:r>
                          <m:r>
                            <a:rPr lang="fr-FR" b="0" i="0">
                              <a:latin typeface="Cambria Math" panose="02040503050406030204" pitchFamily="18" charset="0"/>
                            </a:rPr>
                            <m:t> </m:t>
                          </m:r>
                          <m:r>
                            <a:rPr lang="fr-FR" b="1" i="0">
                              <a:latin typeface="Cambria Math" panose="02040503050406030204" pitchFamily="18" charset="0"/>
                            </a:rPr>
                            <m:t>𝐩𝐥𝐚𝐧𝐭𝐞</m:t>
                          </m:r>
                          <m:r>
                            <a:rPr lang="fr-FR" b="0" i="0">
                              <a:latin typeface="Cambria Math" panose="02040503050406030204" pitchFamily="18" charset="0"/>
                            </a:rPr>
                            <m:t> </m:t>
                          </m:r>
                        </m:num>
                        <m:den>
                          <m:r>
                            <a:rPr lang="fr-FR" b="1" i="0">
                              <a:latin typeface="Cambria Math" panose="02040503050406030204" pitchFamily="18" charset="0"/>
                            </a:rPr>
                            <m:t>𝐓𝐞𝐧𝐞𝐮𝐫</m:t>
                          </m:r>
                          <m:r>
                            <a:rPr lang="fr-FR" b="0" i="0">
                              <a:latin typeface="Cambria Math" panose="02040503050406030204" pitchFamily="18" charset="0"/>
                            </a:rPr>
                            <m:t> </m:t>
                          </m:r>
                          <m:r>
                            <a:rPr lang="fr-FR" b="1" i="0">
                              <a:latin typeface="Cambria Math" panose="02040503050406030204" pitchFamily="18" charset="0"/>
                            </a:rPr>
                            <m:t>𝐦𝐨𝐲</m:t>
                          </m:r>
                          <m:r>
                            <a:rPr lang="fr-FR" b="0" i="0">
                              <a:latin typeface="Cambria Math" panose="02040503050406030204" pitchFamily="18" charset="0"/>
                            </a:rPr>
                            <m:t> </m:t>
                          </m:r>
                          <m:r>
                            <a:rPr lang="fr-FR" b="1" i="0">
                              <a:latin typeface="Cambria Math" panose="02040503050406030204" pitchFamily="18" charset="0"/>
                            </a:rPr>
                            <m:t>𝐞𝐧</m:t>
                          </m:r>
                          <m:r>
                            <a:rPr lang="fr-FR" b="0" i="0">
                              <a:latin typeface="Cambria Math" panose="02040503050406030204" pitchFamily="18" charset="0"/>
                            </a:rPr>
                            <m:t> </m:t>
                          </m:r>
                          <m:r>
                            <a:rPr lang="fr-FR" b="1" i="0">
                              <a:latin typeface="Cambria Math" panose="02040503050406030204" pitchFamily="18" charset="0"/>
                            </a:rPr>
                            <m:t>𝐄𝐓</m:t>
                          </m:r>
                          <m:r>
                            <a:rPr lang="fr-FR" b="0" i="0">
                              <a:latin typeface="Cambria Math" panose="02040503050406030204" pitchFamily="18" charset="0"/>
                            </a:rPr>
                            <m:t> </m:t>
                          </m:r>
                          <m:r>
                            <a:rPr lang="fr-FR" b="1" i="0">
                              <a:latin typeface="Cambria Math" panose="02040503050406030204" pitchFamily="18" charset="0"/>
                            </a:rPr>
                            <m:t>𝐝𝐚𝐧𝐬</m:t>
                          </m:r>
                          <m:r>
                            <a:rPr lang="fr-FR" b="0" i="0">
                              <a:latin typeface="Cambria Math" panose="02040503050406030204" pitchFamily="18" charset="0"/>
                            </a:rPr>
                            <m:t> </m:t>
                          </m:r>
                          <m:r>
                            <a:rPr lang="fr-FR" b="1" i="0">
                              <a:latin typeface="Cambria Math" panose="02040503050406030204" pitchFamily="18" charset="0"/>
                            </a:rPr>
                            <m:t>𝐥𝐚</m:t>
                          </m:r>
                          <m:r>
                            <a:rPr lang="fr-FR" b="0" i="0">
                              <a:latin typeface="Cambria Math" panose="02040503050406030204" pitchFamily="18" charset="0"/>
                            </a:rPr>
                            <m:t> </m:t>
                          </m:r>
                          <m:r>
                            <a:rPr lang="fr-FR" b="1" i="0">
                              <a:latin typeface="Cambria Math" panose="02040503050406030204" pitchFamily="18" charset="0"/>
                            </a:rPr>
                            <m:t>𝐩𝐫𝐨𝐟𝐨𝐧𝐝𝐞𝐮𝐫</m:t>
                          </m:r>
                          <m:r>
                            <a:rPr lang="fr-FR" b="0" i="0">
                              <a:latin typeface="Cambria Math" panose="02040503050406030204" pitchFamily="18" charset="0"/>
                            </a:rPr>
                            <m:t> 0−20 </m:t>
                          </m:r>
                          <m:r>
                            <a:rPr lang="fr-FR" b="1" i="0">
                              <a:latin typeface="Cambria Math" panose="02040503050406030204" pitchFamily="18" charset="0"/>
                            </a:rPr>
                            <m:t>𝐜𝐦</m:t>
                          </m:r>
                        </m:den>
                      </m:f>
                    </m:oMath>
                  </m:oMathPara>
                </a14:m>
                <a:endParaRPr lang="fr-FR" dirty="0"/>
              </a:p>
            </p:txBody>
          </p:sp>
        </mc:Choice>
        <mc:Fallback xmlns="">
          <p:sp>
            <p:nvSpPr>
              <p:cNvPr id="3" name="ZoneTexte 2">
                <a:extLst>
                  <a:ext uri="{FF2B5EF4-FFF2-40B4-BE49-F238E27FC236}">
                    <a16:creationId xmlns:a16="http://schemas.microsoft.com/office/drawing/2014/main" id="{3AA10B85-9842-F0CF-4341-D836F0448C15}"/>
                  </a:ext>
                </a:extLst>
              </p:cNvPr>
              <p:cNvSpPr txBox="1">
                <a:spLocks noRot="1" noChangeAspect="1" noMove="1" noResize="1" noEditPoints="1" noAdjustHandles="1" noChangeArrowheads="1" noChangeShapeType="1" noTextEdit="1"/>
              </p:cNvSpPr>
              <p:nvPr/>
            </p:nvSpPr>
            <p:spPr>
              <a:xfrm>
                <a:off x="2987040" y="1389761"/>
                <a:ext cx="6217920" cy="676211"/>
              </a:xfrm>
              <a:prstGeom prst="rect">
                <a:avLst/>
              </a:prstGeom>
              <a:blipFill>
                <a:blip r:embed="rId3"/>
                <a:stretch>
                  <a:fillRect/>
                </a:stretch>
              </a:blipFill>
            </p:spPr>
            <p:txBody>
              <a:bodyPr/>
              <a:lstStyle/>
              <a:p>
                <a:r>
                  <a:rPr lang="fr-FR">
                    <a:noFill/>
                  </a:rPr>
                  <a:t> </a:t>
                </a:r>
              </a:p>
            </p:txBody>
          </p:sp>
        </mc:Fallback>
      </mc:AlternateContent>
      <p:sp>
        <p:nvSpPr>
          <p:cNvPr id="7" name="ZoneTexte 6">
            <a:extLst>
              <a:ext uri="{FF2B5EF4-FFF2-40B4-BE49-F238E27FC236}">
                <a16:creationId xmlns:a16="http://schemas.microsoft.com/office/drawing/2014/main" id="{33AA3C05-D20C-C40C-6631-FB6CA755C21E}"/>
              </a:ext>
            </a:extLst>
          </p:cNvPr>
          <p:cNvSpPr txBox="1"/>
          <p:nvPr/>
        </p:nvSpPr>
        <p:spPr>
          <a:xfrm>
            <a:off x="121920" y="4275074"/>
            <a:ext cx="5466080"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Times New Roman" panose="02020603050405020304" pitchFamily="18" charset="0"/>
                <a:cs typeface="Times New Roman" panose="02020603050405020304" pitchFamily="18" charset="0"/>
              </a:rPr>
              <a:t>Traitement et analyse statistique des données</a:t>
            </a:r>
          </a:p>
        </p:txBody>
      </p:sp>
      <p:sp>
        <p:nvSpPr>
          <p:cNvPr id="8" name="ZoneTexte 7">
            <a:extLst>
              <a:ext uri="{FF2B5EF4-FFF2-40B4-BE49-F238E27FC236}">
                <a16:creationId xmlns:a16="http://schemas.microsoft.com/office/drawing/2014/main" id="{95C64971-C777-AC83-E452-A5212167C0B7}"/>
              </a:ext>
            </a:extLst>
          </p:cNvPr>
          <p:cNvSpPr txBox="1"/>
          <p:nvPr/>
        </p:nvSpPr>
        <p:spPr>
          <a:xfrm>
            <a:off x="375920" y="4644406"/>
            <a:ext cx="11805920" cy="2127442"/>
          </a:xfrm>
          <a:prstGeom prst="rect">
            <a:avLst/>
          </a:prstGeom>
          <a:noFill/>
        </p:spPr>
        <p:txBody>
          <a:bodyPr wrap="square" rtlCol="0">
            <a:spAutoFit/>
          </a:bodyPr>
          <a:lstStyle/>
          <a:p>
            <a:pPr marL="285750" indent="-285750">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Traitement de texte : Microsoft Word 2022</a:t>
            </a:r>
          </a:p>
          <a:p>
            <a:pPr marL="285750" indent="-285750">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Traitement des données : Microsoft Excel 2022</a:t>
            </a:r>
          </a:p>
          <a:p>
            <a:pPr marL="285750" indent="-285750">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Analyses statistiques (PPDS, ANOVA, Kruskal Wallis) : </a:t>
            </a:r>
            <a:r>
              <a:rPr lang="fr-FR" dirty="0" err="1">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rStudio</a:t>
            </a:r>
            <a:r>
              <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 version </a:t>
            </a:r>
            <a:r>
              <a:rPr lang="fr-FR" dirty="0">
                <a:effectLst>
                  <a:outerShdw blurRad="38100" dist="38100" dir="2700000" algn="tl">
                    <a:srgbClr val="000000">
                      <a:alpha val="43137"/>
                    </a:srgbClr>
                  </a:outerShdw>
                </a:effectLst>
                <a:latin typeface="Palatino Linotype" panose="02040502050505030304" pitchFamily="18" charset="0"/>
              </a:rPr>
              <a:t>4.4.1, packages </a:t>
            </a:r>
            <a:r>
              <a:rPr lang="fr-FR" i="1" dirty="0" err="1">
                <a:effectLst>
                  <a:outerShdw blurRad="38100" dist="38100" dir="2700000" algn="tl">
                    <a:srgbClr val="000000">
                      <a:alpha val="43137"/>
                    </a:srgbClr>
                  </a:outerShdw>
                </a:effectLst>
                <a:latin typeface="Palatino Linotype" panose="02040502050505030304" pitchFamily="18" charset="0"/>
              </a:rPr>
              <a:t>agricolae</a:t>
            </a:r>
            <a:r>
              <a:rPr lang="fr-FR" i="1" dirty="0">
                <a:effectLst>
                  <a:outerShdw blurRad="38100" dist="38100" dir="2700000" algn="tl">
                    <a:srgbClr val="000000">
                      <a:alpha val="43137"/>
                    </a:srgbClr>
                  </a:outerShdw>
                </a:effectLst>
                <a:latin typeface="Palatino Linotype" panose="02040502050505030304" pitchFamily="18" charset="0"/>
              </a:rPr>
              <a:t>, ggplot2, </a:t>
            </a:r>
            <a:r>
              <a:rPr lang="fr-FR" i="1" dirty="0" err="1">
                <a:effectLst>
                  <a:outerShdw blurRad="38100" dist="38100" dir="2700000" algn="tl">
                    <a:srgbClr val="000000">
                      <a:alpha val="43137"/>
                    </a:srgbClr>
                  </a:outerShdw>
                </a:effectLst>
                <a:latin typeface="Palatino Linotype" panose="02040502050505030304" pitchFamily="18" charset="0"/>
              </a:rPr>
              <a:t>Hmscic</a:t>
            </a:r>
            <a:endParaRPr lang="fr-FR" i="1" dirty="0">
              <a:effectLst>
                <a:outerShdw blurRad="38100" dist="38100" dir="2700000" algn="tl">
                  <a:srgbClr val="000000">
                    <a:alpha val="43137"/>
                  </a:srgbClr>
                </a:outerShdw>
              </a:effectLst>
              <a:latin typeface="Palatino Linotype" panose="02040502050505030304" pitchFamily="18" charset="0"/>
            </a:endParaRPr>
          </a:p>
          <a:p>
            <a:pPr marL="285750" indent="-285750">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Matrices de corrélation (Spearman), modèles d’équations structurelles : Python</a:t>
            </a:r>
          </a:p>
          <a:p>
            <a:pPr marL="285750" indent="-285750">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Packages </a:t>
            </a:r>
            <a:r>
              <a:rPr lang="fr-FR" i="1" dirty="0" err="1">
                <a:effectLst>
                  <a:outerShdw blurRad="38100" dist="38100" dir="2700000" algn="tl">
                    <a:srgbClr val="000000">
                      <a:alpha val="43137"/>
                    </a:srgbClr>
                  </a:outerShdw>
                </a:effectLst>
                <a:latin typeface="Palatino Linotype" panose="02040502050505030304" pitchFamily="18" charset="0"/>
              </a:rPr>
              <a:t>FactoMineR</a:t>
            </a:r>
            <a:r>
              <a:rPr lang="fr-FR" dirty="0">
                <a:effectLst>
                  <a:outerShdw blurRad="38100" dist="38100" dir="2700000" algn="tl">
                    <a:srgbClr val="000000">
                      <a:alpha val="43137"/>
                    </a:srgbClr>
                  </a:outerShdw>
                </a:effectLst>
                <a:latin typeface="Palatino Linotype" panose="02040502050505030304" pitchFamily="18" charset="0"/>
              </a:rPr>
              <a:t> et </a:t>
            </a:r>
            <a:r>
              <a:rPr lang="fr-FR" i="1" dirty="0" err="1">
                <a:effectLst>
                  <a:outerShdw blurRad="38100" dist="38100" dir="2700000" algn="tl">
                    <a:srgbClr val="000000">
                      <a:alpha val="43137"/>
                    </a:srgbClr>
                  </a:outerShdw>
                </a:effectLst>
                <a:latin typeface="Palatino Linotype" panose="02040502050505030304" pitchFamily="18" charset="0"/>
              </a:rPr>
              <a:t>Factoshiny</a:t>
            </a:r>
            <a:r>
              <a:rPr lang="fr-FR" dirty="0">
                <a:effectLst>
                  <a:outerShdw blurRad="38100" dist="38100" dir="2700000" algn="tl">
                    <a:srgbClr val="000000">
                      <a:alpha val="43137"/>
                    </a:srgbClr>
                  </a:outerShdw>
                </a:effectLst>
                <a:latin typeface="Palatino Linotype" panose="02040502050505030304" pitchFamily="18" charset="0"/>
              </a:rPr>
              <a:t> ont été utilisés pour produire les ACP</a:t>
            </a:r>
            <a:endPar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E3B6AF92-991B-0FC7-5316-B0F6B9DEC0B2}"/>
              </a:ext>
            </a:extLst>
          </p:cNvPr>
          <p:cNvSpPr txBox="1"/>
          <p:nvPr/>
        </p:nvSpPr>
        <p:spPr>
          <a:xfrm>
            <a:off x="121920" y="2332911"/>
            <a:ext cx="3263537"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cs typeface="Times New Roman" panose="02020603050405020304" pitchFamily="18" charset="0"/>
              </a:rPr>
              <a:t>Facteur d’enrichissement</a:t>
            </a:r>
          </a:p>
        </p:txBody>
      </p:sp>
      <p:sp>
        <p:nvSpPr>
          <p:cNvPr id="11" name="ZoneTexte 10">
            <a:extLst>
              <a:ext uri="{FF2B5EF4-FFF2-40B4-BE49-F238E27FC236}">
                <a16:creationId xmlns:a16="http://schemas.microsoft.com/office/drawing/2014/main" id="{B0AECFDF-8951-D1E4-FDF0-57DDD3F9ED1B}"/>
              </a:ext>
            </a:extLst>
          </p:cNvPr>
          <p:cNvSpPr txBox="1"/>
          <p:nvPr/>
        </p:nvSpPr>
        <p:spPr>
          <a:xfrm>
            <a:off x="193040" y="2764474"/>
            <a:ext cx="11805920" cy="1295868"/>
          </a:xfrm>
          <a:prstGeom prst="rect">
            <a:avLst/>
          </a:prstGeom>
          <a:noFill/>
        </p:spPr>
        <p:txBody>
          <a:bodyPr wrap="square" rtlCol="0">
            <a:spAutoFit/>
          </a:bodyPr>
          <a:lstStyle/>
          <a:p>
            <a:pPr algn="just">
              <a:lnSpc>
                <a:spcPct val="150000"/>
              </a:lnSpc>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rPr>
              <a:t>Augmentation des teneurs totales en </a:t>
            </a:r>
            <a:r>
              <a:rPr lang="fr-FR"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rPr>
              <a:t>ET </a:t>
            </a: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rPr>
              <a:t>à la suite d’apports anthropiques, par rapport à une référence </a:t>
            </a: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rPr>
              <a:t>(</a:t>
            </a:r>
            <a:r>
              <a:rPr lang="fr-FR" b="1" dirty="0" err="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rPr>
              <a:t>Wedepohl</a:t>
            </a:r>
            <a:r>
              <a:rPr lang="fr-FR"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rPr>
              <a:t>. 1995 ; Wan </a:t>
            </a:r>
            <a:r>
              <a:rPr lang="fr-FR" b="1" i="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rPr>
              <a:t>et al</a:t>
            </a:r>
            <a:r>
              <a:rPr lang="fr-FR"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rPr>
              <a:t>., 2023)</a:t>
            </a:r>
            <a:endParaRPr lang="fr-FR" b="1" dirty="0">
              <a:effectLst>
                <a:outerShdw blurRad="38100" dist="38100" dir="2700000" algn="tl">
                  <a:srgbClr val="000000">
                    <a:alpha val="43137"/>
                  </a:srgbClr>
                </a:outerShdw>
              </a:effectLst>
              <a:latin typeface="Palatino Linotype" panose="02040502050505030304" pitchFamily="18" charset="0"/>
            </a:endParaRPr>
          </a:p>
          <a:p>
            <a:pPr algn="just">
              <a:lnSpc>
                <a:spcPct val="150000"/>
              </a:lnSpc>
            </a:pPr>
            <a:endParaRPr lang="fr-FR" dirty="0"/>
          </a:p>
        </p:txBody>
      </p:sp>
      <mc:AlternateContent xmlns:mc="http://schemas.openxmlformats.org/markup-compatibility/2006" xmlns:a14="http://schemas.microsoft.com/office/drawing/2010/main">
        <mc:Choice Requires="a14">
          <p:sp>
            <p:nvSpPr>
              <p:cNvPr id="12" name="ZoneTexte 11">
                <a:extLst>
                  <a:ext uri="{FF2B5EF4-FFF2-40B4-BE49-F238E27FC236}">
                    <a16:creationId xmlns:a16="http://schemas.microsoft.com/office/drawing/2014/main" id="{C0848C82-BAEB-A9D9-0EF7-66145F52DF86}"/>
                  </a:ext>
                </a:extLst>
              </p:cNvPr>
              <p:cNvSpPr txBox="1"/>
              <p:nvPr/>
            </p:nvSpPr>
            <p:spPr>
              <a:xfrm>
                <a:off x="3037840" y="3476569"/>
                <a:ext cx="6116320" cy="6701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fr-FR" b="1" smtClean="0">
                          <a:latin typeface="Cambria Math" panose="02040503050406030204" pitchFamily="18" charset="0"/>
                        </a:rPr>
                        <m:t>𝐅</m:t>
                      </m:r>
                      <m:r>
                        <a:rPr lang="fr-FR" b="1" i="0">
                          <a:latin typeface="Cambria Math" panose="02040503050406030204" pitchFamily="18" charset="0"/>
                        </a:rPr>
                        <m:t>𝐄</m:t>
                      </m:r>
                      <m:r>
                        <a:rPr lang="fr-FR" b="0" i="0">
                          <a:latin typeface="Cambria Math" panose="02040503050406030204" pitchFamily="18" charset="0"/>
                        </a:rPr>
                        <m:t>=</m:t>
                      </m:r>
                      <m:f>
                        <m:fPr>
                          <m:ctrlPr>
                            <a:rPr lang="fr-FR" b="0" i="1">
                              <a:solidFill>
                                <a:srgbClr val="836967"/>
                              </a:solidFill>
                              <a:latin typeface="Cambria Math" panose="02040503050406030204" pitchFamily="18" charset="0"/>
                            </a:rPr>
                          </m:ctrlPr>
                        </m:fPr>
                        <m:num>
                          <m:d>
                            <m:dPr>
                              <m:begChr m:val="["/>
                              <m:endChr m:val="]"/>
                              <m:ctrlPr>
                                <a:rPr lang="fr-FR" b="0" i="1">
                                  <a:solidFill>
                                    <a:srgbClr val="836967"/>
                                  </a:solidFill>
                                  <a:latin typeface="Cambria Math" panose="02040503050406030204" pitchFamily="18" charset="0"/>
                                </a:rPr>
                              </m:ctrlPr>
                            </m:dPr>
                            <m:e>
                              <m:r>
                                <a:rPr lang="fr-FR" b="1" i="0">
                                  <a:latin typeface="Cambria Math" panose="02040503050406030204" pitchFamily="18" charset="0"/>
                                </a:rPr>
                                <m:t>𝐌</m:t>
                              </m:r>
                            </m:e>
                          </m:d>
                          <m:r>
                            <a:rPr lang="fr-FR" b="1" i="0">
                              <a:latin typeface="Cambria Math" panose="02040503050406030204" pitchFamily="18" charset="0"/>
                            </a:rPr>
                            <m:t>𝐞𝐜</m:t>
                          </m:r>
                          <m:f>
                            <m:fPr>
                              <m:type m:val="lin"/>
                              <m:ctrlPr>
                                <a:rPr lang="fr-FR" b="1" i="1">
                                  <a:latin typeface="Cambria Math" panose="02040503050406030204" pitchFamily="18" charset="0"/>
                                </a:rPr>
                              </m:ctrlPr>
                            </m:fPr>
                            <m:num>
                              <m:r>
                                <a:rPr lang="fr-FR" b="1" i="0">
                                  <a:latin typeface="Cambria Math" panose="02040503050406030204" pitchFamily="18" charset="0"/>
                                </a:rPr>
                                <m:t>𝐡</m:t>
                              </m:r>
                            </m:num>
                            <m:den>
                              <m:d>
                                <m:dPr>
                                  <m:begChr m:val="["/>
                                  <m:endChr m:val="]"/>
                                  <m:ctrlPr>
                                    <a:rPr lang="fr-FR" b="0" i="1">
                                      <a:solidFill>
                                        <a:srgbClr val="836967"/>
                                      </a:solidFill>
                                      <a:latin typeface="Cambria Math" panose="02040503050406030204" pitchFamily="18" charset="0"/>
                                    </a:rPr>
                                  </m:ctrlPr>
                                </m:dPr>
                                <m:e>
                                  <m:r>
                                    <a:rPr lang="fr-FR" b="1" i="0">
                                      <a:latin typeface="Cambria Math" panose="02040503050406030204" pitchFamily="18" charset="0"/>
                                    </a:rPr>
                                    <m:t>𝐅𝐞</m:t>
                                  </m:r>
                                </m:e>
                              </m:d>
                            </m:den>
                          </m:f>
                          <m:r>
                            <a:rPr lang="fr-FR" b="1" i="0">
                              <a:latin typeface="Cambria Math" panose="02040503050406030204" pitchFamily="18" charset="0"/>
                            </a:rPr>
                            <m:t>𝐞𝐜𝐡</m:t>
                          </m:r>
                        </m:num>
                        <m:den>
                          <m:d>
                            <m:dPr>
                              <m:begChr m:val="["/>
                              <m:endChr m:val="]"/>
                              <m:ctrlPr>
                                <a:rPr lang="fr-FR" b="1" i="1">
                                  <a:solidFill>
                                    <a:srgbClr val="836967"/>
                                  </a:solidFill>
                                  <a:latin typeface="Cambria Math" panose="02040503050406030204" pitchFamily="18" charset="0"/>
                                </a:rPr>
                              </m:ctrlPr>
                            </m:dPr>
                            <m:e>
                              <m:r>
                                <a:rPr lang="fr-FR" b="1" i="0">
                                  <a:latin typeface="Cambria Math" panose="02040503050406030204" pitchFamily="18" charset="0"/>
                                </a:rPr>
                                <m:t>𝐌</m:t>
                              </m:r>
                            </m:e>
                          </m:d>
                          <m:r>
                            <a:rPr lang="fr-FR" b="1" i="0">
                              <a:latin typeface="Cambria Math" panose="02040503050406030204" pitchFamily="18" charset="0"/>
                            </a:rPr>
                            <m:t>𝐫𝐞</m:t>
                          </m:r>
                          <m:f>
                            <m:fPr>
                              <m:type m:val="lin"/>
                              <m:ctrlPr>
                                <a:rPr lang="fr-FR" b="1" i="1">
                                  <a:latin typeface="Cambria Math" panose="02040503050406030204" pitchFamily="18" charset="0"/>
                                </a:rPr>
                              </m:ctrlPr>
                            </m:fPr>
                            <m:num>
                              <m:r>
                                <a:rPr lang="fr-FR" b="1" i="0">
                                  <a:latin typeface="Cambria Math" panose="02040503050406030204" pitchFamily="18" charset="0"/>
                                </a:rPr>
                                <m:t>𝐟</m:t>
                              </m:r>
                            </m:num>
                            <m:den>
                              <m:d>
                                <m:dPr>
                                  <m:begChr m:val="["/>
                                  <m:endChr m:val="]"/>
                                  <m:ctrlPr>
                                    <a:rPr lang="fr-FR" b="0" i="1">
                                      <a:solidFill>
                                        <a:srgbClr val="836967"/>
                                      </a:solidFill>
                                      <a:latin typeface="Cambria Math" panose="02040503050406030204" pitchFamily="18" charset="0"/>
                                    </a:rPr>
                                  </m:ctrlPr>
                                </m:dPr>
                                <m:e>
                                  <m:r>
                                    <a:rPr lang="fr-FR" b="1" i="0">
                                      <a:latin typeface="Cambria Math" panose="02040503050406030204" pitchFamily="18" charset="0"/>
                                    </a:rPr>
                                    <m:t>𝐌</m:t>
                                  </m:r>
                                </m:e>
                              </m:d>
                            </m:den>
                          </m:f>
                          <m:r>
                            <a:rPr lang="fr-FR" b="1" i="0">
                              <a:latin typeface="Cambria Math" panose="02040503050406030204" pitchFamily="18" charset="0"/>
                            </a:rPr>
                            <m:t>𝐫𝐞𝐟</m:t>
                          </m:r>
                        </m:den>
                      </m:f>
                    </m:oMath>
                  </m:oMathPara>
                </a14:m>
                <a:endParaRPr lang="fr-FR" dirty="0"/>
              </a:p>
            </p:txBody>
          </p:sp>
        </mc:Choice>
        <mc:Fallback xmlns="">
          <p:sp>
            <p:nvSpPr>
              <p:cNvPr id="12" name="ZoneTexte 11">
                <a:extLst>
                  <a:ext uri="{FF2B5EF4-FFF2-40B4-BE49-F238E27FC236}">
                    <a16:creationId xmlns:a16="http://schemas.microsoft.com/office/drawing/2014/main" id="{C0848C82-BAEB-A9D9-0EF7-66145F52DF86}"/>
                  </a:ext>
                </a:extLst>
              </p:cNvPr>
              <p:cNvSpPr txBox="1">
                <a:spLocks noRot="1" noChangeAspect="1" noMove="1" noResize="1" noEditPoints="1" noAdjustHandles="1" noChangeArrowheads="1" noChangeShapeType="1" noTextEdit="1"/>
              </p:cNvSpPr>
              <p:nvPr/>
            </p:nvSpPr>
            <p:spPr>
              <a:xfrm>
                <a:off x="3037840" y="3476569"/>
                <a:ext cx="6116320" cy="670183"/>
              </a:xfrm>
              <a:prstGeom prst="rect">
                <a:avLst/>
              </a:prstGeom>
              <a:blipFill>
                <a:blip r:embed="rId4"/>
                <a:stretch>
                  <a:fillRect/>
                </a:stretch>
              </a:blipFill>
            </p:spPr>
            <p:txBody>
              <a:bodyPr/>
              <a:lstStyle/>
              <a:p>
                <a:r>
                  <a:rPr lang="fr-FR">
                    <a:noFill/>
                  </a:rPr>
                  <a:t> </a:t>
                </a:r>
              </a:p>
            </p:txBody>
          </p:sp>
        </mc:Fallback>
      </mc:AlternateContent>
      <p:sp>
        <p:nvSpPr>
          <p:cNvPr id="6" name="Rectangle 5">
            <a:extLst>
              <a:ext uri="{FF2B5EF4-FFF2-40B4-BE49-F238E27FC236}">
                <a16:creationId xmlns:a16="http://schemas.microsoft.com/office/drawing/2014/main" id="{C2689234-EFB2-704F-7073-8442A2497F71}"/>
              </a:ext>
            </a:extLst>
          </p:cNvPr>
          <p:cNvSpPr/>
          <p:nvPr/>
        </p:nvSpPr>
        <p:spPr>
          <a:xfrm>
            <a:off x="0" y="-34262"/>
            <a:ext cx="12192000" cy="593062"/>
          </a:xfrm>
          <a:prstGeom prst="rect">
            <a:avLst/>
          </a:prstGeom>
          <a:blipFill>
            <a:blip r:embed="rId5"/>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Matériel et méthodes (10/10)</a:t>
            </a:r>
          </a:p>
        </p:txBody>
      </p:sp>
    </p:spTree>
    <p:extLst>
      <p:ext uri="{BB962C8B-B14F-4D97-AF65-F5344CB8AC3E}">
        <p14:creationId xmlns:p14="http://schemas.microsoft.com/office/powerpoint/2010/main" val="3912358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40892E-2550-C052-6F19-4608120FBBEF}"/>
              </a:ext>
            </a:extLst>
          </p:cNvPr>
          <p:cNvSpPr/>
          <p:nvPr/>
        </p:nvSpPr>
        <p:spPr>
          <a:xfrm>
            <a:off x="0" y="2656840"/>
            <a:ext cx="12192000" cy="15443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400" b="1" u="sng"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a:t>
            </a:r>
          </a:p>
        </p:txBody>
      </p:sp>
    </p:spTree>
    <p:extLst>
      <p:ext uri="{BB962C8B-B14F-4D97-AF65-F5344CB8AC3E}">
        <p14:creationId xmlns:p14="http://schemas.microsoft.com/office/powerpoint/2010/main" val="22551506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C3973-581E-5A25-B80A-D7D0E3F20D4D}"/>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ADB1E06-699D-CC91-96DE-81DE7D4D31F2}"/>
              </a:ext>
            </a:extLst>
          </p:cNvPr>
          <p:cNvSpPr>
            <a:spLocks noGrp="1"/>
          </p:cNvSpPr>
          <p:nvPr>
            <p:ph type="sldNum" sz="quarter" idx="12"/>
          </p:nvPr>
        </p:nvSpPr>
        <p:spPr>
          <a:xfrm>
            <a:off x="9448800" y="6492240"/>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26</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2064C1FB-D0A0-CD96-C19D-0D1E46BF4070}"/>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(1/19)</a:t>
            </a:r>
          </a:p>
        </p:txBody>
      </p:sp>
      <p:sp>
        <p:nvSpPr>
          <p:cNvPr id="6" name="ZoneTexte 5">
            <a:extLst>
              <a:ext uri="{FF2B5EF4-FFF2-40B4-BE49-F238E27FC236}">
                <a16:creationId xmlns:a16="http://schemas.microsoft.com/office/drawing/2014/main" id="{9BFE806D-7D97-CAC5-0E06-913674B3B0E8}"/>
              </a:ext>
            </a:extLst>
          </p:cNvPr>
          <p:cNvSpPr txBox="1"/>
          <p:nvPr/>
        </p:nvSpPr>
        <p:spPr>
          <a:xfrm>
            <a:off x="1122677" y="729405"/>
            <a:ext cx="9946640" cy="384721"/>
          </a:xfrm>
          <a:prstGeom prst="rect">
            <a:avLst/>
          </a:prstGeom>
          <a:noFill/>
        </p:spPr>
        <p:txBody>
          <a:bodyPr wrap="square" rtlCol="0">
            <a:spAutoFit/>
          </a:bodyPr>
          <a:lstStyle/>
          <a:p>
            <a:pPr marL="285750" indent="-285750" algn="ctr">
              <a:buFont typeface="Wingdings" panose="05000000000000000000" pitchFamily="2" charset="2"/>
              <a:buChar char="q"/>
            </a:pPr>
            <a:r>
              <a:rPr lang="fr-FR" sz="1900" b="1" dirty="0">
                <a:effectLst>
                  <a:outerShdw blurRad="38100" dist="38100" dir="2700000" algn="tl">
                    <a:srgbClr val="000000">
                      <a:alpha val="43137"/>
                    </a:srgbClr>
                  </a:outerShdw>
                </a:effectLst>
                <a:latin typeface="Palatino Linotype" panose="02040502050505030304" pitchFamily="18" charset="0"/>
              </a:rPr>
              <a:t>Description des modèles de gestion des biodéchets à Dschang et à Nantes Métropole</a:t>
            </a:r>
          </a:p>
        </p:txBody>
      </p:sp>
      <p:sp>
        <p:nvSpPr>
          <p:cNvPr id="10" name="ZoneTexte 9">
            <a:extLst>
              <a:ext uri="{FF2B5EF4-FFF2-40B4-BE49-F238E27FC236}">
                <a16:creationId xmlns:a16="http://schemas.microsoft.com/office/drawing/2014/main" id="{AECBD9A5-8EC0-2490-5B5F-1D17AD814C4A}"/>
              </a:ext>
            </a:extLst>
          </p:cNvPr>
          <p:cNvSpPr txBox="1"/>
          <p:nvPr/>
        </p:nvSpPr>
        <p:spPr>
          <a:xfrm>
            <a:off x="0" y="1983375"/>
            <a:ext cx="4950823" cy="1445624"/>
          </a:xfrm>
          <a:custGeom>
            <a:avLst/>
            <a:gdLst/>
            <a:ahLst/>
            <a:cxnLst/>
            <a:rect l="l" t="t" r="r" b="b"/>
            <a:pathLst>
              <a:path w="4950823" h="1445624">
                <a:moveTo>
                  <a:pt x="1968349" y="615175"/>
                </a:moveTo>
                <a:lnTo>
                  <a:pt x="2027071" y="758961"/>
                </a:lnTo>
                <a:cubicBezTo>
                  <a:pt x="2012619" y="759510"/>
                  <a:pt x="1993777" y="759785"/>
                  <a:pt x="1970544" y="759785"/>
                </a:cubicBezTo>
                <a:cubicBezTo>
                  <a:pt x="1946580" y="759785"/>
                  <a:pt x="1927097" y="759510"/>
                  <a:pt x="1912096" y="758961"/>
                </a:cubicBezTo>
                <a:close/>
                <a:moveTo>
                  <a:pt x="287089" y="549867"/>
                </a:moveTo>
                <a:cubicBezTo>
                  <a:pt x="319834" y="549867"/>
                  <a:pt x="345353" y="552611"/>
                  <a:pt x="363647" y="558099"/>
                </a:cubicBezTo>
                <a:cubicBezTo>
                  <a:pt x="382855" y="563953"/>
                  <a:pt x="398862" y="574014"/>
                  <a:pt x="411667" y="588283"/>
                </a:cubicBezTo>
                <a:cubicBezTo>
                  <a:pt x="436180" y="615541"/>
                  <a:pt x="448437" y="654506"/>
                  <a:pt x="448437" y="705179"/>
                </a:cubicBezTo>
                <a:cubicBezTo>
                  <a:pt x="448437" y="742863"/>
                  <a:pt x="441577" y="775974"/>
                  <a:pt x="427857" y="804512"/>
                </a:cubicBezTo>
                <a:cubicBezTo>
                  <a:pt x="414503" y="832135"/>
                  <a:pt x="396483" y="851709"/>
                  <a:pt x="373800" y="863234"/>
                </a:cubicBezTo>
                <a:cubicBezTo>
                  <a:pt x="352762" y="873844"/>
                  <a:pt x="324041" y="879149"/>
                  <a:pt x="287637" y="879149"/>
                </a:cubicBezTo>
                <a:cubicBezTo>
                  <a:pt x="270807" y="879149"/>
                  <a:pt x="254343" y="877869"/>
                  <a:pt x="238245" y="875308"/>
                </a:cubicBezTo>
                <a:cubicBezTo>
                  <a:pt x="236965" y="866527"/>
                  <a:pt x="236233" y="848782"/>
                  <a:pt x="236050" y="822074"/>
                </a:cubicBezTo>
                <a:lnTo>
                  <a:pt x="235501" y="702160"/>
                </a:lnTo>
                <a:cubicBezTo>
                  <a:pt x="235501" y="623498"/>
                  <a:pt x="236416" y="573923"/>
                  <a:pt x="238245" y="553434"/>
                </a:cubicBezTo>
                <a:cubicBezTo>
                  <a:pt x="253795" y="551056"/>
                  <a:pt x="270076" y="549867"/>
                  <a:pt x="287089" y="549867"/>
                </a:cubicBezTo>
                <a:close/>
                <a:moveTo>
                  <a:pt x="2242407" y="520506"/>
                </a:moveTo>
                <a:lnTo>
                  <a:pt x="2239663" y="522976"/>
                </a:lnTo>
                <a:lnTo>
                  <a:pt x="2239663" y="541635"/>
                </a:lnTo>
                <a:lnTo>
                  <a:pt x="2242407" y="544379"/>
                </a:lnTo>
                <a:cubicBezTo>
                  <a:pt x="2261066" y="545477"/>
                  <a:pt x="2271768" y="546391"/>
                  <a:pt x="2274512" y="547123"/>
                </a:cubicBezTo>
                <a:cubicBezTo>
                  <a:pt x="2279817" y="548587"/>
                  <a:pt x="2282927" y="551971"/>
                  <a:pt x="2283841" y="557276"/>
                </a:cubicBezTo>
                <a:cubicBezTo>
                  <a:pt x="2286219" y="570447"/>
                  <a:pt x="2287408" y="598802"/>
                  <a:pt x="2287408" y="642341"/>
                </a:cubicBezTo>
                <a:lnTo>
                  <a:pt x="2287408" y="787499"/>
                </a:lnTo>
                <a:cubicBezTo>
                  <a:pt x="2287408" y="831038"/>
                  <a:pt x="2286219" y="859392"/>
                  <a:pt x="2283841" y="872564"/>
                </a:cubicBezTo>
                <a:cubicBezTo>
                  <a:pt x="2282927" y="877869"/>
                  <a:pt x="2279817" y="881253"/>
                  <a:pt x="2274512" y="882717"/>
                </a:cubicBezTo>
                <a:cubicBezTo>
                  <a:pt x="2271768" y="883448"/>
                  <a:pt x="2261066" y="884363"/>
                  <a:pt x="2242407" y="885461"/>
                </a:cubicBezTo>
                <a:lnTo>
                  <a:pt x="2239663" y="888205"/>
                </a:lnTo>
                <a:lnTo>
                  <a:pt x="2239663" y="906864"/>
                </a:lnTo>
                <a:lnTo>
                  <a:pt x="2242407" y="909334"/>
                </a:lnTo>
                <a:cubicBezTo>
                  <a:pt x="2263627" y="908236"/>
                  <a:pt x="2284756" y="907687"/>
                  <a:pt x="2305793" y="907687"/>
                </a:cubicBezTo>
                <a:cubicBezTo>
                  <a:pt x="2323904" y="907687"/>
                  <a:pt x="2343478" y="908236"/>
                  <a:pt x="2364516" y="909334"/>
                </a:cubicBezTo>
                <a:lnTo>
                  <a:pt x="2367260" y="906864"/>
                </a:lnTo>
                <a:lnTo>
                  <a:pt x="2367260" y="888205"/>
                </a:lnTo>
                <a:lnTo>
                  <a:pt x="2364516" y="885461"/>
                </a:lnTo>
                <a:cubicBezTo>
                  <a:pt x="2345856" y="884363"/>
                  <a:pt x="2335154" y="883448"/>
                  <a:pt x="2332410" y="882717"/>
                </a:cubicBezTo>
                <a:cubicBezTo>
                  <a:pt x="2327105" y="881253"/>
                  <a:pt x="2323995" y="877869"/>
                  <a:pt x="2323081" y="872564"/>
                </a:cubicBezTo>
                <a:cubicBezTo>
                  <a:pt x="2320703" y="859392"/>
                  <a:pt x="2319513" y="831038"/>
                  <a:pt x="2319513" y="787499"/>
                </a:cubicBezTo>
                <a:lnTo>
                  <a:pt x="2319513" y="608040"/>
                </a:lnTo>
                <a:cubicBezTo>
                  <a:pt x="2437872" y="753839"/>
                  <a:pt x="2521565" y="854270"/>
                  <a:pt x="2570591" y="909334"/>
                </a:cubicBezTo>
                <a:cubicBezTo>
                  <a:pt x="2581201" y="910797"/>
                  <a:pt x="2596842" y="913267"/>
                  <a:pt x="2617514" y="916742"/>
                </a:cubicBezTo>
                <a:lnTo>
                  <a:pt x="2621081" y="914273"/>
                </a:lnTo>
                <a:cubicBezTo>
                  <a:pt x="2618703" y="889394"/>
                  <a:pt x="2617514" y="835885"/>
                  <a:pt x="2617514" y="753748"/>
                </a:cubicBezTo>
                <a:lnTo>
                  <a:pt x="2617514" y="642341"/>
                </a:lnTo>
                <a:cubicBezTo>
                  <a:pt x="2617514" y="598802"/>
                  <a:pt x="2618703" y="570447"/>
                  <a:pt x="2621081" y="557276"/>
                </a:cubicBezTo>
                <a:cubicBezTo>
                  <a:pt x="2621996" y="551971"/>
                  <a:pt x="2625106" y="548587"/>
                  <a:pt x="2630411" y="547123"/>
                </a:cubicBezTo>
                <a:cubicBezTo>
                  <a:pt x="2633155" y="546391"/>
                  <a:pt x="2643856" y="545477"/>
                  <a:pt x="2662516" y="544379"/>
                </a:cubicBezTo>
                <a:lnTo>
                  <a:pt x="2665534" y="541635"/>
                </a:lnTo>
                <a:lnTo>
                  <a:pt x="2665534" y="522976"/>
                </a:lnTo>
                <a:lnTo>
                  <a:pt x="2662790" y="520506"/>
                </a:lnTo>
                <a:cubicBezTo>
                  <a:pt x="2643948" y="521604"/>
                  <a:pt x="2622728" y="522153"/>
                  <a:pt x="2599129" y="522153"/>
                </a:cubicBezTo>
                <a:cubicBezTo>
                  <a:pt x="2580652" y="522153"/>
                  <a:pt x="2561170" y="521604"/>
                  <a:pt x="2540681" y="520506"/>
                </a:cubicBezTo>
                <a:lnTo>
                  <a:pt x="2537937" y="522976"/>
                </a:lnTo>
                <a:lnTo>
                  <a:pt x="2537937" y="541635"/>
                </a:lnTo>
                <a:lnTo>
                  <a:pt x="2540681" y="544379"/>
                </a:lnTo>
                <a:cubicBezTo>
                  <a:pt x="2559341" y="545477"/>
                  <a:pt x="2570042" y="546391"/>
                  <a:pt x="2572786" y="547123"/>
                </a:cubicBezTo>
                <a:cubicBezTo>
                  <a:pt x="2578092" y="548587"/>
                  <a:pt x="2581201" y="551971"/>
                  <a:pt x="2582116" y="557276"/>
                </a:cubicBezTo>
                <a:cubicBezTo>
                  <a:pt x="2584494" y="570447"/>
                  <a:pt x="2585683" y="598802"/>
                  <a:pt x="2585683" y="642341"/>
                </a:cubicBezTo>
                <a:lnTo>
                  <a:pt x="2585683" y="802866"/>
                </a:lnTo>
                <a:cubicBezTo>
                  <a:pt x="2496777" y="702435"/>
                  <a:pt x="2419396" y="608315"/>
                  <a:pt x="2353539" y="520506"/>
                </a:cubicBezTo>
                <a:cubicBezTo>
                  <a:pt x="2337258" y="521604"/>
                  <a:pt x="2316769" y="522153"/>
                  <a:pt x="2292073" y="522153"/>
                </a:cubicBezTo>
                <a:cubicBezTo>
                  <a:pt x="2276341" y="522153"/>
                  <a:pt x="2259785" y="521604"/>
                  <a:pt x="2242407" y="520506"/>
                </a:cubicBezTo>
                <a:close/>
                <a:moveTo>
                  <a:pt x="1330946" y="520506"/>
                </a:moveTo>
                <a:lnTo>
                  <a:pt x="1328202" y="522976"/>
                </a:lnTo>
                <a:lnTo>
                  <a:pt x="1328202" y="541635"/>
                </a:lnTo>
                <a:lnTo>
                  <a:pt x="1330946" y="544379"/>
                </a:lnTo>
                <a:cubicBezTo>
                  <a:pt x="1349605" y="545477"/>
                  <a:pt x="1360307" y="546391"/>
                  <a:pt x="1363051" y="547123"/>
                </a:cubicBezTo>
                <a:cubicBezTo>
                  <a:pt x="1368356" y="548587"/>
                  <a:pt x="1371466" y="551971"/>
                  <a:pt x="1372381" y="557276"/>
                </a:cubicBezTo>
                <a:cubicBezTo>
                  <a:pt x="1374759" y="570447"/>
                  <a:pt x="1375948" y="598802"/>
                  <a:pt x="1375948" y="642341"/>
                </a:cubicBezTo>
                <a:lnTo>
                  <a:pt x="1375948" y="787499"/>
                </a:lnTo>
                <a:cubicBezTo>
                  <a:pt x="1375948" y="831038"/>
                  <a:pt x="1374759" y="859392"/>
                  <a:pt x="1372381" y="872564"/>
                </a:cubicBezTo>
                <a:cubicBezTo>
                  <a:pt x="1371466" y="877869"/>
                  <a:pt x="1368356" y="881253"/>
                  <a:pt x="1363051" y="882717"/>
                </a:cubicBezTo>
                <a:cubicBezTo>
                  <a:pt x="1360307" y="883448"/>
                  <a:pt x="1349605" y="884363"/>
                  <a:pt x="1330946" y="885461"/>
                </a:cubicBezTo>
                <a:lnTo>
                  <a:pt x="1328202" y="888205"/>
                </a:lnTo>
                <a:lnTo>
                  <a:pt x="1328202" y="906864"/>
                </a:lnTo>
                <a:lnTo>
                  <a:pt x="1330946" y="909334"/>
                </a:lnTo>
                <a:cubicBezTo>
                  <a:pt x="1347959" y="908236"/>
                  <a:pt x="1376131" y="907687"/>
                  <a:pt x="1415462" y="907687"/>
                </a:cubicBezTo>
                <a:cubicBezTo>
                  <a:pt x="1453512" y="907687"/>
                  <a:pt x="1481684" y="908236"/>
                  <a:pt x="1499978" y="909334"/>
                </a:cubicBezTo>
                <a:lnTo>
                  <a:pt x="1502447" y="906590"/>
                </a:lnTo>
                <a:lnTo>
                  <a:pt x="1502447" y="888205"/>
                </a:lnTo>
                <a:lnTo>
                  <a:pt x="1499703" y="885461"/>
                </a:lnTo>
                <a:cubicBezTo>
                  <a:pt x="1481044" y="884363"/>
                  <a:pt x="1470342" y="883448"/>
                  <a:pt x="1467598" y="882717"/>
                </a:cubicBezTo>
                <a:cubicBezTo>
                  <a:pt x="1462293" y="881253"/>
                  <a:pt x="1459183" y="877869"/>
                  <a:pt x="1458268" y="872564"/>
                </a:cubicBezTo>
                <a:cubicBezTo>
                  <a:pt x="1455890" y="859392"/>
                  <a:pt x="1454701" y="831038"/>
                  <a:pt x="1454701" y="787499"/>
                </a:cubicBezTo>
                <a:lnTo>
                  <a:pt x="1454701" y="721368"/>
                </a:lnTo>
                <a:cubicBezTo>
                  <a:pt x="1469336" y="720454"/>
                  <a:pt x="1499703" y="719996"/>
                  <a:pt x="1545803" y="719996"/>
                </a:cubicBezTo>
                <a:cubicBezTo>
                  <a:pt x="1595744" y="719996"/>
                  <a:pt x="1625379" y="720454"/>
                  <a:pt x="1634709" y="721368"/>
                </a:cubicBezTo>
                <a:lnTo>
                  <a:pt x="1634709" y="787499"/>
                </a:lnTo>
                <a:cubicBezTo>
                  <a:pt x="1634709" y="831038"/>
                  <a:pt x="1633520" y="859392"/>
                  <a:pt x="1631141" y="872564"/>
                </a:cubicBezTo>
                <a:cubicBezTo>
                  <a:pt x="1630227" y="877869"/>
                  <a:pt x="1627117" y="881253"/>
                  <a:pt x="1621812" y="882717"/>
                </a:cubicBezTo>
                <a:cubicBezTo>
                  <a:pt x="1619068" y="883448"/>
                  <a:pt x="1608366" y="884363"/>
                  <a:pt x="1589707" y="885461"/>
                </a:cubicBezTo>
                <a:lnTo>
                  <a:pt x="1586689" y="888205"/>
                </a:lnTo>
                <a:lnTo>
                  <a:pt x="1586689" y="906864"/>
                </a:lnTo>
                <a:lnTo>
                  <a:pt x="1589433" y="909334"/>
                </a:lnTo>
                <a:cubicBezTo>
                  <a:pt x="1606628" y="908236"/>
                  <a:pt x="1634800" y="907687"/>
                  <a:pt x="1673948" y="907687"/>
                </a:cubicBezTo>
                <a:cubicBezTo>
                  <a:pt x="1712182" y="907687"/>
                  <a:pt x="1740354" y="908236"/>
                  <a:pt x="1758464" y="909334"/>
                </a:cubicBezTo>
                <a:lnTo>
                  <a:pt x="1761208" y="906590"/>
                </a:lnTo>
                <a:lnTo>
                  <a:pt x="1761208" y="888205"/>
                </a:lnTo>
                <a:lnTo>
                  <a:pt x="1758464" y="885461"/>
                </a:lnTo>
                <a:cubicBezTo>
                  <a:pt x="1739805" y="884363"/>
                  <a:pt x="1729103" y="883448"/>
                  <a:pt x="1726359" y="882717"/>
                </a:cubicBezTo>
                <a:cubicBezTo>
                  <a:pt x="1721054" y="881253"/>
                  <a:pt x="1717944" y="877869"/>
                  <a:pt x="1717029" y="872564"/>
                </a:cubicBezTo>
                <a:cubicBezTo>
                  <a:pt x="1714651" y="859392"/>
                  <a:pt x="1713462" y="831038"/>
                  <a:pt x="1713462" y="787499"/>
                </a:cubicBezTo>
                <a:lnTo>
                  <a:pt x="1713462" y="642341"/>
                </a:lnTo>
                <a:cubicBezTo>
                  <a:pt x="1713462" y="598802"/>
                  <a:pt x="1714651" y="570447"/>
                  <a:pt x="1717029" y="557276"/>
                </a:cubicBezTo>
                <a:cubicBezTo>
                  <a:pt x="1717944" y="551971"/>
                  <a:pt x="1721054" y="548587"/>
                  <a:pt x="1726359" y="547123"/>
                </a:cubicBezTo>
                <a:cubicBezTo>
                  <a:pt x="1728920" y="546391"/>
                  <a:pt x="1739713" y="545477"/>
                  <a:pt x="1758738" y="544379"/>
                </a:cubicBezTo>
                <a:lnTo>
                  <a:pt x="1761208" y="541909"/>
                </a:lnTo>
                <a:lnTo>
                  <a:pt x="1761208" y="522976"/>
                </a:lnTo>
                <a:lnTo>
                  <a:pt x="1758464" y="520506"/>
                </a:lnTo>
                <a:cubicBezTo>
                  <a:pt x="1742000" y="521604"/>
                  <a:pt x="1713828" y="522153"/>
                  <a:pt x="1673948" y="522153"/>
                </a:cubicBezTo>
                <a:cubicBezTo>
                  <a:pt x="1635349" y="522153"/>
                  <a:pt x="1607177" y="521604"/>
                  <a:pt x="1589433" y="520506"/>
                </a:cubicBezTo>
                <a:lnTo>
                  <a:pt x="1586689" y="522976"/>
                </a:lnTo>
                <a:lnTo>
                  <a:pt x="1586689" y="541635"/>
                </a:lnTo>
                <a:lnTo>
                  <a:pt x="1589707" y="544379"/>
                </a:lnTo>
                <a:cubicBezTo>
                  <a:pt x="1608366" y="545477"/>
                  <a:pt x="1619068" y="546391"/>
                  <a:pt x="1621812" y="547123"/>
                </a:cubicBezTo>
                <a:cubicBezTo>
                  <a:pt x="1627117" y="548587"/>
                  <a:pt x="1630227" y="551971"/>
                  <a:pt x="1631141" y="557276"/>
                </a:cubicBezTo>
                <a:cubicBezTo>
                  <a:pt x="1633520" y="570447"/>
                  <a:pt x="1634709" y="598802"/>
                  <a:pt x="1634709" y="642341"/>
                </a:cubicBezTo>
                <a:lnTo>
                  <a:pt x="1634709" y="687617"/>
                </a:lnTo>
                <a:cubicBezTo>
                  <a:pt x="1621537" y="688532"/>
                  <a:pt x="1588243" y="688989"/>
                  <a:pt x="1534827" y="688989"/>
                </a:cubicBezTo>
                <a:cubicBezTo>
                  <a:pt x="1500801" y="688989"/>
                  <a:pt x="1474092" y="688532"/>
                  <a:pt x="1454701" y="687617"/>
                </a:cubicBezTo>
                <a:lnTo>
                  <a:pt x="1454701" y="642341"/>
                </a:lnTo>
                <a:cubicBezTo>
                  <a:pt x="1454701" y="598802"/>
                  <a:pt x="1455890" y="570447"/>
                  <a:pt x="1458268" y="557276"/>
                </a:cubicBezTo>
                <a:cubicBezTo>
                  <a:pt x="1459183" y="551971"/>
                  <a:pt x="1462293" y="548587"/>
                  <a:pt x="1467598" y="547123"/>
                </a:cubicBezTo>
                <a:cubicBezTo>
                  <a:pt x="1470342" y="546391"/>
                  <a:pt x="1481044" y="545477"/>
                  <a:pt x="1499703" y="544379"/>
                </a:cubicBezTo>
                <a:lnTo>
                  <a:pt x="1502447" y="541909"/>
                </a:lnTo>
                <a:lnTo>
                  <a:pt x="1502447" y="522976"/>
                </a:lnTo>
                <a:lnTo>
                  <a:pt x="1499978" y="520506"/>
                </a:lnTo>
                <a:cubicBezTo>
                  <a:pt x="1483331" y="521604"/>
                  <a:pt x="1455158" y="522153"/>
                  <a:pt x="1415462" y="522153"/>
                </a:cubicBezTo>
                <a:cubicBezTo>
                  <a:pt x="1376679" y="522153"/>
                  <a:pt x="1348508" y="521604"/>
                  <a:pt x="1330946" y="520506"/>
                </a:cubicBezTo>
                <a:close/>
                <a:moveTo>
                  <a:pt x="333737" y="519683"/>
                </a:moveTo>
                <a:cubicBezTo>
                  <a:pt x="316541" y="519683"/>
                  <a:pt x="299437" y="519957"/>
                  <a:pt x="282424" y="520506"/>
                </a:cubicBezTo>
                <a:cubicBezTo>
                  <a:pt x="248215" y="521604"/>
                  <a:pt x="209799" y="522153"/>
                  <a:pt x="167175" y="522153"/>
                </a:cubicBezTo>
                <a:cubicBezTo>
                  <a:pt x="149613" y="522153"/>
                  <a:pt x="131137" y="521604"/>
                  <a:pt x="111746" y="520506"/>
                </a:cubicBezTo>
                <a:lnTo>
                  <a:pt x="109002" y="522976"/>
                </a:lnTo>
                <a:lnTo>
                  <a:pt x="109002" y="541635"/>
                </a:lnTo>
                <a:lnTo>
                  <a:pt x="111746" y="544379"/>
                </a:lnTo>
                <a:cubicBezTo>
                  <a:pt x="130405" y="545477"/>
                  <a:pt x="141107" y="546391"/>
                  <a:pt x="143851" y="547123"/>
                </a:cubicBezTo>
                <a:cubicBezTo>
                  <a:pt x="149156" y="548587"/>
                  <a:pt x="152266" y="551971"/>
                  <a:pt x="153181" y="557276"/>
                </a:cubicBezTo>
                <a:cubicBezTo>
                  <a:pt x="155559" y="570447"/>
                  <a:pt x="156748" y="598802"/>
                  <a:pt x="156748" y="642341"/>
                </a:cubicBezTo>
                <a:lnTo>
                  <a:pt x="156748" y="781462"/>
                </a:lnTo>
                <a:lnTo>
                  <a:pt x="155925" y="842928"/>
                </a:lnTo>
                <a:cubicBezTo>
                  <a:pt x="155559" y="863966"/>
                  <a:pt x="154553" y="876131"/>
                  <a:pt x="152906" y="879424"/>
                </a:cubicBezTo>
                <a:cubicBezTo>
                  <a:pt x="151808" y="881619"/>
                  <a:pt x="144491" y="887016"/>
                  <a:pt x="130954" y="895613"/>
                </a:cubicBezTo>
                <a:lnTo>
                  <a:pt x="129582" y="898906"/>
                </a:lnTo>
                <a:lnTo>
                  <a:pt x="129582" y="906590"/>
                </a:lnTo>
                <a:lnTo>
                  <a:pt x="132326" y="909334"/>
                </a:lnTo>
                <a:cubicBezTo>
                  <a:pt x="149522" y="907870"/>
                  <a:pt x="171291" y="907321"/>
                  <a:pt x="197634" y="907687"/>
                </a:cubicBezTo>
                <a:lnTo>
                  <a:pt x="294498" y="909334"/>
                </a:lnTo>
                <a:cubicBezTo>
                  <a:pt x="334743" y="910065"/>
                  <a:pt x="369958" y="904486"/>
                  <a:pt x="400142" y="892595"/>
                </a:cubicBezTo>
                <a:cubicBezTo>
                  <a:pt x="428314" y="881619"/>
                  <a:pt x="452279" y="866161"/>
                  <a:pt x="472036" y="846221"/>
                </a:cubicBezTo>
                <a:cubicBezTo>
                  <a:pt x="512464" y="805427"/>
                  <a:pt x="532678" y="754022"/>
                  <a:pt x="532678" y="692007"/>
                </a:cubicBezTo>
                <a:cubicBezTo>
                  <a:pt x="532678" y="651396"/>
                  <a:pt x="524629" y="618010"/>
                  <a:pt x="508531" y="591851"/>
                </a:cubicBezTo>
                <a:cubicBezTo>
                  <a:pt x="492799" y="566423"/>
                  <a:pt x="471029" y="547763"/>
                  <a:pt x="443223" y="535873"/>
                </a:cubicBezTo>
                <a:cubicBezTo>
                  <a:pt x="417795" y="525079"/>
                  <a:pt x="381300" y="519683"/>
                  <a:pt x="333737" y="519683"/>
                </a:cubicBezTo>
                <a:close/>
                <a:moveTo>
                  <a:pt x="1972739" y="518585"/>
                </a:moveTo>
                <a:cubicBezTo>
                  <a:pt x="1961946" y="546574"/>
                  <a:pt x="1953897" y="567520"/>
                  <a:pt x="1948592" y="581423"/>
                </a:cubicBezTo>
                <a:lnTo>
                  <a:pt x="1876973" y="760608"/>
                </a:lnTo>
                <a:cubicBezTo>
                  <a:pt x="1848984" y="830489"/>
                  <a:pt x="1832840" y="868631"/>
                  <a:pt x="1828541" y="875033"/>
                </a:cubicBezTo>
                <a:cubicBezTo>
                  <a:pt x="1824242" y="881436"/>
                  <a:pt x="1812671" y="885186"/>
                  <a:pt x="1793829" y="886284"/>
                </a:cubicBezTo>
                <a:lnTo>
                  <a:pt x="1790811" y="889028"/>
                </a:lnTo>
                <a:lnTo>
                  <a:pt x="1790811" y="906864"/>
                </a:lnTo>
                <a:lnTo>
                  <a:pt x="1793555" y="909334"/>
                </a:lnTo>
                <a:cubicBezTo>
                  <a:pt x="1823190" y="908236"/>
                  <a:pt x="1841758" y="907687"/>
                  <a:pt x="1849258" y="907687"/>
                </a:cubicBezTo>
                <a:cubicBezTo>
                  <a:pt x="1858954" y="907687"/>
                  <a:pt x="1880723" y="908236"/>
                  <a:pt x="1914566" y="909334"/>
                </a:cubicBezTo>
                <a:lnTo>
                  <a:pt x="1917310" y="906590"/>
                </a:lnTo>
                <a:lnTo>
                  <a:pt x="1917310" y="889028"/>
                </a:lnTo>
                <a:lnTo>
                  <a:pt x="1914566" y="886284"/>
                </a:lnTo>
                <a:cubicBezTo>
                  <a:pt x="1900663" y="885552"/>
                  <a:pt x="1891334" y="884820"/>
                  <a:pt x="1886577" y="884089"/>
                </a:cubicBezTo>
                <a:cubicBezTo>
                  <a:pt x="1877979" y="882808"/>
                  <a:pt x="1873680" y="878692"/>
                  <a:pt x="1873680" y="871741"/>
                </a:cubicBezTo>
                <a:cubicBezTo>
                  <a:pt x="1873680" y="865338"/>
                  <a:pt x="1878253" y="849422"/>
                  <a:pt x="1887400" y="823995"/>
                </a:cubicBezTo>
                <a:lnTo>
                  <a:pt x="1899474" y="790518"/>
                </a:lnTo>
                <a:cubicBezTo>
                  <a:pt x="1927646" y="790152"/>
                  <a:pt x="1948866" y="789969"/>
                  <a:pt x="1963135" y="789969"/>
                </a:cubicBezTo>
                <a:cubicBezTo>
                  <a:pt x="1989478" y="789969"/>
                  <a:pt x="2015272" y="790152"/>
                  <a:pt x="2040517" y="790518"/>
                </a:cubicBezTo>
                <a:lnTo>
                  <a:pt x="2062743" y="848416"/>
                </a:lnTo>
                <a:cubicBezTo>
                  <a:pt x="2067865" y="861771"/>
                  <a:pt x="2070426" y="870368"/>
                  <a:pt x="2070426" y="874210"/>
                </a:cubicBezTo>
                <a:cubicBezTo>
                  <a:pt x="2070426" y="880796"/>
                  <a:pt x="2065396" y="884363"/>
                  <a:pt x="2055334" y="884912"/>
                </a:cubicBezTo>
                <a:lnTo>
                  <a:pt x="2031461" y="886284"/>
                </a:lnTo>
                <a:lnTo>
                  <a:pt x="2028717" y="889302"/>
                </a:lnTo>
                <a:lnTo>
                  <a:pt x="2028717" y="906590"/>
                </a:lnTo>
                <a:lnTo>
                  <a:pt x="2031187" y="909334"/>
                </a:lnTo>
                <a:cubicBezTo>
                  <a:pt x="2060091" y="908236"/>
                  <a:pt x="2091373" y="907687"/>
                  <a:pt x="2125032" y="907687"/>
                </a:cubicBezTo>
                <a:cubicBezTo>
                  <a:pt x="2133447" y="907687"/>
                  <a:pt x="2157961" y="908236"/>
                  <a:pt x="2198572" y="909334"/>
                </a:cubicBezTo>
                <a:lnTo>
                  <a:pt x="2201042" y="906590"/>
                </a:lnTo>
                <a:lnTo>
                  <a:pt x="2201042" y="889028"/>
                </a:lnTo>
                <a:lnTo>
                  <a:pt x="2198572" y="886009"/>
                </a:lnTo>
                <a:cubicBezTo>
                  <a:pt x="2187230" y="886009"/>
                  <a:pt x="2178541" y="884912"/>
                  <a:pt x="2172504" y="882717"/>
                </a:cubicBezTo>
                <a:cubicBezTo>
                  <a:pt x="2167931" y="881070"/>
                  <a:pt x="2162808" y="873753"/>
                  <a:pt x="2157137" y="860764"/>
                </a:cubicBezTo>
                <a:lnTo>
                  <a:pt x="2011704" y="518585"/>
                </a:lnTo>
                <a:close/>
                <a:moveTo>
                  <a:pt x="2946489" y="514195"/>
                </a:moveTo>
                <a:cubicBezTo>
                  <a:pt x="2895999" y="514195"/>
                  <a:pt x="2854381" y="522244"/>
                  <a:pt x="2821636" y="538342"/>
                </a:cubicBezTo>
                <a:cubicBezTo>
                  <a:pt x="2750109" y="573466"/>
                  <a:pt x="2714345" y="632279"/>
                  <a:pt x="2714345" y="714783"/>
                </a:cubicBezTo>
                <a:cubicBezTo>
                  <a:pt x="2714345" y="778078"/>
                  <a:pt x="2734605" y="828065"/>
                  <a:pt x="2775125" y="864743"/>
                </a:cubicBezTo>
                <a:cubicBezTo>
                  <a:pt x="2815645" y="901422"/>
                  <a:pt x="2868650" y="919761"/>
                  <a:pt x="2934141" y="919761"/>
                </a:cubicBezTo>
                <a:cubicBezTo>
                  <a:pt x="2983899" y="919761"/>
                  <a:pt x="3039328" y="908236"/>
                  <a:pt x="3100429" y="885186"/>
                </a:cubicBezTo>
                <a:cubicBezTo>
                  <a:pt x="3098965" y="870003"/>
                  <a:pt x="3098233" y="854636"/>
                  <a:pt x="3098233" y="839087"/>
                </a:cubicBezTo>
                <a:cubicBezTo>
                  <a:pt x="3098233" y="806890"/>
                  <a:pt x="3099148" y="788368"/>
                  <a:pt x="3100977" y="783520"/>
                </a:cubicBezTo>
                <a:cubicBezTo>
                  <a:pt x="3102807" y="778673"/>
                  <a:pt x="3109392" y="774877"/>
                  <a:pt x="3120734" y="772133"/>
                </a:cubicBezTo>
                <a:lnTo>
                  <a:pt x="3123478" y="769114"/>
                </a:lnTo>
                <a:lnTo>
                  <a:pt x="3123478" y="755943"/>
                </a:lnTo>
                <a:lnTo>
                  <a:pt x="3120734" y="753199"/>
                </a:lnTo>
                <a:cubicBezTo>
                  <a:pt x="3087257" y="753565"/>
                  <a:pt x="3062104" y="753839"/>
                  <a:pt x="3045274" y="754022"/>
                </a:cubicBezTo>
                <a:cubicBezTo>
                  <a:pt x="3016187" y="754205"/>
                  <a:pt x="2988381" y="753931"/>
                  <a:pt x="2961856" y="753199"/>
                </a:cubicBezTo>
                <a:lnTo>
                  <a:pt x="2958837" y="755943"/>
                </a:lnTo>
                <a:lnTo>
                  <a:pt x="2958837" y="773230"/>
                </a:lnTo>
                <a:lnTo>
                  <a:pt x="2961856" y="775974"/>
                </a:lnTo>
                <a:cubicBezTo>
                  <a:pt x="2987832" y="777621"/>
                  <a:pt x="3003290" y="778993"/>
                  <a:pt x="3008230" y="780090"/>
                </a:cubicBezTo>
                <a:cubicBezTo>
                  <a:pt x="3014084" y="781371"/>
                  <a:pt x="3017559" y="783475"/>
                  <a:pt x="3018657" y="786402"/>
                </a:cubicBezTo>
                <a:cubicBezTo>
                  <a:pt x="3019937" y="790243"/>
                  <a:pt x="3020578" y="801219"/>
                  <a:pt x="3020578" y="819330"/>
                </a:cubicBezTo>
                <a:cubicBezTo>
                  <a:pt x="3020578" y="841648"/>
                  <a:pt x="3019937" y="859209"/>
                  <a:pt x="3018657" y="872015"/>
                </a:cubicBezTo>
                <a:cubicBezTo>
                  <a:pt x="2996339" y="882259"/>
                  <a:pt x="2973197" y="887381"/>
                  <a:pt x="2949233" y="887381"/>
                </a:cubicBezTo>
                <a:cubicBezTo>
                  <a:pt x="2904048" y="887381"/>
                  <a:pt x="2867370" y="870003"/>
                  <a:pt x="2839198" y="835245"/>
                </a:cubicBezTo>
                <a:cubicBezTo>
                  <a:pt x="2812124" y="801768"/>
                  <a:pt x="2798587" y="759602"/>
                  <a:pt x="2798587" y="708746"/>
                </a:cubicBezTo>
                <a:cubicBezTo>
                  <a:pt x="2798587" y="676915"/>
                  <a:pt x="2804257" y="648926"/>
                  <a:pt x="2815599" y="624779"/>
                </a:cubicBezTo>
                <a:cubicBezTo>
                  <a:pt x="2840296" y="572460"/>
                  <a:pt x="2885023" y="546300"/>
                  <a:pt x="2949782" y="546300"/>
                </a:cubicBezTo>
                <a:cubicBezTo>
                  <a:pt x="2973929" y="546300"/>
                  <a:pt x="2996430" y="550324"/>
                  <a:pt x="3017285" y="558374"/>
                </a:cubicBezTo>
                <a:cubicBezTo>
                  <a:pt x="3036676" y="566057"/>
                  <a:pt x="3050396" y="575386"/>
                  <a:pt x="3058445" y="586363"/>
                </a:cubicBezTo>
                <a:cubicBezTo>
                  <a:pt x="3059543" y="590753"/>
                  <a:pt x="3060457" y="598391"/>
                  <a:pt x="3061189" y="609275"/>
                </a:cubicBezTo>
                <a:cubicBezTo>
                  <a:pt x="3061921" y="620160"/>
                  <a:pt x="3062287" y="627340"/>
                  <a:pt x="3062287" y="630816"/>
                </a:cubicBezTo>
                <a:lnTo>
                  <a:pt x="3065031" y="633560"/>
                </a:lnTo>
                <a:lnTo>
                  <a:pt x="3081495" y="633560"/>
                </a:lnTo>
                <a:lnTo>
                  <a:pt x="3084513" y="630816"/>
                </a:lnTo>
                <a:cubicBezTo>
                  <a:pt x="3087623" y="590936"/>
                  <a:pt x="3091556" y="562947"/>
                  <a:pt x="3096313" y="546849"/>
                </a:cubicBezTo>
                <a:lnTo>
                  <a:pt x="3093843" y="541909"/>
                </a:lnTo>
                <a:cubicBezTo>
                  <a:pt x="3079574" y="535141"/>
                  <a:pt x="3060092" y="529104"/>
                  <a:pt x="3035395" y="523799"/>
                </a:cubicBezTo>
                <a:cubicBezTo>
                  <a:pt x="3005394" y="517396"/>
                  <a:pt x="2975759" y="514195"/>
                  <a:pt x="2946489" y="514195"/>
                </a:cubicBezTo>
                <a:close/>
                <a:moveTo>
                  <a:pt x="1153789" y="514195"/>
                </a:moveTo>
                <a:cubicBezTo>
                  <a:pt x="1083177" y="514195"/>
                  <a:pt x="1027473" y="532580"/>
                  <a:pt x="986679" y="569350"/>
                </a:cubicBezTo>
                <a:cubicBezTo>
                  <a:pt x="946799" y="605022"/>
                  <a:pt x="926859" y="652859"/>
                  <a:pt x="926859" y="712862"/>
                </a:cubicBezTo>
                <a:cubicBezTo>
                  <a:pt x="926859" y="749998"/>
                  <a:pt x="934999" y="784481"/>
                  <a:pt x="951281" y="816311"/>
                </a:cubicBezTo>
                <a:cubicBezTo>
                  <a:pt x="986404" y="885095"/>
                  <a:pt x="1051712" y="919486"/>
                  <a:pt x="1147204" y="919486"/>
                </a:cubicBezTo>
                <a:cubicBezTo>
                  <a:pt x="1194950" y="919486"/>
                  <a:pt x="1238122" y="908876"/>
                  <a:pt x="1276721" y="887656"/>
                </a:cubicBezTo>
                <a:lnTo>
                  <a:pt x="1289344" y="859667"/>
                </a:lnTo>
                <a:lnTo>
                  <a:pt x="1282484" y="853356"/>
                </a:lnTo>
                <a:cubicBezTo>
                  <a:pt x="1247543" y="872198"/>
                  <a:pt x="1211780" y="881619"/>
                  <a:pt x="1175193" y="881619"/>
                </a:cubicBezTo>
                <a:cubicBezTo>
                  <a:pt x="1134947" y="881619"/>
                  <a:pt x="1102842" y="872289"/>
                  <a:pt x="1078878" y="853630"/>
                </a:cubicBezTo>
                <a:cubicBezTo>
                  <a:pt x="1033876" y="818689"/>
                  <a:pt x="1011375" y="768565"/>
                  <a:pt x="1011375" y="703258"/>
                </a:cubicBezTo>
                <a:cubicBezTo>
                  <a:pt x="1011375" y="654963"/>
                  <a:pt x="1023997" y="616730"/>
                  <a:pt x="1049242" y="588558"/>
                </a:cubicBezTo>
                <a:cubicBezTo>
                  <a:pt x="1074487" y="560386"/>
                  <a:pt x="1109336" y="546300"/>
                  <a:pt x="1153789" y="546300"/>
                </a:cubicBezTo>
                <a:cubicBezTo>
                  <a:pt x="1196962" y="546300"/>
                  <a:pt x="1229982" y="559197"/>
                  <a:pt x="1252848" y="584991"/>
                </a:cubicBezTo>
                <a:cubicBezTo>
                  <a:pt x="1254312" y="593588"/>
                  <a:pt x="1255318" y="608955"/>
                  <a:pt x="1255867" y="631090"/>
                </a:cubicBezTo>
                <a:lnTo>
                  <a:pt x="1258611" y="634108"/>
                </a:lnTo>
                <a:lnTo>
                  <a:pt x="1274801" y="634108"/>
                </a:lnTo>
                <a:lnTo>
                  <a:pt x="1277270" y="631364"/>
                </a:lnTo>
                <a:cubicBezTo>
                  <a:pt x="1278734" y="597522"/>
                  <a:pt x="1282575" y="567978"/>
                  <a:pt x="1288795" y="542733"/>
                </a:cubicBezTo>
                <a:lnTo>
                  <a:pt x="1285228" y="538617"/>
                </a:lnTo>
                <a:cubicBezTo>
                  <a:pt x="1242421" y="522335"/>
                  <a:pt x="1198608" y="514195"/>
                  <a:pt x="1153789" y="514195"/>
                </a:cubicBezTo>
                <a:close/>
                <a:moveTo>
                  <a:pt x="743386" y="514195"/>
                </a:moveTo>
                <a:cubicBezTo>
                  <a:pt x="695823" y="514195"/>
                  <a:pt x="658688" y="525903"/>
                  <a:pt x="631979" y="549318"/>
                </a:cubicBezTo>
                <a:cubicBezTo>
                  <a:pt x="606734" y="571636"/>
                  <a:pt x="594112" y="601546"/>
                  <a:pt x="594112" y="639048"/>
                </a:cubicBezTo>
                <a:cubicBezTo>
                  <a:pt x="594112" y="675086"/>
                  <a:pt x="605728" y="701703"/>
                  <a:pt x="628961" y="718899"/>
                </a:cubicBezTo>
                <a:cubicBezTo>
                  <a:pt x="644327" y="730241"/>
                  <a:pt x="676432" y="739662"/>
                  <a:pt x="725276" y="747162"/>
                </a:cubicBezTo>
                <a:cubicBezTo>
                  <a:pt x="746862" y="750455"/>
                  <a:pt x="762503" y="754571"/>
                  <a:pt x="772199" y="759510"/>
                </a:cubicBezTo>
                <a:cubicBezTo>
                  <a:pt x="791773" y="769572"/>
                  <a:pt x="801560" y="786310"/>
                  <a:pt x="801560" y="809726"/>
                </a:cubicBezTo>
                <a:cubicBezTo>
                  <a:pt x="801560" y="823629"/>
                  <a:pt x="797992" y="837074"/>
                  <a:pt x="790858" y="850063"/>
                </a:cubicBezTo>
                <a:cubicBezTo>
                  <a:pt x="776955" y="875308"/>
                  <a:pt x="751893" y="887930"/>
                  <a:pt x="715672" y="887930"/>
                </a:cubicBezTo>
                <a:cubicBezTo>
                  <a:pt x="696464" y="887930"/>
                  <a:pt x="677987" y="883540"/>
                  <a:pt x="660243" y="874759"/>
                </a:cubicBezTo>
                <a:cubicBezTo>
                  <a:pt x="643230" y="866344"/>
                  <a:pt x="631430" y="856283"/>
                  <a:pt x="624845" y="844575"/>
                </a:cubicBezTo>
                <a:cubicBezTo>
                  <a:pt x="622650" y="827745"/>
                  <a:pt x="621552" y="814208"/>
                  <a:pt x="621552" y="803963"/>
                </a:cubicBezTo>
                <a:lnTo>
                  <a:pt x="621552" y="797652"/>
                </a:lnTo>
                <a:lnTo>
                  <a:pt x="619082" y="794908"/>
                </a:lnTo>
                <a:lnTo>
                  <a:pt x="601521" y="794908"/>
                </a:lnTo>
                <a:lnTo>
                  <a:pt x="598777" y="797652"/>
                </a:lnTo>
                <a:cubicBezTo>
                  <a:pt x="598777" y="836434"/>
                  <a:pt x="596216" y="866344"/>
                  <a:pt x="591093" y="887381"/>
                </a:cubicBezTo>
                <a:lnTo>
                  <a:pt x="594386" y="893418"/>
                </a:lnTo>
                <a:cubicBezTo>
                  <a:pt x="631339" y="910980"/>
                  <a:pt x="669024" y="919761"/>
                  <a:pt x="707440" y="919761"/>
                </a:cubicBezTo>
                <a:cubicBezTo>
                  <a:pt x="738356" y="919761"/>
                  <a:pt x="764973" y="915187"/>
                  <a:pt x="787291" y="906041"/>
                </a:cubicBezTo>
                <a:cubicBezTo>
                  <a:pt x="811621" y="896162"/>
                  <a:pt x="831286" y="881070"/>
                  <a:pt x="846287" y="860764"/>
                </a:cubicBezTo>
                <a:cubicBezTo>
                  <a:pt x="863483" y="837715"/>
                  <a:pt x="872081" y="811098"/>
                  <a:pt x="872081" y="780913"/>
                </a:cubicBezTo>
                <a:cubicBezTo>
                  <a:pt x="872081" y="757681"/>
                  <a:pt x="867050" y="738290"/>
                  <a:pt x="856989" y="722740"/>
                </a:cubicBezTo>
                <a:cubicBezTo>
                  <a:pt x="847659" y="708471"/>
                  <a:pt x="833756" y="697861"/>
                  <a:pt x="815280" y="690910"/>
                </a:cubicBezTo>
                <a:cubicBezTo>
                  <a:pt x="806133" y="687434"/>
                  <a:pt x="796163" y="684781"/>
                  <a:pt x="785370" y="682952"/>
                </a:cubicBezTo>
                <a:cubicBezTo>
                  <a:pt x="767808" y="679842"/>
                  <a:pt x="757106" y="678013"/>
                  <a:pt x="753265" y="677464"/>
                </a:cubicBezTo>
                <a:cubicBezTo>
                  <a:pt x="716495" y="671610"/>
                  <a:pt x="693171" y="665482"/>
                  <a:pt x="683292" y="659079"/>
                </a:cubicBezTo>
                <a:cubicBezTo>
                  <a:pt x="668109" y="649201"/>
                  <a:pt x="660517" y="633743"/>
                  <a:pt x="660517" y="612705"/>
                </a:cubicBezTo>
                <a:cubicBezTo>
                  <a:pt x="660517" y="593314"/>
                  <a:pt x="667194" y="577490"/>
                  <a:pt x="680548" y="565234"/>
                </a:cubicBezTo>
                <a:cubicBezTo>
                  <a:pt x="694817" y="552245"/>
                  <a:pt x="714208" y="545751"/>
                  <a:pt x="738722" y="545751"/>
                </a:cubicBezTo>
                <a:cubicBezTo>
                  <a:pt x="755003" y="545751"/>
                  <a:pt x="770644" y="548861"/>
                  <a:pt x="785644" y="555081"/>
                </a:cubicBezTo>
                <a:cubicBezTo>
                  <a:pt x="799730" y="561118"/>
                  <a:pt x="809609" y="568435"/>
                  <a:pt x="815280" y="577033"/>
                </a:cubicBezTo>
                <a:cubicBezTo>
                  <a:pt x="816560" y="583619"/>
                  <a:pt x="817475" y="597887"/>
                  <a:pt x="818024" y="619840"/>
                </a:cubicBezTo>
                <a:lnTo>
                  <a:pt x="820768" y="622584"/>
                </a:lnTo>
                <a:lnTo>
                  <a:pt x="838055" y="622584"/>
                </a:lnTo>
                <a:lnTo>
                  <a:pt x="841073" y="619840"/>
                </a:lnTo>
                <a:cubicBezTo>
                  <a:pt x="841988" y="589289"/>
                  <a:pt x="844641" y="563130"/>
                  <a:pt x="849031" y="541361"/>
                </a:cubicBezTo>
                <a:lnTo>
                  <a:pt x="847110" y="534775"/>
                </a:lnTo>
                <a:cubicBezTo>
                  <a:pt x="820768" y="521055"/>
                  <a:pt x="786193" y="514195"/>
                  <a:pt x="743386" y="514195"/>
                </a:cubicBezTo>
                <a:close/>
                <a:moveTo>
                  <a:pt x="0" y="0"/>
                </a:moveTo>
                <a:lnTo>
                  <a:pt x="4950823" y="0"/>
                </a:lnTo>
                <a:lnTo>
                  <a:pt x="4950823" y="1445624"/>
                </a:lnTo>
                <a:lnTo>
                  <a:pt x="0" y="1445624"/>
                </a:lnTo>
                <a:close/>
              </a:path>
            </a:pathLst>
          </a:custGeom>
          <a:solidFill>
            <a:schemeClr val="accent1"/>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fr-FR" sz="4400" b="1" dirty="0">
              <a:solidFill>
                <a:schemeClr val="bg1"/>
              </a:solidFill>
              <a:effectLst>
                <a:outerShdw blurRad="38100" dist="38100" dir="2700000" algn="tl">
                  <a:srgbClr val="000000">
                    <a:alpha val="43137"/>
                  </a:srgbClr>
                </a:outerShdw>
              </a:effectLst>
              <a:latin typeface="Palatino Linotype" panose="02040502050505030304" pitchFamily="18" charset="0"/>
            </a:endParaRPr>
          </a:p>
        </p:txBody>
      </p:sp>
      <p:sp>
        <p:nvSpPr>
          <p:cNvPr id="11" name="ZoneTexte 10">
            <a:extLst>
              <a:ext uri="{FF2B5EF4-FFF2-40B4-BE49-F238E27FC236}">
                <a16:creationId xmlns:a16="http://schemas.microsoft.com/office/drawing/2014/main" id="{E2927485-B60A-ECE8-F012-34A50089E661}"/>
              </a:ext>
            </a:extLst>
          </p:cNvPr>
          <p:cNvSpPr txBox="1"/>
          <p:nvPr/>
        </p:nvSpPr>
        <p:spPr>
          <a:xfrm>
            <a:off x="-3553097" y="3428999"/>
            <a:ext cx="4950823" cy="1445624"/>
          </a:xfrm>
          <a:custGeom>
            <a:avLst/>
            <a:gdLst/>
            <a:ahLst/>
            <a:cxnLst/>
            <a:rect l="l" t="t" r="r" b="b"/>
            <a:pathLst>
              <a:path w="4950823" h="1445624">
                <a:moveTo>
                  <a:pt x="3276361" y="829207"/>
                </a:moveTo>
                <a:cubicBezTo>
                  <a:pt x="3264470" y="829207"/>
                  <a:pt x="3254317" y="833461"/>
                  <a:pt x="3245902" y="841967"/>
                </a:cubicBezTo>
                <a:cubicBezTo>
                  <a:pt x="3237488" y="850473"/>
                  <a:pt x="3233280" y="860764"/>
                  <a:pt x="3233280" y="872837"/>
                </a:cubicBezTo>
                <a:cubicBezTo>
                  <a:pt x="3233280" y="884728"/>
                  <a:pt x="3237533" y="894927"/>
                  <a:pt x="3246040" y="903433"/>
                </a:cubicBezTo>
                <a:cubicBezTo>
                  <a:pt x="3254546" y="911939"/>
                  <a:pt x="3264653" y="916193"/>
                  <a:pt x="3276361" y="916193"/>
                </a:cubicBezTo>
                <a:cubicBezTo>
                  <a:pt x="3288069" y="916193"/>
                  <a:pt x="3298130" y="911985"/>
                  <a:pt x="3306545" y="903570"/>
                </a:cubicBezTo>
                <a:cubicBezTo>
                  <a:pt x="3314960" y="895155"/>
                  <a:pt x="3319168" y="884911"/>
                  <a:pt x="3319168" y="872837"/>
                </a:cubicBezTo>
                <a:cubicBezTo>
                  <a:pt x="3319168" y="860398"/>
                  <a:pt x="3314960" y="850016"/>
                  <a:pt x="3306545" y="841693"/>
                </a:cubicBezTo>
                <a:cubicBezTo>
                  <a:pt x="3298130" y="833369"/>
                  <a:pt x="3288069" y="829207"/>
                  <a:pt x="3276361" y="829207"/>
                </a:cubicBezTo>
                <a:close/>
                <a:moveTo>
                  <a:pt x="749148" y="615174"/>
                </a:moveTo>
                <a:lnTo>
                  <a:pt x="807870" y="758960"/>
                </a:lnTo>
                <a:cubicBezTo>
                  <a:pt x="793418" y="759509"/>
                  <a:pt x="774576" y="759784"/>
                  <a:pt x="751343" y="759784"/>
                </a:cubicBezTo>
                <a:cubicBezTo>
                  <a:pt x="727379" y="759784"/>
                  <a:pt x="707896" y="759509"/>
                  <a:pt x="692895" y="758960"/>
                </a:cubicBezTo>
                <a:close/>
                <a:moveTo>
                  <a:pt x="2668287" y="520505"/>
                </a:moveTo>
                <a:lnTo>
                  <a:pt x="2665543" y="522975"/>
                </a:lnTo>
                <a:lnTo>
                  <a:pt x="2665543" y="541634"/>
                </a:lnTo>
                <a:lnTo>
                  <a:pt x="2668287" y="544378"/>
                </a:lnTo>
                <a:cubicBezTo>
                  <a:pt x="2686946" y="545476"/>
                  <a:pt x="2697648" y="546390"/>
                  <a:pt x="2700392" y="547122"/>
                </a:cubicBezTo>
                <a:cubicBezTo>
                  <a:pt x="2705697" y="548586"/>
                  <a:pt x="2708806" y="551970"/>
                  <a:pt x="2709721" y="557275"/>
                </a:cubicBezTo>
                <a:cubicBezTo>
                  <a:pt x="2712099" y="570446"/>
                  <a:pt x="2713288" y="598801"/>
                  <a:pt x="2713288" y="642340"/>
                </a:cubicBezTo>
                <a:lnTo>
                  <a:pt x="2713288" y="787498"/>
                </a:lnTo>
                <a:cubicBezTo>
                  <a:pt x="2713288" y="831037"/>
                  <a:pt x="2712099" y="859392"/>
                  <a:pt x="2709721" y="872563"/>
                </a:cubicBezTo>
                <a:cubicBezTo>
                  <a:pt x="2708806" y="877868"/>
                  <a:pt x="2705697" y="881252"/>
                  <a:pt x="2700392" y="882716"/>
                </a:cubicBezTo>
                <a:cubicBezTo>
                  <a:pt x="2697648" y="883447"/>
                  <a:pt x="2686946" y="884362"/>
                  <a:pt x="2668287" y="885460"/>
                </a:cubicBezTo>
                <a:lnTo>
                  <a:pt x="2665543" y="888204"/>
                </a:lnTo>
                <a:lnTo>
                  <a:pt x="2665543" y="906863"/>
                </a:lnTo>
                <a:lnTo>
                  <a:pt x="2668287" y="909333"/>
                </a:lnTo>
                <a:cubicBezTo>
                  <a:pt x="2689507" y="908235"/>
                  <a:pt x="2710636" y="907686"/>
                  <a:pt x="2731673" y="907686"/>
                </a:cubicBezTo>
                <a:cubicBezTo>
                  <a:pt x="2749784" y="907686"/>
                  <a:pt x="2769358" y="908235"/>
                  <a:pt x="2790395" y="909333"/>
                </a:cubicBezTo>
                <a:lnTo>
                  <a:pt x="2793139" y="906863"/>
                </a:lnTo>
                <a:lnTo>
                  <a:pt x="2793139" y="888204"/>
                </a:lnTo>
                <a:lnTo>
                  <a:pt x="2790395" y="885460"/>
                </a:lnTo>
                <a:cubicBezTo>
                  <a:pt x="2771736" y="884362"/>
                  <a:pt x="2761034" y="883447"/>
                  <a:pt x="2758290" y="882716"/>
                </a:cubicBezTo>
                <a:cubicBezTo>
                  <a:pt x="2752985" y="881252"/>
                  <a:pt x="2749875" y="877868"/>
                  <a:pt x="2748961" y="872563"/>
                </a:cubicBezTo>
                <a:cubicBezTo>
                  <a:pt x="2746583" y="859392"/>
                  <a:pt x="2745393" y="831037"/>
                  <a:pt x="2745393" y="787498"/>
                </a:cubicBezTo>
                <a:lnTo>
                  <a:pt x="2745393" y="597063"/>
                </a:lnTo>
                <a:lnTo>
                  <a:pt x="2817287" y="746612"/>
                </a:lnTo>
                <a:lnTo>
                  <a:pt x="2855703" y="828110"/>
                </a:lnTo>
                <a:cubicBezTo>
                  <a:pt x="2871984" y="862684"/>
                  <a:pt x="2884881" y="891314"/>
                  <a:pt x="2894394" y="913997"/>
                </a:cubicBezTo>
                <a:lnTo>
                  <a:pt x="2912779" y="913997"/>
                </a:lnTo>
                <a:lnTo>
                  <a:pt x="2962994" y="804237"/>
                </a:lnTo>
                <a:cubicBezTo>
                  <a:pt x="2983300" y="759966"/>
                  <a:pt x="2995191" y="734356"/>
                  <a:pt x="2998666" y="727404"/>
                </a:cubicBezTo>
                <a:lnTo>
                  <a:pt x="3059858" y="602002"/>
                </a:lnTo>
                <a:lnTo>
                  <a:pt x="3059858" y="787498"/>
                </a:lnTo>
                <a:cubicBezTo>
                  <a:pt x="3059858" y="831037"/>
                  <a:pt x="3058669" y="859392"/>
                  <a:pt x="3056291" y="872563"/>
                </a:cubicBezTo>
                <a:cubicBezTo>
                  <a:pt x="3055376" y="877868"/>
                  <a:pt x="3052266" y="881252"/>
                  <a:pt x="3046961" y="882716"/>
                </a:cubicBezTo>
                <a:cubicBezTo>
                  <a:pt x="3044217" y="883447"/>
                  <a:pt x="3033515" y="884362"/>
                  <a:pt x="3014856" y="885460"/>
                </a:cubicBezTo>
                <a:lnTo>
                  <a:pt x="3012112" y="888204"/>
                </a:lnTo>
                <a:lnTo>
                  <a:pt x="3012112" y="906863"/>
                </a:lnTo>
                <a:lnTo>
                  <a:pt x="3014582" y="909333"/>
                </a:lnTo>
                <a:cubicBezTo>
                  <a:pt x="3031777" y="908235"/>
                  <a:pt x="3059950" y="907686"/>
                  <a:pt x="3099097" y="907686"/>
                </a:cubicBezTo>
                <a:cubicBezTo>
                  <a:pt x="3137331" y="907686"/>
                  <a:pt x="3165503" y="908235"/>
                  <a:pt x="3183613" y="909333"/>
                </a:cubicBezTo>
                <a:lnTo>
                  <a:pt x="3186357" y="906589"/>
                </a:lnTo>
                <a:lnTo>
                  <a:pt x="3186357" y="888204"/>
                </a:lnTo>
                <a:lnTo>
                  <a:pt x="3183613" y="885460"/>
                </a:lnTo>
                <a:cubicBezTo>
                  <a:pt x="3164954" y="884362"/>
                  <a:pt x="3154252" y="883447"/>
                  <a:pt x="3151508" y="882716"/>
                </a:cubicBezTo>
                <a:cubicBezTo>
                  <a:pt x="3146203" y="881252"/>
                  <a:pt x="3143093" y="877868"/>
                  <a:pt x="3142179" y="872563"/>
                </a:cubicBezTo>
                <a:cubicBezTo>
                  <a:pt x="3139800" y="859392"/>
                  <a:pt x="3138611" y="831037"/>
                  <a:pt x="3138611" y="787498"/>
                </a:cubicBezTo>
                <a:lnTo>
                  <a:pt x="3138611" y="642340"/>
                </a:lnTo>
                <a:cubicBezTo>
                  <a:pt x="3138611" y="598801"/>
                  <a:pt x="3139800" y="570446"/>
                  <a:pt x="3142179" y="557275"/>
                </a:cubicBezTo>
                <a:cubicBezTo>
                  <a:pt x="3143093" y="551970"/>
                  <a:pt x="3146203" y="548586"/>
                  <a:pt x="3151508" y="547122"/>
                </a:cubicBezTo>
                <a:cubicBezTo>
                  <a:pt x="3154252" y="546390"/>
                  <a:pt x="3164954" y="545476"/>
                  <a:pt x="3183613" y="544378"/>
                </a:cubicBezTo>
                <a:lnTo>
                  <a:pt x="3186357" y="541908"/>
                </a:lnTo>
                <a:lnTo>
                  <a:pt x="3186357" y="522975"/>
                </a:lnTo>
                <a:lnTo>
                  <a:pt x="3183613" y="520505"/>
                </a:lnTo>
                <a:cubicBezTo>
                  <a:pt x="3164588" y="521603"/>
                  <a:pt x="3137148" y="522152"/>
                  <a:pt x="3101293" y="522152"/>
                </a:cubicBezTo>
                <a:cubicBezTo>
                  <a:pt x="3094158" y="522152"/>
                  <a:pt x="3080255" y="521603"/>
                  <a:pt x="3059584" y="520505"/>
                </a:cubicBezTo>
                <a:cubicBezTo>
                  <a:pt x="3052266" y="539713"/>
                  <a:pt x="3044766" y="557641"/>
                  <a:pt x="3037083" y="574288"/>
                </a:cubicBezTo>
                <a:lnTo>
                  <a:pt x="2971501" y="714507"/>
                </a:lnTo>
                <a:lnTo>
                  <a:pt x="2929517" y="799572"/>
                </a:lnTo>
                <a:lnTo>
                  <a:pt x="2842257" y="617095"/>
                </a:lnTo>
                <a:lnTo>
                  <a:pt x="2824696" y="579227"/>
                </a:lnTo>
                <a:cubicBezTo>
                  <a:pt x="2813537" y="553982"/>
                  <a:pt x="2804939" y="534408"/>
                  <a:pt x="2798902" y="520505"/>
                </a:cubicBezTo>
                <a:cubicBezTo>
                  <a:pt x="2782255" y="521603"/>
                  <a:pt x="2762772" y="522152"/>
                  <a:pt x="2740454" y="522152"/>
                </a:cubicBezTo>
                <a:cubicBezTo>
                  <a:pt x="2711368" y="522152"/>
                  <a:pt x="2687312" y="521603"/>
                  <a:pt x="2668287" y="520505"/>
                </a:cubicBezTo>
                <a:close/>
                <a:moveTo>
                  <a:pt x="1854820" y="520505"/>
                </a:moveTo>
                <a:lnTo>
                  <a:pt x="1852076" y="522975"/>
                </a:lnTo>
                <a:lnTo>
                  <a:pt x="1852076" y="541634"/>
                </a:lnTo>
                <a:lnTo>
                  <a:pt x="1854820" y="544378"/>
                </a:lnTo>
                <a:cubicBezTo>
                  <a:pt x="1873479" y="545476"/>
                  <a:pt x="1884181" y="546390"/>
                  <a:pt x="1886925" y="547122"/>
                </a:cubicBezTo>
                <a:cubicBezTo>
                  <a:pt x="1892230" y="548586"/>
                  <a:pt x="1895340" y="551970"/>
                  <a:pt x="1896255" y="557275"/>
                </a:cubicBezTo>
                <a:cubicBezTo>
                  <a:pt x="1898633" y="570446"/>
                  <a:pt x="1899822" y="598801"/>
                  <a:pt x="1899822" y="642340"/>
                </a:cubicBezTo>
                <a:lnTo>
                  <a:pt x="1899822" y="781461"/>
                </a:lnTo>
                <a:lnTo>
                  <a:pt x="1898999" y="842927"/>
                </a:lnTo>
                <a:cubicBezTo>
                  <a:pt x="1898633" y="863782"/>
                  <a:pt x="1897627" y="875947"/>
                  <a:pt x="1895980" y="879423"/>
                </a:cubicBezTo>
                <a:cubicBezTo>
                  <a:pt x="1894883" y="881618"/>
                  <a:pt x="1887565" y="887015"/>
                  <a:pt x="1874028" y="895613"/>
                </a:cubicBezTo>
                <a:lnTo>
                  <a:pt x="1872656" y="898905"/>
                </a:lnTo>
                <a:lnTo>
                  <a:pt x="1872656" y="906589"/>
                </a:lnTo>
                <a:lnTo>
                  <a:pt x="1875400" y="909333"/>
                </a:lnTo>
                <a:cubicBezTo>
                  <a:pt x="1889120" y="908235"/>
                  <a:pt x="1912627" y="907686"/>
                  <a:pt x="1945921" y="907686"/>
                </a:cubicBezTo>
                <a:lnTo>
                  <a:pt x="2145411" y="909333"/>
                </a:lnTo>
                <a:lnTo>
                  <a:pt x="2148156" y="906589"/>
                </a:lnTo>
                <a:cubicBezTo>
                  <a:pt x="2148156" y="872929"/>
                  <a:pt x="2150168" y="842744"/>
                  <a:pt x="2154192" y="816036"/>
                </a:cubicBezTo>
                <a:lnTo>
                  <a:pt x="2151174" y="813292"/>
                </a:lnTo>
                <a:lnTo>
                  <a:pt x="2134435" y="813292"/>
                </a:lnTo>
                <a:lnTo>
                  <a:pt x="2131691" y="816310"/>
                </a:lnTo>
                <a:lnTo>
                  <a:pt x="2125106" y="850336"/>
                </a:lnTo>
                <a:cubicBezTo>
                  <a:pt x="2123459" y="858751"/>
                  <a:pt x="2121722" y="864239"/>
                  <a:pt x="2119892" y="866800"/>
                </a:cubicBezTo>
                <a:cubicBezTo>
                  <a:pt x="2118977" y="868081"/>
                  <a:pt x="2117514" y="869087"/>
                  <a:pt x="2115502" y="869819"/>
                </a:cubicBezTo>
                <a:cubicBezTo>
                  <a:pt x="2103428" y="874026"/>
                  <a:pt x="2070683" y="876130"/>
                  <a:pt x="2017266" y="876130"/>
                </a:cubicBezTo>
                <a:lnTo>
                  <a:pt x="1979947" y="876130"/>
                </a:lnTo>
                <a:cubicBezTo>
                  <a:pt x="1979033" y="853629"/>
                  <a:pt x="1978575" y="830396"/>
                  <a:pt x="1978575" y="806432"/>
                </a:cubicBezTo>
                <a:lnTo>
                  <a:pt x="1978575" y="722739"/>
                </a:lnTo>
                <a:cubicBezTo>
                  <a:pt x="1990100" y="721825"/>
                  <a:pt x="2002540" y="721367"/>
                  <a:pt x="2015894" y="721367"/>
                </a:cubicBezTo>
                <a:cubicBezTo>
                  <a:pt x="2028516" y="721367"/>
                  <a:pt x="2040407" y="721825"/>
                  <a:pt x="2051566" y="722739"/>
                </a:cubicBezTo>
                <a:cubicBezTo>
                  <a:pt x="2066384" y="724020"/>
                  <a:pt x="2075256" y="726627"/>
                  <a:pt x="2078183" y="730560"/>
                </a:cubicBezTo>
                <a:cubicBezTo>
                  <a:pt x="2081110" y="734493"/>
                  <a:pt x="2082574" y="746978"/>
                  <a:pt x="2082574" y="768016"/>
                </a:cubicBezTo>
                <a:lnTo>
                  <a:pt x="2085318" y="770760"/>
                </a:lnTo>
                <a:lnTo>
                  <a:pt x="2103702" y="770760"/>
                </a:lnTo>
                <a:lnTo>
                  <a:pt x="2106446" y="768290"/>
                </a:lnTo>
                <a:cubicBezTo>
                  <a:pt x="2105715" y="746338"/>
                  <a:pt x="2105349" y="726124"/>
                  <a:pt x="2105349" y="707647"/>
                </a:cubicBezTo>
                <a:cubicBezTo>
                  <a:pt x="2105349" y="690634"/>
                  <a:pt x="2105715" y="671883"/>
                  <a:pt x="2106446" y="651395"/>
                </a:cubicBezTo>
                <a:lnTo>
                  <a:pt x="2103702" y="648651"/>
                </a:lnTo>
                <a:lnTo>
                  <a:pt x="2086690" y="648651"/>
                </a:lnTo>
                <a:lnTo>
                  <a:pt x="2083945" y="651395"/>
                </a:lnTo>
                <a:cubicBezTo>
                  <a:pt x="2083031" y="672798"/>
                  <a:pt x="2081110" y="685146"/>
                  <a:pt x="2078183" y="688439"/>
                </a:cubicBezTo>
                <a:cubicBezTo>
                  <a:pt x="2075988" y="691000"/>
                  <a:pt x="2066475" y="692372"/>
                  <a:pt x="2049645" y="692555"/>
                </a:cubicBezTo>
                <a:lnTo>
                  <a:pt x="2013699" y="692829"/>
                </a:lnTo>
                <a:cubicBezTo>
                  <a:pt x="2004735" y="692829"/>
                  <a:pt x="1993027" y="692372"/>
                  <a:pt x="1978575" y="691457"/>
                </a:cubicBezTo>
                <a:lnTo>
                  <a:pt x="1978575" y="634656"/>
                </a:lnTo>
                <a:cubicBezTo>
                  <a:pt x="1978575" y="600630"/>
                  <a:pt x="1979581" y="574013"/>
                  <a:pt x="1981594" y="554805"/>
                </a:cubicBezTo>
                <a:cubicBezTo>
                  <a:pt x="1997875" y="553525"/>
                  <a:pt x="2013973" y="552885"/>
                  <a:pt x="2029888" y="552885"/>
                </a:cubicBezTo>
                <a:cubicBezTo>
                  <a:pt x="2043243" y="552885"/>
                  <a:pt x="2058746" y="553616"/>
                  <a:pt x="2076399" y="555080"/>
                </a:cubicBezTo>
                <a:cubicBezTo>
                  <a:pt x="2094053" y="556543"/>
                  <a:pt x="2103885" y="558555"/>
                  <a:pt x="2105898" y="561117"/>
                </a:cubicBezTo>
                <a:cubicBezTo>
                  <a:pt x="2108642" y="564592"/>
                  <a:pt x="2110105" y="578770"/>
                  <a:pt x="2110288" y="603649"/>
                </a:cubicBezTo>
                <a:lnTo>
                  <a:pt x="2113032" y="606393"/>
                </a:lnTo>
                <a:lnTo>
                  <a:pt x="2128947" y="606393"/>
                </a:lnTo>
                <a:lnTo>
                  <a:pt x="2131691" y="603374"/>
                </a:lnTo>
                <a:lnTo>
                  <a:pt x="2133612" y="577855"/>
                </a:lnTo>
                <a:cubicBezTo>
                  <a:pt x="2134161" y="571087"/>
                  <a:pt x="2134984" y="562854"/>
                  <a:pt x="2136082" y="553159"/>
                </a:cubicBezTo>
                <a:lnTo>
                  <a:pt x="2139649" y="522700"/>
                </a:lnTo>
                <a:lnTo>
                  <a:pt x="2136631" y="520505"/>
                </a:lnTo>
                <a:cubicBezTo>
                  <a:pt x="2040224" y="521603"/>
                  <a:pt x="1974825" y="522152"/>
                  <a:pt x="1940433" y="522152"/>
                </a:cubicBezTo>
                <a:cubicBezTo>
                  <a:pt x="1901834" y="522152"/>
                  <a:pt x="1873296" y="521603"/>
                  <a:pt x="1854820" y="520505"/>
                </a:cubicBezTo>
                <a:close/>
                <a:moveTo>
                  <a:pt x="1023206" y="520505"/>
                </a:moveTo>
                <a:lnTo>
                  <a:pt x="1020462" y="522975"/>
                </a:lnTo>
                <a:lnTo>
                  <a:pt x="1020462" y="541634"/>
                </a:lnTo>
                <a:lnTo>
                  <a:pt x="1023206" y="544378"/>
                </a:lnTo>
                <a:cubicBezTo>
                  <a:pt x="1041865" y="545476"/>
                  <a:pt x="1052567" y="546390"/>
                  <a:pt x="1055311" y="547122"/>
                </a:cubicBezTo>
                <a:cubicBezTo>
                  <a:pt x="1060616" y="548586"/>
                  <a:pt x="1063726" y="551970"/>
                  <a:pt x="1064640" y="557275"/>
                </a:cubicBezTo>
                <a:cubicBezTo>
                  <a:pt x="1067018" y="570446"/>
                  <a:pt x="1068208" y="598801"/>
                  <a:pt x="1068208" y="642340"/>
                </a:cubicBezTo>
                <a:lnTo>
                  <a:pt x="1068208" y="787498"/>
                </a:lnTo>
                <a:cubicBezTo>
                  <a:pt x="1068208" y="831037"/>
                  <a:pt x="1067018" y="859392"/>
                  <a:pt x="1064640" y="872563"/>
                </a:cubicBezTo>
                <a:cubicBezTo>
                  <a:pt x="1063726" y="877868"/>
                  <a:pt x="1060616" y="881252"/>
                  <a:pt x="1055311" y="882716"/>
                </a:cubicBezTo>
                <a:cubicBezTo>
                  <a:pt x="1052567" y="883447"/>
                  <a:pt x="1041865" y="884362"/>
                  <a:pt x="1023206" y="885460"/>
                </a:cubicBezTo>
                <a:lnTo>
                  <a:pt x="1020462" y="888204"/>
                </a:lnTo>
                <a:lnTo>
                  <a:pt x="1020462" y="906863"/>
                </a:lnTo>
                <a:lnTo>
                  <a:pt x="1023206" y="909333"/>
                </a:lnTo>
                <a:cubicBezTo>
                  <a:pt x="1044426" y="908235"/>
                  <a:pt x="1065555" y="907686"/>
                  <a:pt x="1086592" y="907686"/>
                </a:cubicBezTo>
                <a:cubicBezTo>
                  <a:pt x="1104703" y="907686"/>
                  <a:pt x="1124277" y="908235"/>
                  <a:pt x="1145314" y="909333"/>
                </a:cubicBezTo>
                <a:lnTo>
                  <a:pt x="1148058" y="906863"/>
                </a:lnTo>
                <a:lnTo>
                  <a:pt x="1148058" y="888204"/>
                </a:lnTo>
                <a:lnTo>
                  <a:pt x="1145314" y="885460"/>
                </a:lnTo>
                <a:cubicBezTo>
                  <a:pt x="1126655" y="884362"/>
                  <a:pt x="1115953" y="883447"/>
                  <a:pt x="1113209" y="882716"/>
                </a:cubicBezTo>
                <a:cubicBezTo>
                  <a:pt x="1107904" y="881252"/>
                  <a:pt x="1104794" y="877868"/>
                  <a:pt x="1103880" y="872563"/>
                </a:cubicBezTo>
                <a:cubicBezTo>
                  <a:pt x="1101502" y="859392"/>
                  <a:pt x="1100313" y="831037"/>
                  <a:pt x="1100313" y="787498"/>
                </a:cubicBezTo>
                <a:lnTo>
                  <a:pt x="1100313" y="608039"/>
                </a:lnTo>
                <a:cubicBezTo>
                  <a:pt x="1218671" y="753838"/>
                  <a:pt x="1302364" y="854269"/>
                  <a:pt x="1351390" y="909333"/>
                </a:cubicBezTo>
                <a:cubicBezTo>
                  <a:pt x="1362001" y="910796"/>
                  <a:pt x="1377641" y="913266"/>
                  <a:pt x="1398313" y="916741"/>
                </a:cubicBezTo>
                <a:lnTo>
                  <a:pt x="1401880" y="914272"/>
                </a:lnTo>
                <a:cubicBezTo>
                  <a:pt x="1399502" y="889393"/>
                  <a:pt x="1398313" y="835884"/>
                  <a:pt x="1398313" y="753747"/>
                </a:cubicBezTo>
                <a:lnTo>
                  <a:pt x="1398313" y="642340"/>
                </a:lnTo>
                <a:cubicBezTo>
                  <a:pt x="1398313" y="598801"/>
                  <a:pt x="1399502" y="570446"/>
                  <a:pt x="1401880" y="557275"/>
                </a:cubicBezTo>
                <a:cubicBezTo>
                  <a:pt x="1402795" y="551970"/>
                  <a:pt x="1405905" y="548586"/>
                  <a:pt x="1411210" y="547122"/>
                </a:cubicBezTo>
                <a:cubicBezTo>
                  <a:pt x="1413954" y="546390"/>
                  <a:pt x="1424655" y="545476"/>
                  <a:pt x="1443315" y="544378"/>
                </a:cubicBezTo>
                <a:lnTo>
                  <a:pt x="1446333" y="541634"/>
                </a:lnTo>
                <a:lnTo>
                  <a:pt x="1446333" y="522975"/>
                </a:lnTo>
                <a:lnTo>
                  <a:pt x="1443589" y="520505"/>
                </a:lnTo>
                <a:cubicBezTo>
                  <a:pt x="1424747" y="521603"/>
                  <a:pt x="1403527" y="522152"/>
                  <a:pt x="1379928" y="522152"/>
                </a:cubicBezTo>
                <a:cubicBezTo>
                  <a:pt x="1361452" y="522152"/>
                  <a:pt x="1341969" y="521603"/>
                  <a:pt x="1321480" y="520505"/>
                </a:cubicBezTo>
                <a:lnTo>
                  <a:pt x="1318736" y="522975"/>
                </a:lnTo>
                <a:lnTo>
                  <a:pt x="1318736" y="541634"/>
                </a:lnTo>
                <a:lnTo>
                  <a:pt x="1321480" y="544378"/>
                </a:lnTo>
                <a:cubicBezTo>
                  <a:pt x="1340140" y="545476"/>
                  <a:pt x="1350841" y="546390"/>
                  <a:pt x="1353585" y="547122"/>
                </a:cubicBezTo>
                <a:cubicBezTo>
                  <a:pt x="1358891" y="548586"/>
                  <a:pt x="1362001" y="551970"/>
                  <a:pt x="1362915" y="557275"/>
                </a:cubicBezTo>
                <a:cubicBezTo>
                  <a:pt x="1365293" y="570446"/>
                  <a:pt x="1366482" y="598801"/>
                  <a:pt x="1366482" y="642340"/>
                </a:cubicBezTo>
                <a:lnTo>
                  <a:pt x="1366482" y="802865"/>
                </a:lnTo>
                <a:cubicBezTo>
                  <a:pt x="1277576" y="702434"/>
                  <a:pt x="1200195" y="608314"/>
                  <a:pt x="1134338" y="520505"/>
                </a:cubicBezTo>
                <a:cubicBezTo>
                  <a:pt x="1118057" y="521603"/>
                  <a:pt x="1097569" y="522152"/>
                  <a:pt x="1072872" y="522152"/>
                </a:cubicBezTo>
                <a:cubicBezTo>
                  <a:pt x="1057140" y="522152"/>
                  <a:pt x="1040584" y="521603"/>
                  <a:pt x="1023206" y="520505"/>
                </a:cubicBezTo>
                <a:close/>
                <a:moveTo>
                  <a:pt x="118331" y="520505"/>
                </a:moveTo>
                <a:lnTo>
                  <a:pt x="115587" y="522975"/>
                </a:lnTo>
                <a:lnTo>
                  <a:pt x="115587" y="541634"/>
                </a:lnTo>
                <a:lnTo>
                  <a:pt x="118331" y="544378"/>
                </a:lnTo>
                <a:cubicBezTo>
                  <a:pt x="136990" y="545476"/>
                  <a:pt x="147692" y="546390"/>
                  <a:pt x="150435" y="547122"/>
                </a:cubicBezTo>
                <a:cubicBezTo>
                  <a:pt x="155741" y="548586"/>
                  <a:pt x="158850" y="551970"/>
                  <a:pt x="159765" y="557275"/>
                </a:cubicBezTo>
                <a:cubicBezTo>
                  <a:pt x="162143" y="570446"/>
                  <a:pt x="163332" y="598801"/>
                  <a:pt x="163332" y="642340"/>
                </a:cubicBezTo>
                <a:lnTo>
                  <a:pt x="163332" y="787498"/>
                </a:lnTo>
                <a:cubicBezTo>
                  <a:pt x="163332" y="831037"/>
                  <a:pt x="162143" y="859392"/>
                  <a:pt x="159765" y="872563"/>
                </a:cubicBezTo>
                <a:cubicBezTo>
                  <a:pt x="158850" y="877868"/>
                  <a:pt x="155741" y="881252"/>
                  <a:pt x="150435" y="882716"/>
                </a:cubicBezTo>
                <a:cubicBezTo>
                  <a:pt x="147692" y="883447"/>
                  <a:pt x="136990" y="884362"/>
                  <a:pt x="118331" y="885460"/>
                </a:cubicBezTo>
                <a:lnTo>
                  <a:pt x="115587" y="888204"/>
                </a:lnTo>
                <a:lnTo>
                  <a:pt x="115587" y="906863"/>
                </a:lnTo>
                <a:lnTo>
                  <a:pt x="118331" y="909333"/>
                </a:lnTo>
                <a:cubicBezTo>
                  <a:pt x="139551" y="908235"/>
                  <a:pt x="160680" y="907686"/>
                  <a:pt x="181717" y="907686"/>
                </a:cubicBezTo>
                <a:cubicBezTo>
                  <a:pt x="199828" y="907686"/>
                  <a:pt x="219402" y="908235"/>
                  <a:pt x="240439" y="909333"/>
                </a:cubicBezTo>
                <a:lnTo>
                  <a:pt x="243183" y="906863"/>
                </a:lnTo>
                <a:lnTo>
                  <a:pt x="243183" y="888204"/>
                </a:lnTo>
                <a:lnTo>
                  <a:pt x="240439" y="885460"/>
                </a:lnTo>
                <a:cubicBezTo>
                  <a:pt x="221780" y="884362"/>
                  <a:pt x="211078" y="883447"/>
                  <a:pt x="208334" y="882716"/>
                </a:cubicBezTo>
                <a:cubicBezTo>
                  <a:pt x="203029" y="881252"/>
                  <a:pt x="199919" y="877868"/>
                  <a:pt x="199005" y="872563"/>
                </a:cubicBezTo>
                <a:cubicBezTo>
                  <a:pt x="196626" y="859392"/>
                  <a:pt x="195437" y="831037"/>
                  <a:pt x="195437" y="787498"/>
                </a:cubicBezTo>
                <a:lnTo>
                  <a:pt x="195437" y="608039"/>
                </a:lnTo>
                <a:cubicBezTo>
                  <a:pt x="313796" y="753838"/>
                  <a:pt x="397489" y="854269"/>
                  <a:pt x="446515" y="909333"/>
                </a:cubicBezTo>
                <a:cubicBezTo>
                  <a:pt x="457125" y="910796"/>
                  <a:pt x="472766" y="913266"/>
                  <a:pt x="493438" y="916741"/>
                </a:cubicBezTo>
                <a:lnTo>
                  <a:pt x="497005" y="914272"/>
                </a:lnTo>
                <a:cubicBezTo>
                  <a:pt x="494627" y="889393"/>
                  <a:pt x="493438" y="835884"/>
                  <a:pt x="493438" y="753747"/>
                </a:cubicBezTo>
                <a:lnTo>
                  <a:pt x="493438" y="642340"/>
                </a:lnTo>
                <a:cubicBezTo>
                  <a:pt x="493438" y="598801"/>
                  <a:pt x="494627" y="570446"/>
                  <a:pt x="497005" y="557275"/>
                </a:cubicBezTo>
                <a:cubicBezTo>
                  <a:pt x="497920" y="551970"/>
                  <a:pt x="501030" y="548586"/>
                  <a:pt x="506335" y="547122"/>
                </a:cubicBezTo>
                <a:cubicBezTo>
                  <a:pt x="509079" y="546390"/>
                  <a:pt x="519780" y="545476"/>
                  <a:pt x="538440" y="544378"/>
                </a:cubicBezTo>
                <a:lnTo>
                  <a:pt x="541458" y="541634"/>
                </a:lnTo>
                <a:lnTo>
                  <a:pt x="541458" y="522975"/>
                </a:lnTo>
                <a:lnTo>
                  <a:pt x="538714" y="520505"/>
                </a:lnTo>
                <a:cubicBezTo>
                  <a:pt x="519872" y="521603"/>
                  <a:pt x="498651" y="522152"/>
                  <a:pt x="475053" y="522152"/>
                </a:cubicBezTo>
                <a:cubicBezTo>
                  <a:pt x="456577" y="522152"/>
                  <a:pt x="437094" y="521603"/>
                  <a:pt x="416605" y="520505"/>
                </a:cubicBezTo>
                <a:lnTo>
                  <a:pt x="413861" y="522975"/>
                </a:lnTo>
                <a:lnTo>
                  <a:pt x="413861" y="541634"/>
                </a:lnTo>
                <a:lnTo>
                  <a:pt x="416605" y="544378"/>
                </a:lnTo>
                <a:cubicBezTo>
                  <a:pt x="435265" y="545476"/>
                  <a:pt x="445966" y="546390"/>
                  <a:pt x="448710" y="547122"/>
                </a:cubicBezTo>
                <a:cubicBezTo>
                  <a:pt x="454015" y="548586"/>
                  <a:pt x="457125" y="551970"/>
                  <a:pt x="458040" y="557275"/>
                </a:cubicBezTo>
                <a:cubicBezTo>
                  <a:pt x="460418" y="570446"/>
                  <a:pt x="461607" y="598801"/>
                  <a:pt x="461607" y="642340"/>
                </a:cubicBezTo>
                <a:lnTo>
                  <a:pt x="461607" y="802865"/>
                </a:lnTo>
                <a:cubicBezTo>
                  <a:pt x="372701" y="702434"/>
                  <a:pt x="295320" y="608314"/>
                  <a:pt x="229463" y="520505"/>
                </a:cubicBezTo>
                <a:cubicBezTo>
                  <a:pt x="213182" y="521603"/>
                  <a:pt x="192693" y="522152"/>
                  <a:pt x="167997" y="522152"/>
                </a:cubicBezTo>
                <a:cubicBezTo>
                  <a:pt x="152265" y="522152"/>
                  <a:pt x="135709" y="521603"/>
                  <a:pt x="118331" y="520505"/>
                </a:cubicBezTo>
                <a:close/>
                <a:moveTo>
                  <a:pt x="1476759" y="519408"/>
                </a:moveTo>
                <a:lnTo>
                  <a:pt x="1474290" y="522152"/>
                </a:lnTo>
                <a:cubicBezTo>
                  <a:pt x="1476302" y="536238"/>
                  <a:pt x="1477399" y="549866"/>
                  <a:pt x="1477583" y="563037"/>
                </a:cubicBezTo>
                <a:lnTo>
                  <a:pt x="1478131" y="609960"/>
                </a:lnTo>
                <a:lnTo>
                  <a:pt x="1481150" y="612704"/>
                </a:lnTo>
                <a:lnTo>
                  <a:pt x="1498437" y="612704"/>
                </a:lnTo>
                <a:lnTo>
                  <a:pt x="1501181" y="609960"/>
                </a:lnTo>
                <a:cubicBezTo>
                  <a:pt x="1501547" y="599716"/>
                  <a:pt x="1502370" y="589746"/>
                  <a:pt x="1503651" y="580050"/>
                </a:cubicBezTo>
                <a:cubicBezTo>
                  <a:pt x="1504748" y="571269"/>
                  <a:pt x="1506120" y="565416"/>
                  <a:pt x="1507767" y="562489"/>
                </a:cubicBezTo>
                <a:cubicBezTo>
                  <a:pt x="1508864" y="560842"/>
                  <a:pt x="1510877" y="559470"/>
                  <a:pt x="1513804" y="558373"/>
                </a:cubicBezTo>
                <a:cubicBezTo>
                  <a:pt x="1519292" y="556360"/>
                  <a:pt x="1538408" y="555354"/>
                  <a:pt x="1571153" y="555354"/>
                </a:cubicBezTo>
                <a:lnTo>
                  <a:pt x="1610393" y="555354"/>
                </a:lnTo>
                <a:cubicBezTo>
                  <a:pt x="1610942" y="561025"/>
                  <a:pt x="1611216" y="586453"/>
                  <a:pt x="1611216" y="631638"/>
                </a:cubicBezTo>
                <a:lnTo>
                  <a:pt x="1611216" y="787498"/>
                </a:lnTo>
                <a:cubicBezTo>
                  <a:pt x="1611216" y="831037"/>
                  <a:pt x="1610027" y="859392"/>
                  <a:pt x="1607649" y="872563"/>
                </a:cubicBezTo>
                <a:cubicBezTo>
                  <a:pt x="1606734" y="877868"/>
                  <a:pt x="1603624" y="881252"/>
                  <a:pt x="1598319" y="882716"/>
                </a:cubicBezTo>
                <a:cubicBezTo>
                  <a:pt x="1595575" y="883447"/>
                  <a:pt x="1584874" y="884362"/>
                  <a:pt x="1566214" y="885460"/>
                </a:cubicBezTo>
                <a:lnTo>
                  <a:pt x="1563470" y="888204"/>
                </a:lnTo>
                <a:lnTo>
                  <a:pt x="1563470" y="906863"/>
                </a:lnTo>
                <a:lnTo>
                  <a:pt x="1565940" y="909333"/>
                </a:lnTo>
                <a:cubicBezTo>
                  <a:pt x="1583136" y="908235"/>
                  <a:pt x="1611308" y="907686"/>
                  <a:pt x="1650456" y="907686"/>
                </a:cubicBezTo>
                <a:cubicBezTo>
                  <a:pt x="1688689" y="907686"/>
                  <a:pt x="1716861" y="908235"/>
                  <a:pt x="1734971" y="909333"/>
                </a:cubicBezTo>
                <a:lnTo>
                  <a:pt x="1737716" y="906589"/>
                </a:lnTo>
                <a:lnTo>
                  <a:pt x="1737716" y="888204"/>
                </a:lnTo>
                <a:lnTo>
                  <a:pt x="1734971" y="885460"/>
                </a:lnTo>
                <a:cubicBezTo>
                  <a:pt x="1716312" y="884362"/>
                  <a:pt x="1705610" y="883447"/>
                  <a:pt x="1702866" y="882716"/>
                </a:cubicBezTo>
                <a:cubicBezTo>
                  <a:pt x="1697561" y="881252"/>
                  <a:pt x="1694451" y="877868"/>
                  <a:pt x="1693537" y="872563"/>
                </a:cubicBezTo>
                <a:cubicBezTo>
                  <a:pt x="1691158" y="859392"/>
                  <a:pt x="1689969" y="831037"/>
                  <a:pt x="1689969" y="787498"/>
                </a:cubicBezTo>
                <a:lnTo>
                  <a:pt x="1689969" y="631638"/>
                </a:lnTo>
                <a:cubicBezTo>
                  <a:pt x="1689969" y="587185"/>
                  <a:pt x="1690153" y="561757"/>
                  <a:pt x="1690518" y="555354"/>
                </a:cubicBezTo>
                <a:lnTo>
                  <a:pt x="1727288" y="555354"/>
                </a:lnTo>
                <a:cubicBezTo>
                  <a:pt x="1758021" y="555354"/>
                  <a:pt x="1775217" y="555629"/>
                  <a:pt x="1778876" y="556177"/>
                </a:cubicBezTo>
                <a:cubicBezTo>
                  <a:pt x="1788388" y="557458"/>
                  <a:pt x="1794242" y="561757"/>
                  <a:pt x="1796438" y="569074"/>
                </a:cubicBezTo>
                <a:cubicBezTo>
                  <a:pt x="1797535" y="573099"/>
                  <a:pt x="1798541" y="586819"/>
                  <a:pt x="1799456" y="610235"/>
                </a:cubicBezTo>
                <a:lnTo>
                  <a:pt x="1802474" y="612704"/>
                </a:lnTo>
                <a:lnTo>
                  <a:pt x="1819762" y="612704"/>
                </a:lnTo>
                <a:lnTo>
                  <a:pt x="1822506" y="609960"/>
                </a:lnTo>
                <a:lnTo>
                  <a:pt x="1823054" y="564135"/>
                </a:lnTo>
                <a:cubicBezTo>
                  <a:pt x="1823237" y="549683"/>
                  <a:pt x="1824426" y="535689"/>
                  <a:pt x="1826622" y="522152"/>
                </a:cubicBezTo>
                <a:lnTo>
                  <a:pt x="1823878" y="519408"/>
                </a:lnTo>
                <a:cubicBezTo>
                  <a:pt x="1807779" y="521237"/>
                  <a:pt x="1768448" y="522152"/>
                  <a:pt x="1705885" y="522152"/>
                </a:cubicBezTo>
                <a:lnTo>
                  <a:pt x="1594752" y="522152"/>
                </a:lnTo>
                <a:cubicBezTo>
                  <a:pt x="1526883" y="522152"/>
                  <a:pt x="1487552" y="521237"/>
                  <a:pt x="1476759" y="519408"/>
                </a:cubicBezTo>
                <a:close/>
                <a:moveTo>
                  <a:pt x="753538" y="518584"/>
                </a:moveTo>
                <a:cubicBezTo>
                  <a:pt x="742745" y="546573"/>
                  <a:pt x="734696" y="567519"/>
                  <a:pt x="729391" y="581422"/>
                </a:cubicBezTo>
                <a:lnTo>
                  <a:pt x="657772" y="760607"/>
                </a:lnTo>
                <a:cubicBezTo>
                  <a:pt x="629783" y="830488"/>
                  <a:pt x="613639" y="868630"/>
                  <a:pt x="609340" y="875032"/>
                </a:cubicBezTo>
                <a:cubicBezTo>
                  <a:pt x="605041" y="881435"/>
                  <a:pt x="593470" y="885185"/>
                  <a:pt x="574628" y="886283"/>
                </a:cubicBezTo>
                <a:lnTo>
                  <a:pt x="571610" y="889027"/>
                </a:lnTo>
                <a:lnTo>
                  <a:pt x="571610" y="906863"/>
                </a:lnTo>
                <a:lnTo>
                  <a:pt x="574354" y="909333"/>
                </a:lnTo>
                <a:cubicBezTo>
                  <a:pt x="603989" y="908235"/>
                  <a:pt x="622557" y="907686"/>
                  <a:pt x="630057" y="907686"/>
                </a:cubicBezTo>
                <a:cubicBezTo>
                  <a:pt x="639753" y="907686"/>
                  <a:pt x="661522" y="908235"/>
                  <a:pt x="695365" y="909333"/>
                </a:cubicBezTo>
                <a:lnTo>
                  <a:pt x="698109" y="906589"/>
                </a:lnTo>
                <a:lnTo>
                  <a:pt x="698109" y="889027"/>
                </a:lnTo>
                <a:lnTo>
                  <a:pt x="695365" y="886283"/>
                </a:lnTo>
                <a:cubicBezTo>
                  <a:pt x="681462" y="885551"/>
                  <a:pt x="672132" y="884819"/>
                  <a:pt x="667376" y="884088"/>
                </a:cubicBezTo>
                <a:cubicBezTo>
                  <a:pt x="658778" y="882807"/>
                  <a:pt x="654479" y="878691"/>
                  <a:pt x="654479" y="871740"/>
                </a:cubicBezTo>
                <a:cubicBezTo>
                  <a:pt x="654479" y="865337"/>
                  <a:pt x="659053" y="849422"/>
                  <a:pt x="668199" y="823994"/>
                </a:cubicBezTo>
                <a:lnTo>
                  <a:pt x="680273" y="790517"/>
                </a:lnTo>
                <a:cubicBezTo>
                  <a:pt x="708445" y="790151"/>
                  <a:pt x="729665" y="789968"/>
                  <a:pt x="743934" y="789968"/>
                </a:cubicBezTo>
                <a:cubicBezTo>
                  <a:pt x="770277" y="789968"/>
                  <a:pt x="796071" y="790151"/>
                  <a:pt x="821316" y="790517"/>
                </a:cubicBezTo>
                <a:lnTo>
                  <a:pt x="843542" y="848415"/>
                </a:lnTo>
                <a:cubicBezTo>
                  <a:pt x="848664" y="861770"/>
                  <a:pt x="851225" y="870368"/>
                  <a:pt x="851225" y="874209"/>
                </a:cubicBezTo>
                <a:cubicBezTo>
                  <a:pt x="851225" y="880795"/>
                  <a:pt x="846195" y="884362"/>
                  <a:pt x="836133" y="884911"/>
                </a:cubicBezTo>
                <a:lnTo>
                  <a:pt x="812260" y="886283"/>
                </a:lnTo>
                <a:lnTo>
                  <a:pt x="809516" y="889301"/>
                </a:lnTo>
                <a:lnTo>
                  <a:pt x="809516" y="906589"/>
                </a:lnTo>
                <a:lnTo>
                  <a:pt x="811986" y="909333"/>
                </a:lnTo>
                <a:cubicBezTo>
                  <a:pt x="840889" y="908235"/>
                  <a:pt x="872171" y="907686"/>
                  <a:pt x="905831" y="907686"/>
                </a:cubicBezTo>
                <a:cubicBezTo>
                  <a:pt x="914246" y="907686"/>
                  <a:pt x="938760" y="908235"/>
                  <a:pt x="979371" y="909333"/>
                </a:cubicBezTo>
                <a:lnTo>
                  <a:pt x="981841" y="906589"/>
                </a:lnTo>
                <a:lnTo>
                  <a:pt x="981841" y="889027"/>
                </a:lnTo>
                <a:lnTo>
                  <a:pt x="979371" y="886008"/>
                </a:lnTo>
                <a:cubicBezTo>
                  <a:pt x="968029" y="886008"/>
                  <a:pt x="959340" y="884911"/>
                  <a:pt x="953303" y="882716"/>
                </a:cubicBezTo>
                <a:cubicBezTo>
                  <a:pt x="948729" y="881069"/>
                  <a:pt x="943607" y="873752"/>
                  <a:pt x="937936" y="860764"/>
                </a:cubicBezTo>
                <a:lnTo>
                  <a:pt x="792503" y="518584"/>
                </a:lnTo>
                <a:close/>
                <a:moveTo>
                  <a:pt x="2362635" y="514194"/>
                </a:moveTo>
                <a:cubicBezTo>
                  <a:pt x="2315072" y="514194"/>
                  <a:pt x="2277937" y="525902"/>
                  <a:pt x="2251228" y="549317"/>
                </a:cubicBezTo>
                <a:cubicBezTo>
                  <a:pt x="2225983" y="571635"/>
                  <a:pt x="2213361" y="601545"/>
                  <a:pt x="2213361" y="639047"/>
                </a:cubicBezTo>
                <a:cubicBezTo>
                  <a:pt x="2213361" y="675085"/>
                  <a:pt x="2224977" y="701702"/>
                  <a:pt x="2248210" y="718898"/>
                </a:cubicBezTo>
                <a:cubicBezTo>
                  <a:pt x="2263576" y="730240"/>
                  <a:pt x="2295681" y="739661"/>
                  <a:pt x="2344525" y="747161"/>
                </a:cubicBezTo>
                <a:cubicBezTo>
                  <a:pt x="2366111" y="750454"/>
                  <a:pt x="2381752" y="754570"/>
                  <a:pt x="2391448" y="759509"/>
                </a:cubicBezTo>
                <a:cubicBezTo>
                  <a:pt x="2411022" y="769571"/>
                  <a:pt x="2420809" y="786309"/>
                  <a:pt x="2420809" y="809725"/>
                </a:cubicBezTo>
                <a:cubicBezTo>
                  <a:pt x="2420809" y="823628"/>
                  <a:pt x="2417241" y="837073"/>
                  <a:pt x="2410107" y="850062"/>
                </a:cubicBezTo>
                <a:cubicBezTo>
                  <a:pt x="2396204" y="875307"/>
                  <a:pt x="2371142" y="887929"/>
                  <a:pt x="2334921" y="887929"/>
                </a:cubicBezTo>
                <a:cubicBezTo>
                  <a:pt x="2315713" y="887929"/>
                  <a:pt x="2297236" y="883539"/>
                  <a:pt x="2279492" y="874758"/>
                </a:cubicBezTo>
                <a:cubicBezTo>
                  <a:pt x="2262479" y="866343"/>
                  <a:pt x="2250679" y="856282"/>
                  <a:pt x="2244094" y="844574"/>
                </a:cubicBezTo>
                <a:cubicBezTo>
                  <a:pt x="2241899" y="827744"/>
                  <a:pt x="2240801" y="814207"/>
                  <a:pt x="2240801" y="803962"/>
                </a:cubicBezTo>
                <a:lnTo>
                  <a:pt x="2240801" y="797651"/>
                </a:lnTo>
                <a:lnTo>
                  <a:pt x="2238331" y="794907"/>
                </a:lnTo>
                <a:lnTo>
                  <a:pt x="2220770" y="794907"/>
                </a:lnTo>
                <a:lnTo>
                  <a:pt x="2218026" y="797651"/>
                </a:lnTo>
                <a:cubicBezTo>
                  <a:pt x="2218026" y="836433"/>
                  <a:pt x="2215465" y="866343"/>
                  <a:pt x="2210342" y="887380"/>
                </a:cubicBezTo>
                <a:lnTo>
                  <a:pt x="2213635" y="893417"/>
                </a:lnTo>
                <a:cubicBezTo>
                  <a:pt x="2250588" y="910979"/>
                  <a:pt x="2288273" y="919760"/>
                  <a:pt x="2326689" y="919760"/>
                </a:cubicBezTo>
                <a:cubicBezTo>
                  <a:pt x="2357605" y="919760"/>
                  <a:pt x="2384222" y="915187"/>
                  <a:pt x="2406540" y="906040"/>
                </a:cubicBezTo>
                <a:cubicBezTo>
                  <a:pt x="2430870" y="896161"/>
                  <a:pt x="2450535" y="881069"/>
                  <a:pt x="2465536" y="860764"/>
                </a:cubicBezTo>
                <a:cubicBezTo>
                  <a:pt x="2482732" y="837714"/>
                  <a:pt x="2491330" y="811097"/>
                  <a:pt x="2491330" y="780913"/>
                </a:cubicBezTo>
                <a:cubicBezTo>
                  <a:pt x="2491330" y="757680"/>
                  <a:pt x="2486299" y="738289"/>
                  <a:pt x="2476238" y="722739"/>
                </a:cubicBezTo>
                <a:cubicBezTo>
                  <a:pt x="2466908" y="708470"/>
                  <a:pt x="2453005" y="697860"/>
                  <a:pt x="2434529" y="690909"/>
                </a:cubicBezTo>
                <a:cubicBezTo>
                  <a:pt x="2425382" y="687433"/>
                  <a:pt x="2415412" y="684780"/>
                  <a:pt x="2404619" y="682951"/>
                </a:cubicBezTo>
                <a:cubicBezTo>
                  <a:pt x="2387057" y="679841"/>
                  <a:pt x="2376356" y="678012"/>
                  <a:pt x="2372514" y="677463"/>
                </a:cubicBezTo>
                <a:cubicBezTo>
                  <a:pt x="2335744" y="671609"/>
                  <a:pt x="2312420" y="665481"/>
                  <a:pt x="2302541" y="659078"/>
                </a:cubicBezTo>
                <a:cubicBezTo>
                  <a:pt x="2287358" y="649200"/>
                  <a:pt x="2279766" y="633742"/>
                  <a:pt x="2279766" y="612704"/>
                </a:cubicBezTo>
                <a:cubicBezTo>
                  <a:pt x="2279766" y="593313"/>
                  <a:pt x="2286443" y="577489"/>
                  <a:pt x="2299797" y="565233"/>
                </a:cubicBezTo>
                <a:cubicBezTo>
                  <a:pt x="2314066" y="552244"/>
                  <a:pt x="2333457" y="545750"/>
                  <a:pt x="2357971" y="545750"/>
                </a:cubicBezTo>
                <a:cubicBezTo>
                  <a:pt x="2374252" y="545750"/>
                  <a:pt x="2389893" y="548860"/>
                  <a:pt x="2404893" y="555080"/>
                </a:cubicBezTo>
                <a:cubicBezTo>
                  <a:pt x="2418979" y="561117"/>
                  <a:pt x="2428858" y="568434"/>
                  <a:pt x="2434529" y="577032"/>
                </a:cubicBezTo>
                <a:cubicBezTo>
                  <a:pt x="2435809" y="583618"/>
                  <a:pt x="2436724" y="597886"/>
                  <a:pt x="2437273" y="619839"/>
                </a:cubicBezTo>
                <a:lnTo>
                  <a:pt x="2440017" y="622583"/>
                </a:lnTo>
                <a:lnTo>
                  <a:pt x="2457304" y="622583"/>
                </a:lnTo>
                <a:lnTo>
                  <a:pt x="2460322" y="619839"/>
                </a:lnTo>
                <a:cubicBezTo>
                  <a:pt x="2461237" y="589288"/>
                  <a:pt x="2463890" y="563129"/>
                  <a:pt x="2468280" y="541360"/>
                </a:cubicBezTo>
                <a:lnTo>
                  <a:pt x="2466359" y="534774"/>
                </a:lnTo>
                <a:cubicBezTo>
                  <a:pt x="2440017" y="521054"/>
                  <a:pt x="2405442" y="514194"/>
                  <a:pt x="2362635" y="514194"/>
                </a:cubicBezTo>
                <a:close/>
                <a:moveTo>
                  <a:pt x="0" y="0"/>
                </a:moveTo>
                <a:lnTo>
                  <a:pt x="4950823" y="0"/>
                </a:lnTo>
                <a:lnTo>
                  <a:pt x="4950823" y="1445624"/>
                </a:lnTo>
                <a:lnTo>
                  <a:pt x="0" y="1445624"/>
                </a:lnTo>
                <a:close/>
              </a:path>
            </a:pathLst>
          </a:custGeom>
          <a:solidFill>
            <a:schemeClr val="accent2"/>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fr-FR" sz="4400" b="1" dirty="0">
              <a:solidFill>
                <a:schemeClr val="bg1"/>
              </a:solidFill>
              <a:effectLst>
                <a:outerShdw blurRad="38100" dist="38100" dir="2700000" algn="tl">
                  <a:srgbClr val="000000">
                    <a:alpha val="43137"/>
                  </a:srgbClr>
                </a:outerShdw>
              </a:effectLst>
              <a:latin typeface="Palatino Linotype" panose="02040502050505030304" pitchFamily="18" charset="0"/>
            </a:endParaRPr>
          </a:p>
        </p:txBody>
      </p:sp>
      <p:pic>
        <p:nvPicPr>
          <p:cNvPr id="22" name="Image 21">
            <a:extLst>
              <a:ext uri="{FF2B5EF4-FFF2-40B4-BE49-F238E27FC236}">
                <a16:creationId xmlns:a16="http://schemas.microsoft.com/office/drawing/2014/main" id="{C5E2C278-0C22-A0CE-7842-F16D3A66C0A3}"/>
              </a:ext>
            </a:extLst>
          </p:cNvPr>
          <p:cNvPicPr>
            <a:picLocks noChangeAspect="1"/>
          </p:cNvPicPr>
          <p:nvPr/>
        </p:nvPicPr>
        <p:blipFill>
          <a:blip r:embed="rId4">
            <a:alphaModFix/>
          </a:blip>
          <a:stretch>
            <a:fillRect/>
          </a:stretch>
        </p:blipFill>
        <p:spPr>
          <a:xfrm>
            <a:off x="3706937" y="2175028"/>
            <a:ext cx="875696" cy="1062319"/>
          </a:xfrm>
          <a:prstGeom prst="rect">
            <a:avLst/>
          </a:prstGeom>
        </p:spPr>
      </p:pic>
      <p:pic>
        <p:nvPicPr>
          <p:cNvPr id="7" name="Image 6">
            <a:extLst>
              <a:ext uri="{FF2B5EF4-FFF2-40B4-BE49-F238E27FC236}">
                <a16:creationId xmlns:a16="http://schemas.microsoft.com/office/drawing/2014/main" id="{47691088-D45D-FD4A-D11A-9819291D0551}"/>
              </a:ext>
            </a:extLst>
          </p:cNvPr>
          <p:cNvPicPr>
            <a:picLocks noChangeAspect="1"/>
          </p:cNvPicPr>
          <p:nvPr/>
        </p:nvPicPr>
        <p:blipFill>
          <a:blip r:embed="rId5"/>
          <a:stretch>
            <a:fillRect/>
          </a:stretch>
        </p:blipFill>
        <p:spPr>
          <a:xfrm>
            <a:off x="0" y="3826504"/>
            <a:ext cx="1397726" cy="650613"/>
          </a:xfrm>
          <a:prstGeom prst="rect">
            <a:avLst/>
          </a:prstGeom>
        </p:spPr>
      </p:pic>
      <p:sp>
        <p:nvSpPr>
          <p:cNvPr id="12" name="ZoneTexte 11">
            <a:extLst>
              <a:ext uri="{FF2B5EF4-FFF2-40B4-BE49-F238E27FC236}">
                <a16:creationId xmlns:a16="http://schemas.microsoft.com/office/drawing/2014/main" id="{F55E156D-EC8A-0455-C67A-8DF211BE35B6}"/>
              </a:ext>
            </a:extLst>
          </p:cNvPr>
          <p:cNvSpPr txBox="1"/>
          <p:nvPr/>
        </p:nvSpPr>
        <p:spPr>
          <a:xfrm>
            <a:off x="4950823" y="1949073"/>
            <a:ext cx="6936377" cy="707886"/>
          </a:xfrm>
          <a:prstGeom prst="rect">
            <a:avLst/>
          </a:prstGeom>
          <a:noFill/>
        </p:spPr>
        <p:txBody>
          <a:bodyPr wrap="square" rtlCol="0">
            <a:spAutoFit/>
          </a:bodyPr>
          <a:lstStyle/>
          <a:p>
            <a:pPr algn="just"/>
            <a:r>
              <a:rPr lang="fr-FR" sz="2000" b="1" u="sng" dirty="0">
                <a:solidFill>
                  <a:srgbClr val="FF0000"/>
                </a:solidFill>
                <a:effectLst>
                  <a:outerShdw blurRad="38100" dist="38100" dir="2700000" algn="tl">
                    <a:srgbClr val="000000">
                      <a:alpha val="43137"/>
                    </a:srgbClr>
                  </a:outerShdw>
                </a:effectLst>
                <a:latin typeface="Palatino Linotype" panose="02040502050505030304" pitchFamily="18" charset="0"/>
              </a:rPr>
              <a:t>L'ingéniosité contextuelle dans la valorisation par compostage et l'économie circulaire de proximité</a:t>
            </a:r>
          </a:p>
        </p:txBody>
      </p:sp>
      <p:sp>
        <p:nvSpPr>
          <p:cNvPr id="13" name="ZoneTexte 12">
            <a:extLst>
              <a:ext uri="{FF2B5EF4-FFF2-40B4-BE49-F238E27FC236}">
                <a16:creationId xmlns:a16="http://schemas.microsoft.com/office/drawing/2014/main" id="{7818C04F-C45F-576B-8331-A826F6DC4D58}"/>
              </a:ext>
            </a:extLst>
          </p:cNvPr>
          <p:cNvSpPr txBox="1"/>
          <p:nvPr/>
        </p:nvSpPr>
        <p:spPr>
          <a:xfrm>
            <a:off x="5255623" y="2997897"/>
            <a:ext cx="6936377" cy="295843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Modèle : socialement intégré</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Point fort : transformer un problème en solution</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Défi : collecte et tri à la source</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Acteurs : commune et associations</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Modèle économique : Internationaux, carbone, usagers</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Philosophie : valorisation utile et économie circulaire</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Plateformes municipales de compostage</a:t>
            </a:r>
          </a:p>
        </p:txBody>
      </p:sp>
    </p:spTree>
    <p:extLst>
      <p:ext uri="{BB962C8B-B14F-4D97-AF65-F5344CB8AC3E}">
        <p14:creationId xmlns:p14="http://schemas.microsoft.com/office/powerpoint/2010/main" val="9904402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C92B1-7FC7-A379-43A3-4D60855F62E9}"/>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9B18E64-C2F0-2135-E85D-9D9174CAC928}"/>
              </a:ext>
            </a:extLst>
          </p:cNvPr>
          <p:cNvSpPr>
            <a:spLocks noGrp="1"/>
          </p:cNvSpPr>
          <p:nvPr>
            <p:ph type="sldNum" sz="quarter" idx="12"/>
          </p:nvPr>
        </p:nvSpPr>
        <p:spPr>
          <a:xfrm>
            <a:off x="9448800" y="6492240"/>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27</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621FFD61-DC6B-6E53-7C45-7AB5A4679DC9}"/>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(1/19)</a:t>
            </a:r>
          </a:p>
        </p:txBody>
      </p:sp>
      <p:sp>
        <p:nvSpPr>
          <p:cNvPr id="6" name="ZoneTexte 5">
            <a:extLst>
              <a:ext uri="{FF2B5EF4-FFF2-40B4-BE49-F238E27FC236}">
                <a16:creationId xmlns:a16="http://schemas.microsoft.com/office/drawing/2014/main" id="{E1F77427-76E1-798D-9C25-88B09E4F808A}"/>
              </a:ext>
            </a:extLst>
          </p:cNvPr>
          <p:cNvSpPr txBox="1"/>
          <p:nvPr/>
        </p:nvSpPr>
        <p:spPr>
          <a:xfrm>
            <a:off x="1122677" y="729405"/>
            <a:ext cx="9946640" cy="384721"/>
          </a:xfrm>
          <a:prstGeom prst="rect">
            <a:avLst/>
          </a:prstGeom>
          <a:noFill/>
        </p:spPr>
        <p:txBody>
          <a:bodyPr wrap="square" rtlCol="0">
            <a:spAutoFit/>
          </a:bodyPr>
          <a:lstStyle/>
          <a:p>
            <a:pPr marL="285750" indent="-285750" algn="ctr">
              <a:buFont typeface="Wingdings" panose="05000000000000000000" pitchFamily="2" charset="2"/>
              <a:buChar char="q"/>
            </a:pPr>
            <a:r>
              <a:rPr lang="fr-FR" sz="1900" b="1" dirty="0">
                <a:effectLst>
                  <a:outerShdw blurRad="38100" dist="38100" dir="2700000" algn="tl">
                    <a:srgbClr val="000000">
                      <a:alpha val="43137"/>
                    </a:srgbClr>
                  </a:outerShdw>
                </a:effectLst>
                <a:latin typeface="Palatino Linotype" panose="02040502050505030304" pitchFamily="18" charset="0"/>
              </a:rPr>
              <a:t>Description des modèles de gestion des biodéchets à Dschang et à Nantes Métropole</a:t>
            </a:r>
          </a:p>
        </p:txBody>
      </p:sp>
      <p:sp>
        <p:nvSpPr>
          <p:cNvPr id="10" name="ZoneTexte 9">
            <a:extLst>
              <a:ext uri="{FF2B5EF4-FFF2-40B4-BE49-F238E27FC236}">
                <a16:creationId xmlns:a16="http://schemas.microsoft.com/office/drawing/2014/main" id="{F3178691-03A5-C5B7-96BB-153CE0644317}"/>
              </a:ext>
            </a:extLst>
          </p:cNvPr>
          <p:cNvSpPr txBox="1"/>
          <p:nvPr/>
        </p:nvSpPr>
        <p:spPr>
          <a:xfrm>
            <a:off x="-3683725" y="1983375"/>
            <a:ext cx="4950823" cy="1445624"/>
          </a:xfrm>
          <a:custGeom>
            <a:avLst/>
            <a:gdLst/>
            <a:ahLst/>
            <a:cxnLst/>
            <a:rect l="l" t="t" r="r" b="b"/>
            <a:pathLst>
              <a:path w="4950823" h="1445624">
                <a:moveTo>
                  <a:pt x="1968349" y="615175"/>
                </a:moveTo>
                <a:lnTo>
                  <a:pt x="2027071" y="758961"/>
                </a:lnTo>
                <a:cubicBezTo>
                  <a:pt x="2012619" y="759510"/>
                  <a:pt x="1993777" y="759785"/>
                  <a:pt x="1970544" y="759785"/>
                </a:cubicBezTo>
                <a:cubicBezTo>
                  <a:pt x="1946580" y="759785"/>
                  <a:pt x="1927097" y="759510"/>
                  <a:pt x="1912096" y="758961"/>
                </a:cubicBezTo>
                <a:close/>
                <a:moveTo>
                  <a:pt x="287089" y="549867"/>
                </a:moveTo>
                <a:cubicBezTo>
                  <a:pt x="319834" y="549867"/>
                  <a:pt x="345353" y="552611"/>
                  <a:pt x="363647" y="558099"/>
                </a:cubicBezTo>
                <a:cubicBezTo>
                  <a:pt x="382855" y="563953"/>
                  <a:pt x="398862" y="574014"/>
                  <a:pt x="411667" y="588283"/>
                </a:cubicBezTo>
                <a:cubicBezTo>
                  <a:pt x="436180" y="615541"/>
                  <a:pt x="448437" y="654506"/>
                  <a:pt x="448437" y="705179"/>
                </a:cubicBezTo>
                <a:cubicBezTo>
                  <a:pt x="448437" y="742863"/>
                  <a:pt x="441577" y="775974"/>
                  <a:pt x="427857" y="804512"/>
                </a:cubicBezTo>
                <a:cubicBezTo>
                  <a:pt x="414503" y="832135"/>
                  <a:pt x="396483" y="851709"/>
                  <a:pt x="373800" y="863234"/>
                </a:cubicBezTo>
                <a:cubicBezTo>
                  <a:pt x="352762" y="873844"/>
                  <a:pt x="324041" y="879149"/>
                  <a:pt x="287637" y="879149"/>
                </a:cubicBezTo>
                <a:cubicBezTo>
                  <a:pt x="270807" y="879149"/>
                  <a:pt x="254343" y="877869"/>
                  <a:pt x="238245" y="875308"/>
                </a:cubicBezTo>
                <a:cubicBezTo>
                  <a:pt x="236965" y="866527"/>
                  <a:pt x="236233" y="848782"/>
                  <a:pt x="236050" y="822074"/>
                </a:cubicBezTo>
                <a:lnTo>
                  <a:pt x="235501" y="702160"/>
                </a:lnTo>
                <a:cubicBezTo>
                  <a:pt x="235501" y="623498"/>
                  <a:pt x="236416" y="573923"/>
                  <a:pt x="238245" y="553434"/>
                </a:cubicBezTo>
                <a:cubicBezTo>
                  <a:pt x="253795" y="551056"/>
                  <a:pt x="270076" y="549867"/>
                  <a:pt x="287089" y="549867"/>
                </a:cubicBezTo>
                <a:close/>
                <a:moveTo>
                  <a:pt x="2242407" y="520506"/>
                </a:moveTo>
                <a:lnTo>
                  <a:pt x="2239663" y="522976"/>
                </a:lnTo>
                <a:lnTo>
                  <a:pt x="2239663" y="541635"/>
                </a:lnTo>
                <a:lnTo>
                  <a:pt x="2242407" y="544379"/>
                </a:lnTo>
                <a:cubicBezTo>
                  <a:pt x="2261066" y="545477"/>
                  <a:pt x="2271768" y="546391"/>
                  <a:pt x="2274512" y="547123"/>
                </a:cubicBezTo>
                <a:cubicBezTo>
                  <a:pt x="2279817" y="548587"/>
                  <a:pt x="2282927" y="551971"/>
                  <a:pt x="2283841" y="557276"/>
                </a:cubicBezTo>
                <a:cubicBezTo>
                  <a:pt x="2286219" y="570447"/>
                  <a:pt x="2287408" y="598802"/>
                  <a:pt x="2287408" y="642341"/>
                </a:cubicBezTo>
                <a:lnTo>
                  <a:pt x="2287408" y="787499"/>
                </a:lnTo>
                <a:cubicBezTo>
                  <a:pt x="2287408" y="831038"/>
                  <a:pt x="2286219" y="859392"/>
                  <a:pt x="2283841" y="872564"/>
                </a:cubicBezTo>
                <a:cubicBezTo>
                  <a:pt x="2282927" y="877869"/>
                  <a:pt x="2279817" y="881253"/>
                  <a:pt x="2274512" y="882717"/>
                </a:cubicBezTo>
                <a:cubicBezTo>
                  <a:pt x="2271768" y="883448"/>
                  <a:pt x="2261066" y="884363"/>
                  <a:pt x="2242407" y="885461"/>
                </a:cubicBezTo>
                <a:lnTo>
                  <a:pt x="2239663" y="888205"/>
                </a:lnTo>
                <a:lnTo>
                  <a:pt x="2239663" y="906864"/>
                </a:lnTo>
                <a:lnTo>
                  <a:pt x="2242407" y="909334"/>
                </a:lnTo>
                <a:cubicBezTo>
                  <a:pt x="2263627" y="908236"/>
                  <a:pt x="2284756" y="907687"/>
                  <a:pt x="2305793" y="907687"/>
                </a:cubicBezTo>
                <a:cubicBezTo>
                  <a:pt x="2323904" y="907687"/>
                  <a:pt x="2343478" y="908236"/>
                  <a:pt x="2364516" y="909334"/>
                </a:cubicBezTo>
                <a:lnTo>
                  <a:pt x="2367260" y="906864"/>
                </a:lnTo>
                <a:lnTo>
                  <a:pt x="2367260" y="888205"/>
                </a:lnTo>
                <a:lnTo>
                  <a:pt x="2364516" y="885461"/>
                </a:lnTo>
                <a:cubicBezTo>
                  <a:pt x="2345856" y="884363"/>
                  <a:pt x="2335154" y="883448"/>
                  <a:pt x="2332410" y="882717"/>
                </a:cubicBezTo>
                <a:cubicBezTo>
                  <a:pt x="2327105" y="881253"/>
                  <a:pt x="2323995" y="877869"/>
                  <a:pt x="2323081" y="872564"/>
                </a:cubicBezTo>
                <a:cubicBezTo>
                  <a:pt x="2320703" y="859392"/>
                  <a:pt x="2319513" y="831038"/>
                  <a:pt x="2319513" y="787499"/>
                </a:cubicBezTo>
                <a:lnTo>
                  <a:pt x="2319513" y="608040"/>
                </a:lnTo>
                <a:cubicBezTo>
                  <a:pt x="2437872" y="753839"/>
                  <a:pt x="2521565" y="854270"/>
                  <a:pt x="2570591" y="909334"/>
                </a:cubicBezTo>
                <a:cubicBezTo>
                  <a:pt x="2581201" y="910797"/>
                  <a:pt x="2596842" y="913267"/>
                  <a:pt x="2617514" y="916742"/>
                </a:cubicBezTo>
                <a:lnTo>
                  <a:pt x="2621081" y="914273"/>
                </a:lnTo>
                <a:cubicBezTo>
                  <a:pt x="2618703" y="889394"/>
                  <a:pt x="2617514" y="835885"/>
                  <a:pt x="2617514" y="753748"/>
                </a:cubicBezTo>
                <a:lnTo>
                  <a:pt x="2617514" y="642341"/>
                </a:lnTo>
                <a:cubicBezTo>
                  <a:pt x="2617514" y="598802"/>
                  <a:pt x="2618703" y="570447"/>
                  <a:pt x="2621081" y="557276"/>
                </a:cubicBezTo>
                <a:cubicBezTo>
                  <a:pt x="2621996" y="551971"/>
                  <a:pt x="2625106" y="548587"/>
                  <a:pt x="2630411" y="547123"/>
                </a:cubicBezTo>
                <a:cubicBezTo>
                  <a:pt x="2633155" y="546391"/>
                  <a:pt x="2643856" y="545477"/>
                  <a:pt x="2662516" y="544379"/>
                </a:cubicBezTo>
                <a:lnTo>
                  <a:pt x="2665534" y="541635"/>
                </a:lnTo>
                <a:lnTo>
                  <a:pt x="2665534" y="522976"/>
                </a:lnTo>
                <a:lnTo>
                  <a:pt x="2662790" y="520506"/>
                </a:lnTo>
                <a:cubicBezTo>
                  <a:pt x="2643948" y="521604"/>
                  <a:pt x="2622728" y="522153"/>
                  <a:pt x="2599129" y="522153"/>
                </a:cubicBezTo>
                <a:cubicBezTo>
                  <a:pt x="2580652" y="522153"/>
                  <a:pt x="2561170" y="521604"/>
                  <a:pt x="2540681" y="520506"/>
                </a:cubicBezTo>
                <a:lnTo>
                  <a:pt x="2537937" y="522976"/>
                </a:lnTo>
                <a:lnTo>
                  <a:pt x="2537937" y="541635"/>
                </a:lnTo>
                <a:lnTo>
                  <a:pt x="2540681" y="544379"/>
                </a:lnTo>
                <a:cubicBezTo>
                  <a:pt x="2559341" y="545477"/>
                  <a:pt x="2570042" y="546391"/>
                  <a:pt x="2572786" y="547123"/>
                </a:cubicBezTo>
                <a:cubicBezTo>
                  <a:pt x="2578092" y="548587"/>
                  <a:pt x="2581201" y="551971"/>
                  <a:pt x="2582116" y="557276"/>
                </a:cubicBezTo>
                <a:cubicBezTo>
                  <a:pt x="2584494" y="570447"/>
                  <a:pt x="2585683" y="598802"/>
                  <a:pt x="2585683" y="642341"/>
                </a:cubicBezTo>
                <a:lnTo>
                  <a:pt x="2585683" y="802866"/>
                </a:lnTo>
                <a:cubicBezTo>
                  <a:pt x="2496777" y="702435"/>
                  <a:pt x="2419396" y="608315"/>
                  <a:pt x="2353539" y="520506"/>
                </a:cubicBezTo>
                <a:cubicBezTo>
                  <a:pt x="2337258" y="521604"/>
                  <a:pt x="2316769" y="522153"/>
                  <a:pt x="2292073" y="522153"/>
                </a:cubicBezTo>
                <a:cubicBezTo>
                  <a:pt x="2276341" y="522153"/>
                  <a:pt x="2259785" y="521604"/>
                  <a:pt x="2242407" y="520506"/>
                </a:cubicBezTo>
                <a:close/>
                <a:moveTo>
                  <a:pt x="1330946" y="520506"/>
                </a:moveTo>
                <a:lnTo>
                  <a:pt x="1328202" y="522976"/>
                </a:lnTo>
                <a:lnTo>
                  <a:pt x="1328202" y="541635"/>
                </a:lnTo>
                <a:lnTo>
                  <a:pt x="1330946" y="544379"/>
                </a:lnTo>
                <a:cubicBezTo>
                  <a:pt x="1349605" y="545477"/>
                  <a:pt x="1360307" y="546391"/>
                  <a:pt x="1363051" y="547123"/>
                </a:cubicBezTo>
                <a:cubicBezTo>
                  <a:pt x="1368356" y="548587"/>
                  <a:pt x="1371466" y="551971"/>
                  <a:pt x="1372381" y="557276"/>
                </a:cubicBezTo>
                <a:cubicBezTo>
                  <a:pt x="1374759" y="570447"/>
                  <a:pt x="1375948" y="598802"/>
                  <a:pt x="1375948" y="642341"/>
                </a:cubicBezTo>
                <a:lnTo>
                  <a:pt x="1375948" y="787499"/>
                </a:lnTo>
                <a:cubicBezTo>
                  <a:pt x="1375948" y="831038"/>
                  <a:pt x="1374759" y="859392"/>
                  <a:pt x="1372381" y="872564"/>
                </a:cubicBezTo>
                <a:cubicBezTo>
                  <a:pt x="1371466" y="877869"/>
                  <a:pt x="1368356" y="881253"/>
                  <a:pt x="1363051" y="882717"/>
                </a:cubicBezTo>
                <a:cubicBezTo>
                  <a:pt x="1360307" y="883448"/>
                  <a:pt x="1349605" y="884363"/>
                  <a:pt x="1330946" y="885461"/>
                </a:cubicBezTo>
                <a:lnTo>
                  <a:pt x="1328202" y="888205"/>
                </a:lnTo>
                <a:lnTo>
                  <a:pt x="1328202" y="906864"/>
                </a:lnTo>
                <a:lnTo>
                  <a:pt x="1330946" y="909334"/>
                </a:lnTo>
                <a:cubicBezTo>
                  <a:pt x="1347959" y="908236"/>
                  <a:pt x="1376131" y="907687"/>
                  <a:pt x="1415462" y="907687"/>
                </a:cubicBezTo>
                <a:cubicBezTo>
                  <a:pt x="1453512" y="907687"/>
                  <a:pt x="1481684" y="908236"/>
                  <a:pt x="1499978" y="909334"/>
                </a:cubicBezTo>
                <a:lnTo>
                  <a:pt x="1502447" y="906590"/>
                </a:lnTo>
                <a:lnTo>
                  <a:pt x="1502447" y="888205"/>
                </a:lnTo>
                <a:lnTo>
                  <a:pt x="1499703" y="885461"/>
                </a:lnTo>
                <a:cubicBezTo>
                  <a:pt x="1481044" y="884363"/>
                  <a:pt x="1470342" y="883448"/>
                  <a:pt x="1467598" y="882717"/>
                </a:cubicBezTo>
                <a:cubicBezTo>
                  <a:pt x="1462293" y="881253"/>
                  <a:pt x="1459183" y="877869"/>
                  <a:pt x="1458268" y="872564"/>
                </a:cubicBezTo>
                <a:cubicBezTo>
                  <a:pt x="1455890" y="859392"/>
                  <a:pt x="1454701" y="831038"/>
                  <a:pt x="1454701" y="787499"/>
                </a:cubicBezTo>
                <a:lnTo>
                  <a:pt x="1454701" y="721368"/>
                </a:lnTo>
                <a:cubicBezTo>
                  <a:pt x="1469336" y="720454"/>
                  <a:pt x="1499703" y="719996"/>
                  <a:pt x="1545803" y="719996"/>
                </a:cubicBezTo>
                <a:cubicBezTo>
                  <a:pt x="1595744" y="719996"/>
                  <a:pt x="1625379" y="720454"/>
                  <a:pt x="1634709" y="721368"/>
                </a:cubicBezTo>
                <a:lnTo>
                  <a:pt x="1634709" y="787499"/>
                </a:lnTo>
                <a:cubicBezTo>
                  <a:pt x="1634709" y="831038"/>
                  <a:pt x="1633520" y="859392"/>
                  <a:pt x="1631141" y="872564"/>
                </a:cubicBezTo>
                <a:cubicBezTo>
                  <a:pt x="1630227" y="877869"/>
                  <a:pt x="1627117" y="881253"/>
                  <a:pt x="1621812" y="882717"/>
                </a:cubicBezTo>
                <a:cubicBezTo>
                  <a:pt x="1619068" y="883448"/>
                  <a:pt x="1608366" y="884363"/>
                  <a:pt x="1589707" y="885461"/>
                </a:cubicBezTo>
                <a:lnTo>
                  <a:pt x="1586689" y="888205"/>
                </a:lnTo>
                <a:lnTo>
                  <a:pt x="1586689" y="906864"/>
                </a:lnTo>
                <a:lnTo>
                  <a:pt x="1589433" y="909334"/>
                </a:lnTo>
                <a:cubicBezTo>
                  <a:pt x="1606628" y="908236"/>
                  <a:pt x="1634800" y="907687"/>
                  <a:pt x="1673948" y="907687"/>
                </a:cubicBezTo>
                <a:cubicBezTo>
                  <a:pt x="1712182" y="907687"/>
                  <a:pt x="1740354" y="908236"/>
                  <a:pt x="1758464" y="909334"/>
                </a:cubicBezTo>
                <a:lnTo>
                  <a:pt x="1761208" y="906590"/>
                </a:lnTo>
                <a:lnTo>
                  <a:pt x="1761208" y="888205"/>
                </a:lnTo>
                <a:lnTo>
                  <a:pt x="1758464" y="885461"/>
                </a:lnTo>
                <a:cubicBezTo>
                  <a:pt x="1739805" y="884363"/>
                  <a:pt x="1729103" y="883448"/>
                  <a:pt x="1726359" y="882717"/>
                </a:cubicBezTo>
                <a:cubicBezTo>
                  <a:pt x="1721054" y="881253"/>
                  <a:pt x="1717944" y="877869"/>
                  <a:pt x="1717029" y="872564"/>
                </a:cubicBezTo>
                <a:cubicBezTo>
                  <a:pt x="1714651" y="859392"/>
                  <a:pt x="1713462" y="831038"/>
                  <a:pt x="1713462" y="787499"/>
                </a:cubicBezTo>
                <a:lnTo>
                  <a:pt x="1713462" y="642341"/>
                </a:lnTo>
                <a:cubicBezTo>
                  <a:pt x="1713462" y="598802"/>
                  <a:pt x="1714651" y="570447"/>
                  <a:pt x="1717029" y="557276"/>
                </a:cubicBezTo>
                <a:cubicBezTo>
                  <a:pt x="1717944" y="551971"/>
                  <a:pt x="1721054" y="548587"/>
                  <a:pt x="1726359" y="547123"/>
                </a:cubicBezTo>
                <a:cubicBezTo>
                  <a:pt x="1728920" y="546391"/>
                  <a:pt x="1739713" y="545477"/>
                  <a:pt x="1758738" y="544379"/>
                </a:cubicBezTo>
                <a:lnTo>
                  <a:pt x="1761208" y="541909"/>
                </a:lnTo>
                <a:lnTo>
                  <a:pt x="1761208" y="522976"/>
                </a:lnTo>
                <a:lnTo>
                  <a:pt x="1758464" y="520506"/>
                </a:lnTo>
                <a:cubicBezTo>
                  <a:pt x="1742000" y="521604"/>
                  <a:pt x="1713828" y="522153"/>
                  <a:pt x="1673948" y="522153"/>
                </a:cubicBezTo>
                <a:cubicBezTo>
                  <a:pt x="1635349" y="522153"/>
                  <a:pt x="1607177" y="521604"/>
                  <a:pt x="1589433" y="520506"/>
                </a:cubicBezTo>
                <a:lnTo>
                  <a:pt x="1586689" y="522976"/>
                </a:lnTo>
                <a:lnTo>
                  <a:pt x="1586689" y="541635"/>
                </a:lnTo>
                <a:lnTo>
                  <a:pt x="1589707" y="544379"/>
                </a:lnTo>
                <a:cubicBezTo>
                  <a:pt x="1608366" y="545477"/>
                  <a:pt x="1619068" y="546391"/>
                  <a:pt x="1621812" y="547123"/>
                </a:cubicBezTo>
                <a:cubicBezTo>
                  <a:pt x="1627117" y="548587"/>
                  <a:pt x="1630227" y="551971"/>
                  <a:pt x="1631141" y="557276"/>
                </a:cubicBezTo>
                <a:cubicBezTo>
                  <a:pt x="1633520" y="570447"/>
                  <a:pt x="1634709" y="598802"/>
                  <a:pt x="1634709" y="642341"/>
                </a:cubicBezTo>
                <a:lnTo>
                  <a:pt x="1634709" y="687617"/>
                </a:lnTo>
                <a:cubicBezTo>
                  <a:pt x="1621537" y="688532"/>
                  <a:pt x="1588243" y="688989"/>
                  <a:pt x="1534827" y="688989"/>
                </a:cubicBezTo>
                <a:cubicBezTo>
                  <a:pt x="1500801" y="688989"/>
                  <a:pt x="1474092" y="688532"/>
                  <a:pt x="1454701" y="687617"/>
                </a:cubicBezTo>
                <a:lnTo>
                  <a:pt x="1454701" y="642341"/>
                </a:lnTo>
                <a:cubicBezTo>
                  <a:pt x="1454701" y="598802"/>
                  <a:pt x="1455890" y="570447"/>
                  <a:pt x="1458268" y="557276"/>
                </a:cubicBezTo>
                <a:cubicBezTo>
                  <a:pt x="1459183" y="551971"/>
                  <a:pt x="1462293" y="548587"/>
                  <a:pt x="1467598" y="547123"/>
                </a:cubicBezTo>
                <a:cubicBezTo>
                  <a:pt x="1470342" y="546391"/>
                  <a:pt x="1481044" y="545477"/>
                  <a:pt x="1499703" y="544379"/>
                </a:cubicBezTo>
                <a:lnTo>
                  <a:pt x="1502447" y="541909"/>
                </a:lnTo>
                <a:lnTo>
                  <a:pt x="1502447" y="522976"/>
                </a:lnTo>
                <a:lnTo>
                  <a:pt x="1499978" y="520506"/>
                </a:lnTo>
                <a:cubicBezTo>
                  <a:pt x="1483331" y="521604"/>
                  <a:pt x="1455158" y="522153"/>
                  <a:pt x="1415462" y="522153"/>
                </a:cubicBezTo>
                <a:cubicBezTo>
                  <a:pt x="1376679" y="522153"/>
                  <a:pt x="1348508" y="521604"/>
                  <a:pt x="1330946" y="520506"/>
                </a:cubicBezTo>
                <a:close/>
                <a:moveTo>
                  <a:pt x="333737" y="519683"/>
                </a:moveTo>
                <a:cubicBezTo>
                  <a:pt x="316541" y="519683"/>
                  <a:pt x="299437" y="519957"/>
                  <a:pt x="282424" y="520506"/>
                </a:cubicBezTo>
                <a:cubicBezTo>
                  <a:pt x="248215" y="521604"/>
                  <a:pt x="209799" y="522153"/>
                  <a:pt x="167175" y="522153"/>
                </a:cubicBezTo>
                <a:cubicBezTo>
                  <a:pt x="149613" y="522153"/>
                  <a:pt x="131137" y="521604"/>
                  <a:pt x="111746" y="520506"/>
                </a:cubicBezTo>
                <a:lnTo>
                  <a:pt x="109002" y="522976"/>
                </a:lnTo>
                <a:lnTo>
                  <a:pt x="109002" y="541635"/>
                </a:lnTo>
                <a:lnTo>
                  <a:pt x="111746" y="544379"/>
                </a:lnTo>
                <a:cubicBezTo>
                  <a:pt x="130405" y="545477"/>
                  <a:pt x="141107" y="546391"/>
                  <a:pt x="143851" y="547123"/>
                </a:cubicBezTo>
                <a:cubicBezTo>
                  <a:pt x="149156" y="548587"/>
                  <a:pt x="152266" y="551971"/>
                  <a:pt x="153181" y="557276"/>
                </a:cubicBezTo>
                <a:cubicBezTo>
                  <a:pt x="155559" y="570447"/>
                  <a:pt x="156748" y="598802"/>
                  <a:pt x="156748" y="642341"/>
                </a:cubicBezTo>
                <a:lnTo>
                  <a:pt x="156748" y="781462"/>
                </a:lnTo>
                <a:lnTo>
                  <a:pt x="155925" y="842928"/>
                </a:lnTo>
                <a:cubicBezTo>
                  <a:pt x="155559" y="863966"/>
                  <a:pt x="154553" y="876131"/>
                  <a:pt x="152906" y="879424"/>
                </a:cubicBezTo>
                <a:cubicBezTo>
                  <a:pt x="151808" y="881619"/>
                  <a:pt x="144491" y="887016"/>
                  <a:pt x="130954" y="895613"/>
                </a:cubicBezTo>
                <a:lnTo>
                  <a:pt x="129582" y="898906"/>
                </a:lnTo>
                <a:lnTo>
                  <a:pt x="129582" y="906590"/>
                </a:lnTo>
                <a:lnTo>
                  <a:pt x="132326" y="909334"/>
                </a:lnTo>
                <a:cubicBezTo>
                  <a:pt x="149522" y="907870"/>
                  <a:pt x="171291" y="907321"/>
                  <a:pt x="197634" y="907687"/>
                </a:cubicBezTo>
                <a:lnTo>
                  <a:pt x="294498" y="909334"/>
                </a:lnTo>
                <a:cubicBezTo>
                  <a:pt x="334743" y="910065"/>
                  <a:pt x="369958" y="904486"/>
                  <a:pt x="400142" y="892595"/>
                </a:cubicBezTo>
                <a:cubicBezTo>
                  <a:pt x="428314" y="881619"/>
                  <a:pt x="452279" y="866161"/>
                  <a:pt x="472036" y="846221"/>
                </a:cubicBezTo>
                <a:cubicBezTo>
                  <a:pt x="512464" y="805427"/>
                  <a:pt x="532678" y="754022"/>
                  <a:pt x="532678" y="692007"/>
                </a:cubicBezTo>
                <a:cubicBezTo>
                  <a:pt x="532678" y="651396"/>
                  <a:pt x="524629" y="618010"/>
                  <a:pt x="508531" y="591851"/>
                </a:cubicBezTo>
                <a:cubicBezTo>
                  <a:pt x="492799" y="566423"/>
                  <a:pt x="471029" y="547763"/>
                  <a:pt x="443223" y="535873"/>
                </a:cubicBezTo>
                <a:cubicBezTo>
                  <a:pt x="417795" y="525079"/>
                  <a:pt x="381300" y="519683"/>
                  <a:pt x="333737" y="519683"/>
                </a:cubicBezTo>
                <a:close/>
                <a:moveTo>
                  <a:pt x="1972739" y="518585"/>
                </a:moveTo>
                <a:cubicBezTo>
                  <a:pt x="1961946" y="546574"/>
                  <a:pt x="1953897" y="567520"/>
                  <a:pt x="1948592" y="581423"/>
                </a:cubicBezTo>
                <a:lnTo>
                  <a:pt x="1876973" y="760608"/>
                </a:lnTo>
                <a:cubicBezTo>
                  <a:pt x="1848984" y="830489"/>
                  <a:pt x="1832840" y="868631"/>
                  <a:pt x="1828541" y="875033"/>
                </a:cubicBezTo>
                <a:cubicBezTo>
                  <a:pt x="1824242" y="881436"/>
                  <a:pt x="1812671" y="885186"/>
                  <a:pt x="1793829" y="886284"/>
                </a:cubicBezTo>
                <a:lnTo>
                  <a:pt x="1790811" y="889028"/>
                </a:lnTo>
                <a:lnTo>
                  <a:pt x="1790811" y="906864"/>
                </a:lnTo>
                <a:lnTo>
                  <a:pt x="1793555" y="909334"/>
                </a:lnTo>
                <a:cubicBezTo>
                  <a:pt x="1823190" y="908236"/>
                  <a:pt x="1841758" y="907687"/>
                  <a:pt x="1849258" y="907687"/>
                </a:cubicBezTo>
                <a:cubicBezTo>
                  <a:pt x="1858954" y="907687"/>
                  <a:pt x="1880723" y="908236"/>
                  <a:pt x="1914566" y="909334"/>
                </a:cubicBezTo>
                <a:lnTo>
                  <a:pt x="1917310" y="906590"/>
                </a:lnTo>
                <a:lnTo>
                  <a:pt x="1917310" y="889028"/>
                </a:lnTo>
                <a:lnTo>
                  <a:pt x="1914566" y="886284"/>
                </a:lnTo>
                <a:cubicBezTo>
                  <a:pt x="1900663" y="885552"/>
                  <a:pt x="1891334" y="884820"/>
                  <a:pt x="1886577" y="884089"/>
                </a:cubicBezTo>
                <a:cubicBezTo>
                  <a:pt x="1877979" y="882808"/>
                  <a:pt x="1873680" y="878692"/>
                  <a:pt x="1873680" y="871741"/>
                </a:cubicBezTo>
                <a:cubicBezTo>
                  <a:pt x="1873680" y="865338"/>
                  <a:pt x="1878253" y="849422"/>
                  <a:pt x="1887400" y="823995"/>
                </a:cubicBezTo>
                <a:lnTo>
                  <a:pt x="1899474" y="790518"/>
                </a:lnTo>
                <a:cubicBezTo>
                  <a:pt x="1927646" y="790152"/>
                  <a:pt x="1948866" y="789969"/>
                  <a:pt x="1963135" y="789969"/>
                </a:cubicBezTo>
                <a:cubicBezTo>
                  <a:pt x="1989478" y="789969"/>
                  <a:pt x="2015272" y="790152"/>
                  <a:pt x="2040517" y="790518"/>
                </a:cubicBezTo>
                <a:lnTo>
                  <a:pt x="2062743" y="848416"/>
                </a:lnTo>
                <a:cubicBezTo>
                  <a:pt x="2067865" y="861771"/>
                  <a:pt x="2070426" y="870368"/>
                  <a:pt x="2070426" y="874210"/>
                </a:cubicBezTo>
                <a:cubicBezTo>
                  <a:pt x="2070426" y="880796"/>
                  <a:pt x="2065396" y="884363"/>
                  <a:pt x="2055334" y="884912"/>
                </a:cubicBezTo>
                <a:lnTo>
                  <a:pt x="2031461" y="886284"/>
                </a:lnTo>
                <a:lnTo>
                  <a:pt x="2028717" y="889302"/>
                </a:lnTo>
                <a:lnTo>
                  <a:pt x="2028717" y="906590"/>
                </a:lnTo>
                <a:lnTo>
                  <a:pt x="2031187" y="909334"/>
                </a:lnTo>
                <a:cubicBezTo>
                  <a:pt x="2060091" y="908236"/>
                  <a:pt x="2091373" y="907687"/>
                  <a:pt x="2125032" y="907687"/>
                </a:cubicBezTo>
                <a:cubicBezTo>
                  <a:pt x="2133447" y="907687"/>
                  <a:pt x="2157961" y="908236"/>
                  <a:pt x="2198572" y="909334"/>
                </a:cubicBezTo>
                <a:lnTo>
                  <a:pt x="2201042" y="906590"/>
                </a:lnTo>
                <a:lnTo>
                  <a:pt x="2201042" y="889028"/>
                </a:lnTo>
                <a:lnTo>
                  <a:pt x="2198572" y="886009"/>
                </a:lnTo>
                <a:cubicBezTo>
                  <a:pt x="2187230" y="886009"/>
                  <a:pt x="2178541" y="884912"/>
                  <a:pt x="2172504" y="882717"/>
                </a:cubicBezTo>
                <a:cubicBezTo>
                  <a:pt x="2167931" y="881070"/>
                  <a:pt x="2162808" y="873753"/>
                  <a:pt x="2157137" y="860764"/>
                </a:cubicBezTo>
                <a:lnTo>
                  <a:pt x="2011704" y="518585"/>
                </a:lnTo>
                <a:close/>
                <a:moveTo>
                  <a:pt x="2946489" y="514195"/>
                </a:moveTo>
                <a:cubicBezTo>
                  <a:pt x="2895999" y="514195"/>
                  <a:pt x="2854381" y="522244"/>
                  <a:pt x="2821636" y="538342"/>
                </a:cubicBezTo>
                <a:cubicBezTo>
                  <a:pt x="2750109" y="573466"/>
                  <a:pt x="2714345" y="632279"/>
                  <a:pt x="2714345" y="714783"/>
                </a:cubicBezTo>
                <a:cubicBezTo>
                  <a:pt x="2714345" y="778078"/>
                  <a:pt x="2734605" y="828065"/>
                  <a:pt x="2775125" y="864743"/>
                </a:cubicBezTo>
                <a:cubicBezTo>
                  <a:pt x="2815645" y="901422"/>
                  <a:pt x="2868650" y="919761"/>
                  <a:pt x="2934141" y="919761"/>
                </a:cubicBezTo>
                <a:cubicBezTo>
                  <a:pt x="2983899" y="919761"/>
                  <a:pt x="3039328" y="908236"/>
                  <a:pt x="3100429" y="885186"/>
                </a:cubicBezTo>
                <a:cubicBezTo>
                  <a:pt x="3098965" y="870003"/>
                  <a:pt x="3098233" y="854636"/>
                  <a:pt x="3098233" y="839087"/>
                </a:cubicBezTo>
                <a:cubicBezTo>
                  <a:pt x="3098233" y="806890"/>
                  <a:pt x="3099148" y="788368"/>
                  <a:pt x="3100977" y="783520"/>
                </a:cubicBezTo>
                <a:cubicBezTo>
                  <a:pt x="3102807" y="778673"/>
                  <a:pt x="3109392" y="774877"/>
                  <a:pt x="3120734" y="772133"/>
                </a:cubicBezTo>
                <a:lnTo>
                  <a:pt x="3123478" y="769114"/>
                </a:lnTo>
                <a:lnTo>
                  <a:pt x="3123478" y="755943"/>
                </a:lnTo>
                <a:lnTo>
                  <a:pt x="3120734" y="753199"/>
                </a:lnTo>
                <a:cubicBezTo>
                  <a:pt x="3087257" y="753565"/>
                  <a:pt x="3062104" y="753839"/>
                  <a:pt x="3045274" y="754022"/>
                </a:cubicBezTo>
                <a:cubicBezTo>
                  <a:pt x="3016187" y="754205"/>
                  <a:pt x="2988381" y="753931"/>
                  <a:pt x="2961856" y="753199"/>
                </a:cubicBezTo>
                <a:lnTo>
                  <a:pt x="2958837" y="755943"/>
                </a:lnTo>
                <a:lnTo>
                  <a:pt x="2958837" y="773230"/>
                </a:lnTo>
                <a:lnTo>
                  <a:pt x="2961856" y="775974"/>
                </a:lnTo>
                <a:cubicBezTo>
                  <a:pt x="2987832" y="777621"/>
                  <a:pt x="3003290" y="778993"/>
                  <a:pt x="3008230" y="780090"/>
                </a:cubicBezTo>
                <a:cubicBezTo>
                  <a:pt x="3014084" y="781371"/>
                  <a:pt x="3017559" y="783475"/>
                  <a:pt x="3018657" y="786402"/>
                </a:cubicBezTo>
                <a:cubicBezTo>
                  <a:pt x="3019937" y="790243"/>
                  <a:pt x="3020578" y="801219"/>
                  <a:pt x="3020578" y="819330"/>
                </a:cubicBezTo>
                <a:cubicBezTo>
                  <a:pt x="3020578" y="841648"/>
                  <a:pt x="3019937" y="859209"/>
                  <a:pt x="3018657" y="872015"/>
                </a:cubicBezTo>
                <a:cubicBezTo>
                  <a:pt x="2996339" y="882259"/>
                  <a:pt x="2973197" y="887381"/>
                  <a:pt x="2949233" y="887381"/>
                </a:cubicBezTo>
                <a:cubicBezTo>
                  <a:pt x="2904048" y="887381"/>
                  <a:pt x="2867370" y="870003"/>
                  <a:pt x="2839198" y="835245"/>
                </a:cubicBezTo>
                <a:cubicBezTo>
                  <a:pt x="2812124" y="801768"/>
                  <a:pt x="2798587" y="759602"/>
                  <a:pt x="2798587" y="708746"/>
                </a:cubicBezTo>
                <a:cubicBezTo>
                  <a:pt x="2798587" y="676915"/>
                  <a:pt x="2804257" y="648926"/>
                  <a:pt x="2815599" y="624779"/>
                </a:cubicBezTo>
                <a:cubicBezTo>
                  <a:pt x="2840296" y="572460"/>
                  <a:pt x="2885023" y="546300"/>
                  <a:pt x="2949782" y="546300"/>
                </a:cubicBezTo>
                <a:cubicBezTo>
                  <a:pt x="2973929" y="546300"/>
                  <a:pt x="2996430" y="550324"/>
                  <a:pt x="3017285" y="558374"/>
                </a:cubicBezTo>
                <a:cubicBezTo>
                  <a:pt x="3036676" y="566057"/>
                  <a:pt x="3050396" y="575386"/>
                  <a:pt x="3058445" y="586363"/>
                </a:cubicBezTo>
                <a:cubicBezTo>
                  <a:pt x="3059543" y="590753"/>
                  <a:pt x="3060457" y="598391"/>
                  <a:pt x="3061189" y="609275"/>
                </a:cubicBezTo>
                <a:cubicBezTo>
                  <a:pt x="3061921" y="620160"/>
                  <a:pt x="3062287" y="627340"/>
                  <a:pt x="3062287" y="630816"/>
                </a:cubicBezTo>
                <a:lnTo>
                  <a:pt x="3065031" y="633560"/>
                </a:lnTo>
                <a:lnTo>
                  <a:pt x="3081495" y="633560"/>
                </a:lnTo>
                <a:lnTo>
                  <a:pt x="3084513" y="630816"/>
                </a:lnTo>
                <a:cubicBezTo>
                  <a:pt x="3087623" y="590936"/>
                  <a:pt x="3091556" y="562947"/>
                  <a:pt x="3096313" y="546849"/>
                </a:cubicBezTo>
                <a:lnTo>
                  <a:pt x="3093843" y="541909"/>
                </a:lnTo>
                <a:cubicBezTo>
                  <a:pt x="3079574" y="535141"/>
                  <a:pt x="3060092" y="529104"/>
                  <a:pt x="3035395" y="523799"/>
                </a:cubicBezTo>
                <a:cubicBezTo>
                  <a:pt x="3005394" y="517396"/>
                  <a:pt x="2975759" y="514195"/>
                  <a:pt x="2946489" y="514195"/>
                </a:cubicBezTo>
                <a:close/>
                <a:moveTo>
                  <a:pt x="1153789" y="514195"/>
                </a:moveTo>
                <a:cubicBezTo>
                  <a:pt x="1083177" y="514195"/>
                  <a:pt x="1027473" y="532580"/>
                  <a:pt x="986679" y="569350"/>
                </a:cubicBezTo>
                <a:cubicBezTo>
                  <a:pt x="946799" y="605022"/>
                  <a:pt x="926859" y="652859"/>
                  <a:pt x="926859" y="712862"/>
                </a:cubicBezTo>
                <a:cubicBezTo>
                  <a:pt x="926859" y="749998"/>
                  <a:pt x="934999" y="784481"/>
                  <a:pt x="951281" y="816311"/>
                </a:cubicBezTo>
                <a:cubicBezTo>
                  <a:pt x="986404" y="885095"/>
                  <a:pt x="1051712" y="919486"/>
                  <a:pt x="1147204" y="919486"/>
                </a:cubicBezTo>
                <a:cubicBezTo>
                  <a:pt x="1194950" y="919486"/>
                  <a:pt x="1238122" y="908876"/>
                  <a:pt x="1276721" y="887656"/>
                </a:cubicBezTo>
                <a:lnTo>
                  <a:pt x="1289344" y="859667"/>
                </a:lnTo>
                <a:lnTo>
                  <a:pt x="1282484" y="853356"/>
                </a:lnTo>
                <a:cubicBezTo>
                  <a:pt x="1247543" y="872198"/>
                  <a:pt x="1211780" y="881619"/>
                  <a:pt x="1175193" y="881619"/>
                </a:cubicBezTo>
                <a:cubicBezTo>
                  <a:pt x="1134947" y="881619"/>
                  <a:pt x="1102842" y="872289"/>
                  <a:pt x="1078878" y="853630"/>
                </a:cubicBezTo>
                <a:cubicBezTo>
                  <a:pt x="1033876" y="818689"/>
                  <a:pt x="1011375" y="768565"/>
                  <a:pt x="1011375" y="703258"/>
                </a:cubicBezTo>
                <a:cubicBezTo>
                  <a:pt x="1011375" y="654963"/>
                  <a:pt x="1023997" y="616730"/>
                  <a:pt x="1049242" y="588558"/>
                </a:cubicBezTo>
                <a:cubicBezTo>
                  <a:pt x="1074487" y="560386"/>
                  <a:pt x="1109336" y="546300"/>
                  <a:pt x="1153789" y="546300"/>
                </a:cubicBezTo>
                <a:cubicBezTo>
                  <a:pt x="1196962" y="546300"/>
                  <a:pt x="1229982" y="559197"/>
                  <a:pt x="1252848" y="584991"/>
                </a:cubicBezTo>
                <a:cubicBezTo>
                  <a:pt x="1254312" y="593588"/>
                  <a:pt x="1255318" y="608955"/>
                  <a:pt x="1255867" y="631090"/>
                </a:cubicBezTo>
                <a:lnTo>
                  <a:pt x="1258611" y="634108"/>
                </a:lnTo>
                <a:lnTo>
                  <a:pt x="1274801" y="634108"/>
                </a:lnTo>
                <a:lnTo>
                  <a:pt x="1277270" y="631364"/>
                </a:lnTo>
                <a:cubicBezTo>
                  <a:pt x="1278734" y="597522"/>
                  <a:pt x="1282575" y="567978"/>
                  <a:pt x="1288795" y="542733"/>
                </a:cubicBezTo>
                <a:lnTo>
                  <a:pt x="1285228" y="538617"/>
                </a:lnTo>
                <a:cubicBezTo>
                  <a:pt x="1242421" y="522335"/>
                  <a:pt x="1198608" y="514195"/>
                  <a:pt x="1153789" y="514195"/>
                </a:cubicBezTo>
                <a:close/>
                <a:moveTo>
                  <a:pt x="743386" y="514195"/>
                </a:moveTo>
                <a:cubicBezTo>
                  <a:pt x="695823" y="514195"/>
                  <a:pt x="658688" y="525903"/>
                  <a:pt x="631979" y="549318"/>
                </a:cubicBezTo>
                <a:cubicBezTo>
                  <a:pt x="606734" y="571636"/>
                  <a:pt x="594112" y="601546"/>
                  <a:pt x="594112" y="639048"/>
                </a:cubicBezTo>
                <a:cubicBezTo>
                  <a:pt x="594112" y="675086"/>
                  <a:pt x="605728" y="701703"/>
                  <a:pt x="628961" y="718899"/>
                </a:cubicBezTo>
                <a:cubicBezTo>
                  <a:pt x="644327" y="730241"/>
                  <a:pt x="676432" y="739662"/>
                  <a:pt x="725276" y="747162"/>
                </a:cubicBezTo>
                <a:cubicBezTo>
                  <a:pt x="746862" y="750455"/>
                  <a:pt x="762503" y="754571"/>
                  <a:pt x="772199" y="759510"/>
                </a:cubicBezTo>
                <a:cubicBezTo>
                  <a:pt x="791773" y="769572"/>
                  <a:pt x="801560" y="786310"/>
                  <a:pt x="801560" y="809726"/>
                </a:cubicBezTo>
                <a:cubicBezTo>
                  <a:pt x="801560" y="823629"/>
                  <a:pt x="797992" y="837074"/>
                  <a:pt x="790858" y="850063"/>
                </a:cubicBezTo>
                <a:cubicBezTo>
                  <a:pt x="776955" y="875308"/>
                  <a:pt x="751893" y="887930"/>
                  <a:pt x="715672" y="887930"/>
                </a:cubicBezTo>
                <a:cubicBezTo>
                  <a:pt x="696464" y="887930"/>
                  <a:pt x="677987" y="883540"/>
                  <a:pt x="660243" y="874759"/>
                </a:cubicBezTo>
                <a:cubicBezTo>
                  <a:pt x="643230" y="866344"/>
                  <a:pt x="631430" y="856283"/>
                  <a:pt x="624845" y="844575"/>
                </a:cubicBezTo>
                <a:cubicBezTo>
                  <a:pt x="622650" y="827745"/>
                  <a:pt x="621552" y="814208"/>
                  <a:pt x="621552" y="803963"/>
                </a:cubicBezTo>
                <a:lnTo>
                  <a:pt x="621552" y="797652"/>
                </a:lnTo>
                <a:lnTo>
                  <a:pt x="619082" y="794908"/>
                </a:lnTo>
                <a:lnTo>
                  <a:pt x="601521" y="794908"/>
                </a:lnTo>
                <a:lnTo>
                  <a:pt x="598777" y="797652"/>
                </a:lnTo>
                <a:cubicBezTo>
                  <a:pt x="598777" y="836434"/>
                  <a:pt x="596216" y="866344"/>
                  <a:pt x="591093" y="887381"/>
                </a:cubicBezTo>
                <a:lnTo>
                  <a:pt x="594386" y="893418"/>
                </a:lnTo>
                <a:cubicBezTo>
                  <a:pt x="631339" y="910980"/>
                  <a:pt x="669024" y="919761"/>
                  <a:pt x="707440" y="919761"/>
                </a:cubicBezTo>
                <a:cubicBezTo>
                  <a:pt x="738356" y="919761"/>
                  <a:pt x="764973" y="915187"/>
                  <a:pt x="787291" y="906041"/>
                </a:cubicBezTo>
                <a:cubicBezTo>
                  <a:pt x="811621" y="896162"/>
                  <a:pt x="831286" y="881070"/>
                  <a:pt x="846287" y="860764"/>
                </a:cubicBezTo>
                <a:cubicBezTo>
                  <a:pt x="863483" y="837715"/>
                  <a:pt x="872081" y="811098"/>
                  <a:pt x="872081" y="780913"/>
                </a:cubicBezTo>
                <a:cubicBezTo>
                  <a:pt x="872081" y="757681"/>
                  <a:pt x="867050" y="738290"/>
                  <a:pt x="856989" y="722740"/>
                </a:cubicBezTo>
                <a:cubicBezTo>
                  <a:pt x="847659" y="708471"/>
                  <a:pt x="833756" y="697861"/>
                  <a:pt x="815280" y="690910"/>
                </a:cubicBezTo>
                <a:cubicBezTo>
                  <a:pt x="806133" y="687434"/>
                  <a:pt x="796163" y="684781"/>
                  <a:pt x="785370" y="682952"/>
                </a:cubicBezTo>
                <a:cubicBezTo>
                  <a:pt x="767808" y="679842"/>
                  <a:pt x="757106" y="678013"/>
                  <a:pt x="753265" y="677464"/>
                </a:cubicBezTo>
                <a:cubicBezTo>
                  <a:pt x="716495" y="671610"/>
                  <a:pt x="693171" y="665482"/>
                  <a:pt x="683292" y="659079"/>
                </a:cubicBezTo>
                <a:cubicBezTo>
                  <a:pt x="668109" y="649201"/>
                  <a:pt x="660517" y="633743"/>
                  <a:pt x="660517" y="612705"/>
                </a:cubicBezTo>
                <a:cubicBezTo>
                  <a:pt x="660517" y="593314"/>
                  <a:pt x="667194" y="577490"/>
                  <a:pt x="680548" y="565234"/>
                </a:cubicBezTo>
                <a:cubicBezTo>
                  <a:pt x="694817" y="552245"/>
                  <a:pt x="714208" y="545751"/>
                  <a:pt x="738722" y="545751"/>
                </a:cubicBezTo>
                <a:cubicBezTo>
                  <a:pt x="755003" y="545751"/>
                  <a:pt x="770644" y="548861"/>
                  <a:pt x="785644" y="555081"/>
                </a:cubicBezTo>
                <a:cubicBezTo>
                  <a:pt x="799730" y="561118"/>
                  <a:pt x="809609" y="568435"/>
                  <a:pt x="815280" y="577033"/>
                </a:cubicBezTo>
                <a:cubicBezTo>
                  <a:pt x="816560" y="583619"/>
                  <a:pt x="817475" y="597887"/>
                  <a:pt x="818024" y="619840"/>
                </a:cubicBezTo>
                <a:lnTo>
                  <a:pt x="820768" y="622584"/>
                </a:lnTo>
                <a:lnTo>
                  <a:pt x="838055" y="622584"/>
                </a:lnTo>
                <a:lnTo>
                  <a:pt x="841073" y="619840"/>
                </a:lnTo>
                <a:cubicBezTo>
                  <a:pt x="841988" y="589289"/>
                  <a:pt x="844641" y="563130"/>
                  <a:pt x="849031" y="541361"/>
                </a:cubicBezTo>
                <a:lnTo>
                  <a:pt x="847110" y="534775"/>
                </a:lnTo>
                <a:cubicBezTo>
                  <a:pt x="820768" y="521055"/>
                  <a:pt x="786193" y="514195"/>
                  <a:pt x="743386" y="514195"/>
                </a:cubicBezTo>
                <a:close/>
                <a:moveTo>
                  <a:pt x="0" y="0"/>
                </a:moveTo>
                <a:lnTo>
                  <a:pt x="4950823" y="0"/>
                </a:lnTo>
                <a:lnTo>
                  <a:pt x="4950823" y="1445624"/>
                </a:lnTo>
                <a:lnTo>
                  <a:pt x="0" y="1445624"/>
                </a:lnTo>
                <a:close/>
              </a:path>
            </a:pathLst>
          </a:custGeom>
          <a:solidFill>
            <a:schemeClr val="accent1"/>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fr-FR" sz="4400" b="1" dirty="0">
              <a:solidFill>
                <a:schemeClr val="bg1"/>
              </a:solidFill>
              <a:effectLst>
                <a:outerShdw blurRad="38100" dist="38100" dir="2700000" algn="tl">
                  <a:srgbClr val="000000">
                    <a:alpha val="43137"/>
                  </a:srgbClr>
                </a:outerShdw>
              </a:effectLst>
              <a:latin typeface="Palatino Linotype" panose="02040502050505030304" pitchFamily="18" charset="0"/>
            </a:endParaRPr>
          </a:p>
        </p:txBody>
      </p:sp>
      <p:sp>
        <p:nvSpPr>
          <p:cNvPr id="11" name="ZoneTexte 10">
            <a:extLst>
              <a:ext uri="{FF2B5EF4-FFF2-40B4-BE49-F238E27FC236}">
                <a16:creationId xmlns:a16="http://schemas.microsoft.com/office/drawing/2014/main" id="{05F0C261-628F-4ABF-64B9-06E09213A01E}"/>
              </a:ext>
            </a:extLst>
          </p:cNvPr>
          <p:cNvSpPr txBox="1"/>
          <p:nvPr/>
        </p:nvSpPr>
        <p:spPr>
          <a:xfrm>
            <a:off x="0" y="3428999"/>
            <a:ext cx="4950823" cy="1445624"/>
          </a:xfrm>
          <a:custGeom>
            <a:avLst/>
            <a:gdLst/>
            <a:ahLst/>
            <a:cxnLst/>
            <a:rect l="l" t="t" r="r" b="b"/>
            <a:pathLst>
              <a:path w="4950823" h="1445624">
                <a:moveTo>
                  <a:pt x="3276361" y="829207"/>
                </a:moveTo>
                <a:cubicBezTo>
                  <a:pt x="3264470" y="829207"/>
                  <a:pt x="3254317" y="833461"/>
                  <a:pt x="3245902" y="841967"/>
                </a:cubicBezTo>
                <a:cubicBezTo>
                  <a:pt x="3237488" y="850473"/>
                  <a:pt x="3233280" y="860764"/>
                  <a:pt x="3233280" y="872837"/>
                </a:cubicBezTo>
                <a:cubicBezTo>
                  <a:pt x="3233280" y="884728"/>
                  <a:pt x="3237533" y="894927"/>
                  <a:pt x="3246040" y="903433"/>
                </a:cubicBezTo>
                <a:cubicBezTo>
                  <a:pt x="3254546" y="911939"/>
                  <a:pt x="3264653" y="916193"/>
                  <a:pt x="3276361" y="916193"/>
                </a:cubicBezTo>
                <a:cubicBezTo>
                  <a:pt x="3288069" y="916193"/>
                  <a:pt x="3298130" y="911985"/>
                  <a:pt x="3306545" y="903570"/>
                </a:cubicBezTo>
                <a:cubicBezTo>
                  <a:pt x="3314960" y="895155"/>
                  <a:pt x="3319168" y="884911"/>
                  <a:pt x="3319168" y="872837"/>
                </a:cubicBezTo>
                <a:cubicBezTo>
                  <a:pt x="3319168" y="860398"/>
                  <a:pt x="3314960" y="850016"/>
                  <a:pt x="3306545" y="841693"/>
                </a:cubicBezTo>
                <a:cubicBezTo>
                  <a:pt x="3298130" y="833369"/>
                  <a:pt x="3288069" y="829207"/>
                  <a:pt x="3276361" y="829207"/>
                </a:cubicBezTo>
                <a:close/>
                <a:moveTo>
                  <a:pt x="749148" y="615174"/>
                </a:moveTo>
                <a:lnTo>
                  <a:pt x="807870" y="758960"/>
                </a:lnTo>
                <a:cubicBezTo>
                  <a:pt x="793418" y="759509"/>
                  <a:pt x="774576" y="759784"/>
                  <a:pt x="751343" y="759784"/>
                </a:cubicBezTo>
                <a:cubicBezTo>
                  <a:pt x="727379" y="759784"/>
                  <a:pt x="707896" y="759509"/>
                  <a:pt x="692895" y="758960"/>
                </a:cubicBezTo>
                <a:close/>
                <a:moveTo>
                  <a:pt x="2668287" y="520505"/>
                </a:moveTo>
                <a:lnTo>
                  <a:pt x="2665543" y="522975"/>
                </a:lnTo>
                <a:lnTo>
                  <a:pt x="2665543" y="541634"/>
                </a:lnTo>
                <a:lnTo>
                  <a:pt x="2668287" y="544378"/>
                </a:lnTo>
                <a:cubicBezTo>
                  <a:pt x="2686946" y="545476"/>
                  <a:pt x="2697648" y="546390"/>
                  <a:pt x="2700392" y="547122"/>
                </a:cubicBezTo>
                <a:cubicBezTo>
                  <a:pt x="2705697" y="548586"/>
                  <a:pt x="2708806" y="551970"/>
                  <a:pt x="2709721" y="557275"/>
                </a:cubicBezTo>
                <a:cubicBezTo>
                  <a:pt x="2712099" y="570446"/>
                  <a:pt x="2713288" y="598801"/>
                  <a:pt x="2713288" y="642340"/>
                </a:cubicBezTo>
                <a:lnTo>
                  <a:pt x="2713288" y="787498"/>
                </a:lnTo>
                <a:cubicBezTo>
                  <a:pt x="2713288" y="831037"/>
                  <a:pt x="2712099" y="859392"/>
                  <a:pt x="2709721" y="872563"/>
                </a:cubicBezTo>
                <a:cubicBezTo>
                  <a:pt x="2708806" y="877868"/>
                  <a:pt x="2705697" y="881252"/>
                  <a:pt x="2700392" y="882716"/>
                </a:cubicBezTo>
                <a:cubicBezTo>
                  <a:pt x="2697648" y="883447"/>
                  <a:pt x="2686946" y="884362"/>
                  <a:pt x="2668287" y="885460"/>
                </a:cubicBezTo>
                <a:lnTo>
                  <a:pt x="2665543" y="888204"/>
                </a:lnTo>
                <a:lnTo>
                  <a:pt x="2665543" y="906863"/>
                </a:lnTo>
                <a:lnTo>
                  <a:pt x="2668287" y="909333"/>
                </a:lnTo>
                <a:cubicBezTo>
                  <a:pt x="2689507" y="908235"/>
                  <a:pt x="2710636" y="907686"/>
                  <a:pt x="2731673" y="907686"/>
                </a:cubicBezTo>
                <a:cubicBezTo>
                  <a:pt x="2749784" y="907686"/>
                  <a:pt x="2769358" y="908235"/>
                  <a:pt x="2790395" y="909333"/>
                </a:cubicBezTo>
                <a:lnTo>
                  <a:pt x="2793139" y="906863"/>
                </a:lnTo>
                <a:lnTo>
                  <a:pt x="2793139" y="888204"/>
                </a:lnTo>
                <a:lnTo>
                  <a:pt x="2790395" y="885460"/>
                </a:lnTo>
                <a:cubicBezTo>
                  <a:pt x="2771736" y="884362"/>
                  <a:pt x="2761034" y="883447"/>
                  <a:pt x="2758290" y="882716"/>
                </a:cubicBezTo>
                <a:cubicBezTo>
                  <a:pt x="2752985" y="881252"/>
                  <a:pt x="2749875" y="877868"/>
                  <a:pt x="2748961" y="872563"/>
                </a:cubicBezTo>
                <a:cubicBezTo>
                  <a:pt x="2746583" y="859392"/>
                  <a:pt x="2745393" y="831037"/>
                  <a:pt x="2745393" y="787498"/>
                </a:cubicBezTo>
                <a:lnTo>
                  <a:pt x="2745393" y="597063"/>
                </a:lnTo>
                <a:lnTo>
                  <a:pt x="2817287" y="746612"/>
                </a:lnTo>
                <a:lnTo>
                  <a:pt x="2855703" y="828110"/>
                </a:lnTo>
                <a:cubicBezTo>
                  <a:pt x="2871984" y="862684"/>
                  <a:pt x="2884881" y="891314"/>
                  <a:pt x="2894394" y="913997"/>
                </a:cubicBezTo>
                <a:lnTo>
                  <a:pt x="2912779" y="913997"/>
                </a:lnTo>
                <a:lnTo>
                  <a:pt x="2962994" y="804237"/>
                </a:lnTo>
                <a:cubicBezTo>
                  <a:pt x="2983300" y="759966"/>
                  <a:pt x="2995191" y="734356"/>
                  <a:pt x="2998666" y="727404"/>
                </a:cubicBezTo>
                <a:lnTo>
                  <a:pt x="3059858" y="602002"/>
                </a:lnTo>
                <a:lnTo>
                  <a:pt x="3059858" y="787498"/>
                </a:lnTo>
                <a:cubicBezTo>
                  <a:pt x="3059858" y="831037"/>
                  <a:pt x="3058669" y="859392"/>
                  <a:pt x="3056291" y="872563"/>
                </a:cubicBezTo>
                <a:cubicBezTo>
                  <a:pt x="3055376" y="877868"/>
                  <a:pt x="3052266" y="881252"/>
                  <a:pt x="3046961" y="882716"/>
                </a:cubicBezTo>
                <a:cubicBezTo>
                  <a:pt x="3044217" y="883447"/>
                  <a:pt x="3033515" y="884362"/>
                  <a:pt x="3014856" y="885460"/>
                </a:cubicBezTo>
                <a:lnTo>
                  <a:pt x="3012112" y="888204"/>
                </a:lnTo>
                <a:lnTo>
                  <a:pt x="3012112" y="906863"/>
                </a:lnTo>
                <a:lnTo>
                  <a:pt x="3014582" y="909333"/>
                </a:lnTo>
                <a:cubicBezTo>
                  <a:pt x="3031777" y="908235"/>
                  <a:pt x="3059950" y="907686"/>
                  <a:pt x="3099097" y="907686"/>
                </a:cubicBezTo>
                <a:cubicBezTo>
                  <a:pt x="3137331" y="907686"/>
                  <a:pt x="3165503" y="908235"/>
                  <a:pt x="3183613" y="909333"/>
                </a:cubicBezTo>
                <a:lnTo>
                  <a:pt x="3186357" y="906589"/>
                </a:lnTo>
                <a:lnTo>
                  <a:pt x="3186357" y="888204"/>
                </a:lnTo>
                <a:lnTo>
                  <a:pt x="3183613" y="885460"/>
                </a:lnTo>
                <a:cubicBezTo>
                  <a:pt x="3164954" y="884362"/>
                  <a:pt x="3154252" y="883447"/>
                  <a:pt x="3151508" y="882716"/>
                </a:cubicBezTo>
                <a:cubicBezTo>
                  <a:pt x="3146203" y="881252"/>
                  <a:pt x="3143093" y="877868"/>
                  <a:pt x="3142179" y="872563"/>
                </a:cubicBezTo>
                <a:cubicBezTo>
                  <a:pt x="3139800" y="859392"/>
                  <a:pt x="3138611" y="831037"/>
                  <a:pt x="3138611" y="787498"/>
                </a:cubicBezTo>
                <a:lnTo>
                  <a:pt x="3138611" y="642340"/>
                </a:lnTo>
                <a:cubicBezTo>
                  <a:pt x="3138611" y="598801"/>
                  <a:pt x="3139800" y="570446"/>
                  <a:pt x="3142179" y="557275"/>
                </a:cubicBezTo>
                <a:cubicBezTo>
                  <a:pt x="3143093" y="551970"/>
                  <a:pt x="3146203" y="548586"/>
                  <a:pt x="3151508" y="547122"/>
                </a:cubicBezTo>
                <a:cubicBezTo>
                  <a:pt x="3154252" y="546390"/>
                  <a:pt x="3164954" y="545476"/>
                  <a:pt x="3183613" y="544378"/>
                </a:cubicBezTo>
                <a:lnTo>
                  <a:pt x="3186357" y="541908"/>
                </a:lnTo>
                <a:lnTo>
                  <a:pt x="3186357" y="522975"/>
                </a:lnTo>
                <a:lnTo>
                  <a:pt x="3183613" y="520505"/>
                </a:lnTo>
                <a:cubicBezTo>
                  <a:pt x="3164588" y="521603"/>
                  <a:pt x="3137148" y="522152"/>
                  <a:pt x="3101293" y="522152"/>
                </a:cubicBezTo>
                <a:cubicBezTo>
                  <a:pt x="3094158" y="522152"/>
                  <a:pt x="3080255" y="521603"/>
                  <a:pt x="3059584" y="520505"/>
                </a:cubicBezTo>
                <a:cubicBezTo>
                  <a:pt x="3052266" y="539713"/>
                  <a:pt x="3044766" y="557641"/>
                  <a:pt x="3037083" y="574288"/>
                </a:cubicBezTo>
                <a:lnTo>
                  <a:pt x="2971501" y="714507"/>
                </a:lnTo>
                <a:lnTo>
                  <a:pt x="2929517" y="799572"/>
                </a:lnTo>
                <a:lnTo>
                  <a:pt x="2842257" y="617095"/>
                </a:lnTo>
                <a:lnTo>
                  <a:pt x="2824696" y="579227"/>
                </a:lnTo>
                <a:cubicBezTo>
                  <a:pt x="2813537" y="553982"/>
                  <a:pt x="2804939" y="534408"/>
                  <a:pt x="2798902" y="520505"/>
                </a:cubicBezTo>
                <a:cubicBezTo>
                  <a:pt x="2782255" y="521603"/>
                  <a:pt x="2762772" y="522152"/>
                  <a:pt x="2740454" y="522152"/>
                </a:cubicBezTo>
                <a:cubicBezTo>
                  <a:pt x="2711368" y="522152"/>
                  <a:pt x="2687312" y="521603"/>
                  <a:pt x="2668287" y="520505"/>
                </a:cubicBezTo>
                <a:close/>
                <a:moveTo>
                  <a:pt x="1854820" y="520505"/>
                </a:moveTo>
                <a:lnTo>
                  <a:pt x="1852076" y="522975"/>
                </a:lnTo>
                <a:lnTo>
                  <a:pt x="1852076" y="541634"/>
                </a:lnTo>
                <a:lnTo>
                  <a:pt x="1854820" y="544378"/>
                </a:lnTo>
                <a:cubicBezTo>
                  <a:pt x="1873479" y="545476"/>
                  <a:pt x="1884181" y="546390"/>
                  <a:pt x="1886925" y="547122"/>
                </a:cubicBezTo>
                <a:cubicBezTo>
                  <a:pt x="1892230" y="548586"/>
                  <a:pt x="1895340" y="551970"/>
                  <a:pt x="1896255" y="557275"/>
                </a:cubicBezTo>
                <a:cubicBezTo>
                  <a:pt x="1898633" y="570446"/>
                  <a:pt x="1899822" y="598801"/>
                  <a:pt x="1899822" y="642340"/>
                </a:cubicBezTo>
                <a:lnTo>
                  <a:pt x="1899822" y="781461"/>
                </a:lnTo>
                <a:lnTo>
                  <a:pt x="1898999" y="842927"/>
                </a:lnTo>
                <a:cubicBezTo>
                  <a:pt x="1898633" y="863782"/>
                  <a:pt x="1897627" y="875947"/>
                  <a:pt x="1895980" y="879423"/>
                </a:cubicBezTo>
                <a:cubicBezTo>
                  <a:pt x="1894883" y="881618"/>
                  <a:pt x="1887565" y="887015"/>
                  <a:pt x="1874028" y="895613"/>
                </a:cubicBezTo>
                <a:lnTo>
                  <a:pt x="1872656" y="898905"/>
                </a:lnTo>
                <a:lnTo>
                  <a:pt x="1872656" y="906589"/>
                </a:lnTo>
                <a:lnTo>
                  <a:pt x="1875400" y="909333"/>
                </a:lnTo>
                <a:cubicBezTo>
                  <a:pt x="1889120" y="908235"/>
                  <a:pt x="1912627" y="907686"/>
                  <a:pt x="1945921" y="907686"/>
                </a:cubicBezTo>
                <a:lnTo>
                  <a:pt x="2145411" y="909333"/>
                </a:lnTo>
                <a:lnTo>
                  <a:pt x="2148156" y="906589"/>
                </a:lnTo>
                <a:cubicBezTo>
                  <a:pt x="2148156" y="872929"/>
                  <a:pt x="2150168" y="842744"/>
                  <a:pt x="2154192" y="816036"/>
                </a:cubicBezTo>
                <a:lnTo>
                  <a:pt x="2151174" y="813292"/>
                </a:lnTo>
                <a:lnTo>
                  <a:pt x="2134435" y="813292"/>
                </a:lnTo>
                <a:lnTo>
                  <a:pt x="2131691" y="816310"/>
                </a:lnTo>
                <a:lnTo>
                  <a:pt x="2125106" y="850336"/>
                </a:lnTo>
                <a:cubicBezTo>
                  <a:pt x="2123459" y="858751"/>
                  <a:pt x="2121722" y="864239"/>
                  <a:pt x="2119892" y="866800"/>
                </a:cubicBezTo>
                <a:cubicBezTo>
                  <a:pt x="2118977" y="868081"/>
                  <a:pt x="2117514" y="869087"/>
                  <a:pt x="2115502" y="869819"/>
                </a:cubicBezTo>
                <a:cubicBezTo>
                  <a:pt x="2103428" y="874026"/>
                  <a:pt x="2070683" y="876130"/>
                  <a:pt x="2017266" y="876130"/>
                </a:cubicBezTo>
                <a:lnTo>
                  <a:pt x="1979947" y="876130"/>
                </a:lnTo>
                <a:cubicBezTo>
                  <a:pt x="1979033" y="853629"/>
                  <a:pt x="1978575" y="830396"/>
                  <a:pt x="1978575" y="806432"/>
                </a:cubicBezTo>
                <a:lnTo>
                  <a:pt x="1978575" y="722739"/>
                </a:lnTo>
                <a:cubicBezTo>
                  <a:pt x="1990100" y="721825"/>
                  <a:pt x="2002540" y="721367"/>
                  <a:pt x="2015894" y="721367"/>
                </a:cubicBezTo>
                <a:cubicBezTo>
                  <a:pt x="2028516" y="721367"/>
                  <a:pt x="2040407" y="721825"/>
                  <a:pt x="2051566" y="722739"/>
                </a:cubicBezTo>
                <a:cubicBezTo>
                  <a:pt x="2066384" y="724020"/>
                  <a:pt x="2075256" y="726627"/>
                  <a:pt x="2078183" y="730560"/>
                </a:cubicBezTo>
                <a:cubicBezTo>
                  <a:pt x="2081110" y="734493"/>
                  <a:pt x="2082574" y="746978"/>
                  <a:pt x="2082574" y="768016"/>
                </a:cubicBezTo>
                <a:lnTo>
                  <a:pt x="2085318" y="770760"/>
                </a:lnTo>
                <a:lnTo>
                  <a:pt x="2103702" y="770760"/>
                </a:lnTo>
                <a:lnTo>
                  <a:pt x="2106446" y="768290"/>
                </a:lnTo>
                <a:cubicBezTo>
                  <a:pt x="2105715" y="746338"/>
                  <a:pt x="2105349" y="726124"/>
                  <a:pt x="2105349" y="707647"/>
                </a:cubicBezTo>
                <a:cubicBezTo>
                  <a:pt x="2105349" y="690634"/>
                  <a:pt x="2105715" y="671883"/>
                  <a:pt x="2106446" y="651395"/>
                </a:cubicBezTo>
                <a:lnTo>
                  <a:pt x="2103702" y="648651"/>
                </a:lnTo>
                <a:lnTo>
                  <a:pt x="2086690" y="648651"/>
                </a:lnTo>
                <a:lnTo>
                  <a:pt x="2083945" y="651395"/>
                </a:lnTo>
                <a:cubicBezTo>
                  <a:pt x="2083031" y="672798"/>
                  <a:pt x="2081110" y="685146"/>
                  <a:pt x="2078183" y="688439"/>
                </a:cubicBezTo>
                <a:cubicBezTo>
                  <a:pt x="2075988" y="691000"/>
                  <a:pt x="2066475" y="692372"/>
                  <a:pt x="2049645" y="692555"/>
                </a:cubicBezTo>
                <a:lnTo>
                  <a:pt x="2013699" y="692829"/>
                </a:lnTo>
                <a:cubicBezTo>
                  <a:pt x="2004735" y="692829"/>
                  <a:pt x="1993027" y="692372"/>
                  <a:pt x="1978575" y="691457"/>
                </a:cubicBezTo>
                <a:lnTo>
                  <a:pt x="1978575" y="634656"/>
                </a:lnTo>
                <a:cubicBezTo>
                  <a:pt x="1978575" y="600630"/>
                  <a:pt x="1979581" y="574013"/>
                  <a:pt x="1981594" y="554805"/>
                </a:cubicBezTo>
                <a:cubicBezTo>
                  <a:pt x="1997875" y="553525"/>
                  <a:pt x="2013973" y="552885"/>
                  <a:pt x="2029888" y="552885"/>
                </a:cubicBezTo>
                <a:cubicBezTo>
                  <a:pt x="2043243" y="552885"/>
                  <a:pt x="2058746" y="553616"/>
                  <a:pt x="2076399" y="555080"/>
                </a:cubicBezTo>
                <a:cubicBezTo>
                  <a:pt x="2094053" y="556543"/>
                  <a:pt x="2103885" y="558555"/>
                  <a:pt x="2105898" y="561117"/>
                </a:cubicBezTo>
                <a:cubicBezTo>
                  <a:pt x="2108642" y="564592"/>
                  <a:pt x="2110105" y="578770"/>
                  <a:pt x="2110288" y="603649"/>
                </a:cubicBezTo>
                <a:lnTo>
                  <a:pt x="2113032" y="606393"/>
                </a:lnTo>
                <a:lnTo>
                  <a:pt x="2128947" y="606393"/>
                </a:lnTo>
                <a:lnTo>
                  <a:pt x="2131691" y="603374"/>
                </a:lnTo>
                <a:lnTo>
                  <a:pt x="2133612" y="577855"/>
                </a:lnTo>
                <a:cubicBezTo>
                  <a:pt x="2134161" y="571087"/>
                  <a:pt x="2134984" y="562854"/>
                  <a:pt x="2136082" y="553159"/>
                </a:cubicBezTo>
                <a:lnTo>
                  <a:pt x="2139649" y="522700"/>
                </a:lnTo>
                <a:lnTo>
                  <a:pt x="2136631" y="520505"/>
                </a:lnTo>
                <a:cubicBezTo>
                  <a:pt x="2040224" y="521603"/>
                  <a:pt x="1974825" y="522152"/>
                  <a:pt x="1940433" y="522152"/>
                </a:cubicBezTo>
                <a:cubicBezTo>
                  <a:pt x="1901834" y="522152"/>
                  <a:pt x="1873296" y="521603"/>
                  <a:pt x="1854820" y="520505"/>
                </a:cubicBezTo>
                <a:close/>
                <a:moveTo>
                  <a:pt x="1023206" y="520505"/>
                </a:moveTo>
                <a:lnTo>
                  <a:pt x="1020462" y="522975"/>
                </a:lnTo>
                <a:lnTo>
                  <a:pt x="1020462" y="541634"/>
                </a:lnTo>
                <a:lnTo>
                  <a:pt x="1023206" y="544378"/>
                </a:lnTo>
                <a:cubicBezTo>
                  <a:pt x="1041865" y="545476"/>
                  <a:pt x="1052567" y="546390"/>
                  <a:pt x="1055311" y="547122"/>
                </a:cubicBezTo>
                <a:cubicBezTo>
                  <a:pt x="1060616" y="548586"/>
                  <a:pt x="1063726" y="551970"/>
                  <a:pt x="1064640" y="557275"/>
                </a:cubicBezTo>
                <a:cubicBezTo>
                  <a:pt x="1067018" y="570446"/>
                  <a:pt x="1068208" y="598801"/>
                  <a:pt x="1068208" y="642340"/>
                </a:cubicBezTo>
                <a:lnTo>
                  <a:pt x="1068208" y="787498"/>
                </a:lnTo>
                <a:cubicBezTo>
                  <a:pt x="1068208" y="831037"/>
                  <a:pt x="1067018" y="859392"/>
                  <a:pt x="1064640" y="872563"/>
                </a:cubicBezTo>
                <a:cubicBezTo>
                  <a:pt x="1063726" y="877868"/>
                  <a:pt x="1060616" y="881252"/>
                  <a:pt x="1055311" y="882716"/>
                </a:cubicBezTo>
                <a:cubicBezTo>
                  <a:pt x="1052567" y="883447"/>
                  <a:pt x="1041865" y="884362"/>
                  <a:pt x="1023206" y="885460"/>
                </a:cubicBezTo>
                <a:lnTo>
                  <a:pt x="1020462" y="888204"/>
                </a:lnTo>
                <a:lnTo>
                  <a:pt x="1020462" y="906863"/>
                </a:lnTo>
                <a:lnTo>
                  <a:pt x="1023206" y="909333"/>
                </a:lnTo>
                <a:cubicBezTo>
                  <a:pt x="1044426" y="908235"/>
                  <a:pt x="1065555" y="907686"/>
                  <a:pt x="1086592" y="907686"/>
                </a:cubicBezTo>
                <a:cubicBezTo>
                  <a:pt x="1104703" y="907686"/>
                  <a:pt x="1124277" y="908235"/>
                  <a:pt x="1145314" y="909333"/>
                </a:cubicBezTo>
                <a:lnTo>
                  <a:pt x="1148058" y="906863"/>
                </a:lnTo>
                <a:lnTo>
                  <a:pt x="1148058" y="888204"/>
                </a:lnTo>
                <a:lnTo>
                  <a:pt x="1145314" y="885460"/>
                </a:lnTo>
                <a:cubicBezTo>
                  <a:pt x="1126655" y="884362"/>
                  <a:pt x="1115953" y="883447"/>
                  <a:pt x="1113209" y="882716"/>
                </a:cubicBezTo>
                <a:cubicBezTo>
                  <a:pt x="1107904" y="881252"/>
                  <a:pt x="1104794" y="877868"/>
                  <a:pt x="1103880" y="872563"/>
                </a:cubicBezTo>
                <a:cubicBezTo>
                  <a:pt x="1101502" y="859392"/>
                  <a:pt x="1100313" y="831037"/>
                  <a:pt x="1100313" y="787498"/>
                </a:cubicBezTo>
                <a:lnTo>
                  <a:pt x="1100313" y="608039"/>
                </a:lnTo>
                <a:cubicBezTo>
                  <a:pt x="1218671" y="753838"/>
                  <a:pt x="1302364" y="854269"/>
                  <a:pt x="1351390" y="909333"/>
                </a:cubicBezTo>
                <a:cubicBezTo>
                  <a:pt x="1362001" y="910796"/>
                  <a:pt x="1377641" y="913266"/>
                  <a:pt x="1398313" y="916741"/>
                </a:cubicBezTo>
                <a:lnTo>
                  <a:pt x="1401880" y="914272"/>
                </a:lnTo>
                <a:cubicBezTo>
                  <a:pt x="1399502" y="889393"/>
                  <a:pt x="1398313" y="835884"/>
                  <a:pt x="1398313" y="753747"/>
                </a:cubicBezTo>
                <a:lnTo>
                  <a:pt x="1398313" y="642340"/>
                </a:lnTo>
                <a:cubicBezTo>
                  <a:pt x="1398313" y="598801"/>
                  <a:pt x="1399502" y="570446"/>
                  <a:pt x="1401880" y="557275"/>
                </a:cubicBezTo>
                <a:cubicBezTo>
                  <a:pt x="1402795" y="551970"/>
                  <a:pt x="1405905" y="548586"/>
                  <a:pt x="1411210" y="547122"/>
                </a:cubicBezTo>
                <a:cubicBezTo>
                  <a:pt x="1413954" y="546390"/>
                  <a:pt x="1424655" y="545476"/>
                  <a:pt x="1443315" y="544378"/>
                </a:cubicBezTo>
                <a:lnTo>
                  <a:pt x="1446333" y="541634"/>
                </a:lnTo>
                <a:lnTo>
                  <a:pt x="1446333" y="522975"/>
                </a:lnTo>
                <a:lnTo>
                  <a:pt x="1443589" y="520505"/>
                </a:lnTo>
                <a:cubicBezTo>
                  <a:pt x="1424747" y="521603"/>
                  <a:pt x="1403527" y="522152"/>
                  <a:pt x="1379928" y="522152"/>
                </a:cubicBezTo>
                <a:cubicBezTo>
                  <a:pt x="1361452" y="522152"/>
                  <a:pt x="1341969" y="521603"/>
                  <a:pt x="1321480" y="520505"/>
                </a:cubicBezTo>
                <a:lnTo>
                  <a:pt x="1318736" y="522975"/>
                </a:lnTo>
                <a:lnTo>
                  <a:pt x="1318736" y="541634"/>
                </a:lnTo>
                <a:lnTo>
                  <a:pt x="1321480" y="544378"/>
                </a:lnTo>
                <a:cubicBezTo>
                  <a:pt x="1340140" y="545476"/>
                  <a:pt x="1350841" y="546390"/>
                  <a:pt x="1353585" y="547122"/>
                </a:cubicBezTo>
                <a:cubicBezTo>
                  <a:pt x="1358891" y="548586"/>
                  <a:pt x="1362001" y="551970"/>
                  <a:pt x="1362915" y="557275"/>
                </a:cubicBezTo>
                <a:cubicBezTo>
                  <a:pt x="1365293" y="570446"/>
                  <a:pt x="1366482" y="598801"/>
                  <a:pt x="1366482" y="642340"/>
                </a:cubicBezTo>
                <a:lnTo>
                  <a:pt x="1366482" y="802865"/>
                </a:lnTo>
                <a:cubicBezTo>
                  <a:pt x="1277576" y="702434"/>
                  <a:pt x="1200195" y="608314"/>
                  <a:pt x="1134338" y="520505"/>
                </a:cubicBezTo>
                <a:cubicBezTo>
                  <a:pt x="1118057" y="521603"/>
                  <a:pt x="1097569" y="522152"/>
                  <a:pt x="1072872" y="522152"/>
                </a:cubicBezTo>
                <a:cubicBezTo>
                  <a:pt x="1057140" y="522152"/>
                  <a:pt x="1040584" y="521603"/>
                  <a:pt x="1023206" y="520505"/>
                </a:cubicBezTo>
                <a:close/>
                <a:moveTo>
                  <a:pt x="118331" y="520505"/>
                </a:moveTo>
                <a:lnTo>
                  <a:pt x="115587" y="522975"/>
                </a:lnTo>
                <a:lnTo>
                  <a:pt x="115587" y="541634"/>
                </a:lnTo>
                <a:lnTo>
                  <a:pt x="118331" y="544378"/>
                </a:lnTo>
                <a:cubicBezTo>
                  <a:pt x="136990" y="545476"/>
                  <a:pt x="147692" y="546390"/>
                  <a:pt x="150435" y="547122"/>
                </a:cubicBezTo>
                <a:cubicBezTo>
                  <a:pt x="155741" y="548586"/>
                  <a:pt x="158850" y="551970"/>
                  <a:pt x="159765" y="557275"/>
                </a:cubicBezTo>
                <a:cubicBezTo>
                  <a:pt x="162143" y="570446"/>
                  <a:pt x="163332" y="598801"/>
                  <a:pt x="163332" y="642340"/>
                </a:cubicBezTo>
                <a:lnTo>
                  <a:pt x="163332" y="787498"/>
                </a:lnTo>
                <a:cubicBezTo>
                  <a:pt x="163332" y="831037"/>
                  <a:pt x="162143" y="859392"/>
                  <a:pt x="159765" y="872563"/>
                </a:cubicBezTo>
                <a:cubicBezTo>
                  <a:pt x="158850" y="877868"/>
                  <a:pt x="155741" y="881252"/>
                  <a:pt x="150435" y="882716"/>
                </a:cubicBezTo>
                <a:cubicBezTo>
                  <a:pt x="147692" y="883447"/>
                  <a:pt x="136990" y="884362"/>
                  <a:pt x="118331" y="885460"/>
                </a:cubicBezTo>
                <a:lnTo>
                  <a:pt x="115587" y="888204"/>
                </a:lnTo>
                <a:lnTo>
                  <a:pt x="115587" y="906863"/>
                </a:lnTo>
                <a:lnTo>
                  <a:pt x="118331" y="909333"/>
                </a:lnTo>
                <a:cubicBezTo>
                  <a:pt x="139551" y="908235"/>
                  <a:pt x="160680" y="907686"/>
                  <a:pt x="181717" y="907686"/>
                </a:cubicBezTo>
                <a:cubicBezTo>
                  <a:pt x="199828" y="907686"/>
                  <a:pt x="219402" y="908235"/>
                  <a:pt x="240439" y="909333"/>
                </a:cubicBezTo>
                <a:lnTo>
                  <a:pt x="243183" y="906863"/>
                </a:lnTo>
                <a:lnTo>
                  <a:pt x="243183" y="888204"/>
                </a:lnTo>
                <a:lnTo>
                  <a:pt x="240439" y="885460"/>
                </a:lnTo>
                <a:cubicBezTo>
                  <a:pt x="221780" y="884362"/>
                  <a:pt x="211078" y="883447"/>
                  <a:pt x="208334" y="882716"/>
                </a:cubicBezTo>
                <a:cubicBezTo>
                  <a:pt x="203029" y="881252"/>
                  <a:pt x="199919" y="877868"/>
                  <a:pt x="199005" y="872563"/>
                </a:cubicBezTo>
                <a:cubicBezTo>
                  <a:pt x="196626" y="859392"/>
                  <a:pt x="195437" y="831037"/>
                  <a:pt x="195437" y="787498"/>
                </a:cubicBezTo>
                <a:lnTo>
                  <a:pt x="195437" y="608039"/>
                </a:lnTo>
                <a:cubicBezTo>
                  <a:pt x="313796" y="753838"/>
                  <a:pt x="397489" y="854269"/>
                  <a:pt x="446515" y="909333"/>
                </a:cubicBezTo>
                <a:cubicBezTo>
                  <a:pt x="457125" y="910796"/>
                  <a:pt x="472766" y="913266"/>
                  <a:pt x="493438" y="916741"/>
                </a:cubicBezTo>
                <a:lnTo>
                  <a:pt x="497005" y="914272"/>
                </a:lnTo>
                <a:cubicBezTo>
                  <a:pt x="494627" y="889393"/>
                  <a:pt x="493438" y="835884"/>
                  <a:pt x="493438" y="753747"/>
                </a:cubicBezTo>
                <a:lnTo>
                  <a:pt x="493438" y="642340"/>
                </a:lnTo>
                <a:cubicBezTo>
                  <a:pt x="493438" y="598801"/>
                  <a:pt x="494627" y="570446"/>
                  <a:pt x="497005" y="557275"/>
                </a:cubicBezTo>
                <a:cubicBezTo>
                  <a:pt x="497920" y="551970"/>
                  <a:pt x="501030" y="548586"/>
                  <a:pt x="506335" y="547122"/>
                </a:cubicBezTo>
                <a:cubicBezTo>
                  <a:pt x="509079" y="546390"/>
                  <a:pt x="519780" y="545476"/>
                  <a:pt x="538440" y="544378"/>
                </a:cubicBezTo>
                <a:lnTo>
                  <a:pt x="541458" y="541634"/>
                </a:lnTo>
                <a:lnTo>
                  <a:pt x="541458" y="522975"/>
                </a:lnTo>
                <a:lnTo>
                  <a:pt x="538714" y="520505"/>
                </a:lnTo>
                <a:cubicBezTo>
                  <a:pt x="519872" y="521603"/>
                  <a:pt x="498651" y="522152"/>
                  <a:pt x="475053" y="522152"/>
                </a:cubicBezTo>
                <a:cubicBezTo>
                  <a:pt x="456577" y="522152"/>
                  <a:pt x="437094" y="521603"/>
                  <a:pt x="416605" y="520505"/>
                </a:cubicBezTo>
                <a:lnTo>
                  <a:pt x="413861" y="522975"/>
                </a:lnTo>
                <a:lnTo>
                  <a:pt x="413861" y="541634"/>
                </a:lnTo>
                <a:lnTo>
                  <a:pt x="416605" y="544378"/>
                </a:lnTo>
                <a:cubicBezTo>
                  <a:pt x="435265" y="545476"/>
                  <a:pt x="445966" y="546390"/>
                  <a:pt x="448710" y="547122"/>
                </a:cubicBezTo>
                <a:cubicBezTo>
                  <a:pt x="454015" y="548586"/>
                  <a:pt x="457125" y="551970"/>
                  <a:pt x="458040" y="557275"/>
                </a:cubicBezTo>
                <a:cubicBezTo>
                  <a:pt x="460418" y="570446"/>
                  <a:pt x="461607" y="598801"/>
                  <a:pt x="461607" y="642340"/>
                </a:cubicBezTo>
                <a:lnTo>
                  <a:pt x="461607" y="802865"/>
                </a:lnTo>
                <a:cubicBezTo>
                  <a:pt x="372701" y="702434"/>
                  <a:pt x="295320" y="608314"/>
                  <a:pt x="229463" y="520505"/>
                </a:cubicBezTo>
                <a:cubicBezTo>
                  <a:pt x="213182" y="521603"/>
                  <a:pt x="192693" y="522152"/>
                  <a:pt x="167997" y="522152"/>
                </a:cubicBezTo>
                <a:cubicBezTo>
                  <a:pt x="152265" y="522152"/>
                  <a:pt x="135709" y="521603"/>
                  <a:pt x="118331" y="520505"/>
                </a:cubicBezTo>
                <a:close/>
                <a:moveTo>
                  <a:pt x="1476759" y="519408"/>
                </a:moveTo>
                <a:lnTo>
                  <a:pt x="1474290" y="522152"/>
                </a:lnTo>
                <a:cubicBezTo>
                  <a:pt x="1476302" y="536238"/>
                  <a:pt x="1477399" y="549866"/>
                  <a:pt x="1477583" y="563037"/>
                </a:cubicBezTo>
                <a:lnTo>
                  <a:pt x="1478131" y="609960"/>
                </a:lnTo>
                <a:lnTo>
                  <a:pt x="1481150" y="612704"/>
                </a:lnTo>
                <a:lnTo>
                  <a:pt x="1498437" y="612704"/>
                </a:lnTo>
                <a:lnTo>
                  <a:pt x="1501181" y="609960"/>
                </a:lnTo>
                <a:cubicBezTo>
                  <a:pt x="1501547" y="599716"/>
                  <a:pt x="1502370" y="589746"/>
                  <a:pt x="1503651" y="580050"/>
                </a:cubicBezTo>
                <a:cubicBezTo>
                  <a:pt x="1504748" y="571269"/>
                  <a:pt x="1506120" y="565416"/>
                  <a:pt x="1507767" y="562489"/>
                </a:cubicBezTo>
                <a:cubicBezTo>
                  <a:pt x="1508864" y="560842"/>
                  <a:pt x="1510877" y="559470"/>
                  <a:pt x="1513804" y="558373"/>
                </a:cubicBezTo>
                <a:cubicBezTo>
                  <a:pt x="1519292" y="556360"/>
                  <a:pt x="1538408" y="555354"/>
                  <a:pt x="1571153" y="555354"/>
                </a:cubicBezTo>
                <a:lnTo>
                  <a:pt x="1610393" y="555354"/>
                </a:lnTo>
                <a:cubicBezTo>
                  <a:pt x="1610942" y="561025"/>
                  <a:pt x="1611216" y="586453"/>
                  <a:pt x="1611216" y="631638"/>
                </a:cubicBezTo>
                <a:lnTo>
                  <a:pt x="1611216" y="787498"/>
                </a:lnTo>
                <a:cubicBezTo>
                  <a:pt x="1611216" y="831037"/>
                  <a:pt x="1610027" y="859392"/>
                  <a:pt x="1607649" y="872563"/>
                </a:cubicBezTo>
                <a:cubicBezTo>
                  <a:pt x="1606734" y="877868"/>
                  <a:pt x="1603624" y="881252"/>
                  <a:pt x="1598319" y="882716"/>
                </a:cubicBezTo>
                <a:cubicBezTo>
                  <a:pt x="1595575" y="883447"/>
                  <a:pt x="1584874" y="884362"/>
                  <a:pt x="1566214" y="885460"/>
                </a:cubicBezTo>
                <a:lnTo>
                  <a:pt x="1563470" y="888204"/>
                </a:lnTo>
                <a:lnTo>
                  <a:pt x="1563470" y="906863"/>
                </a:lnTo>
                <a:lnTo>
                  <a:pt x="1565940" y="909333"/>
                </a:lnTo>
                <a:cubicBezTo>
                  <a:pt x="1583136" y="908235"/>
                  <a:pt x="1611308" y="907686"/>
                  <a:pt x="1650456" y="907686"/>
                </a:cubicBezTo>
                <a:cubicBezTo>
                  <a:pt x="1688689" y="907686"/>
                  <a:pt x="1716861" y="908235"/>
                  <a:pt x="1734971" y="909333"/>
                </a:cubicBezTo>
                <a:lnTo>
                  <a:pt x="1737716" y="906589"/>
                </a:lnTo>
                <a:lnTo>
                  <a:pt x="1737716" y="888204"/>
                </a:lnTo>
                <a:lnTo>
                  <a:pt x="1734971" y="885460"/>
                </a:lnTo>
                <a:cubicBezTo>
                  <a:pt x="1716312" y="884362"/>
                  <a:pt x="1705610" y="883447"/>
                  <a:pt x="1702866" y="882716"/>
                </a:cubicBezTo>
                <a:cubicBezTo>
                  <a:pt x="1697561" y="881252"/>
                  <a:pt x="1694451" y="877868"/>
                  <a:pt x="1693537" y="872563"/>
                </a:cubicBezTo>
                <a:cubicBezTo>
                  <a:pt x="1691158" y="859392"/>
                  <a:pt x="1689969" y="831037"/>
                  <a:pt x="1689969" y="787498"/>
                </a:cubicBezTo>
                <a:lnTo>
                  <a:pt x="1689969" y="631638"/>
                </a:lnTo>
                <a:cubicBezTo>
                  <a:pt x="1689969" y="587185"/>
                  <a:pt x="1690153" y="561757"/>
                  <a:pt x="1690518" y="555354"/>
                </a:cubicBezTo>
                <a:lnTo>
                  <a:pt x="1727288" y="555354"/>
                </a:lnTo>
                <a:cubicBezTo>
                  <a:pt x="1758021" y="555354"/>
                  <a:pt x="1775217" y="555629"/>
                  <a:pt x="1778876" y="556177"/>
                </a:cubicBezTo>
                <a:cubicBezTo>
                  <a:pt x="1788388" y="557458"/>
                  <a:pt x="1794242" y="561757"/>
                  <a:pt x="1796438" y="569074"/>
                </a:cubicBezTo>
                <a:cubicBezTo>
                  <a:pt x="1797535" y="573099"/>
                  <a:pt x="1798541" y="586819"/>
                  <a:pt x="1799456" y="610235"/>
                </a:cubicBezTo>
                <a:lnTo>
                  <a:pt x="1802474" y="612704"/>
                </a:lnTo>
                <a:lnTo>
                  <a:pt x="1819762" y="612704"/>
                </a:lnTo>
                <a:lnTo>
                  <a:pt x="1822506" y="609960"/>
                </a:lnTo>
                <a:lnTo>
                  <a:pt x="1823054" y="564135"/>
                </a:lnTo>
                <a:cubicBezTo>
                  <a:pt x="1823237" y="549683"/>
                  <a:pt x="1824426" y="535689"/>
                  <a:pt x="1826622" y="522152"/>
                </a:cubicBezTo>
                <a:lnTo>
                  <a:pt x="1823878" y="519408"/>
                </a:lnTo>
                <a:cubicBezTo>
                  <a:pt x="1807779" y="521237"/>
                  <a:pt x="1768448" y="522152"/>
                  <a:pt x="1705885" y="522152"/>
                </a:cubicBezTo>
                <a:lnTo>
                  <a:pt x="1594752" y="522152"/>
                </a:lnTo>
                <a:cubicBezTo>
                  <a:pt x="1526883" y="522152"/>
                  <a:pt x="1487552" y="521237"/>
                  <a:pt x="1476759" y="519408"/>
                </a:cubicBezTo>
                <a:close/>
                <a:moveTo>
                  <a:pt x="753538" y="518584"/>
                </a:moveTo>
                <a:cubicBezTo>
                  <a:pt x="742745" y="546573"/>
                  <a:pt x="734696" y="567519"/>
                  <a:pt x="729391" y="581422"/>
                </a:cubicBezTo>
                <a:lnTo>
                  <a:pt x="657772" y="760607"/>
                </a:lnTo>
                <a:cubicBezTo>
                  <a:pt x="629783" y="830488"/>
                  <a:pt x="613639" y="868630"/>
                  <a:pt x="609340" y="875032"/>
                </a:cubicBezTo>
                <a:cubicBezTo>
                  <a:pt x="605041" y="881435"/>
                  <a:pt x="593470" y="885185"/>
                  <a:pt x="574628" y="886283"/>
                </a:cubicBezTo>
                <a:lnTo>
                  <a:pt x="571610" y="889027"/>
                </a:lnTo>
                <a:lnTo>
                  <a:pt x="571610" y="906863"/>
                </a:lnTo>
                <a:lnTo>
                  <a:pt x="574354" y="909333"/>
                </a:lnTo>
                <a:cubicBezTo>
                  <a:pt x="603989" y="908235"/>
                  <a:pt x="622557" y="907686"/>
                  <a:pt x="630057" y="907686"/>
                </a:cubicBezTo>
                <a:cubicBezTo>
                  <a:pt x="639753" y="907686"/>
                  <a:pt x="661522" y="908235"/>
                  <a:pt x="695365" y="909333"/>
                </a:cubicBezTo>
                <a:lnTo>
                  <a:pt x="698109" y="906589"/>
                </a:lnTo>
                <a:lnTo>
                  <a:pt x="698109" y="889027"/>
                </a:lnTo>
                <a:lnTo>
                  <a:pt x="695365" y="886283"/>
                </a:lnTo>
                <a:cubicBezTo>
                  <a:pt x="681462" y="885551"/>
                  <a:pt x="672132" y="884819"/>
                  <a:pt x="667376" y="884088"/>
                </a:cubicBezTo>
                <a:cubicBezTo>
                  <a:pt x="658778" y="882807"/>
                  <a:pt x="654479" y="878691"/>
                  <a:pt x="654479" y="871740"/>
                </a:cubicBezTo>
                <a:cubicBezTo>
                  <a:pt x="654479" y="865337"/>
                  <a:pt x="659053" y="849422"/>
                  <a:pt x="668199" y="823994"/>
                </a:cubicBezTo>
                <a:lnTo>
                  <a:pt x="680273" y="790517"/>
                </a:lnTo>
                <a:cubicBezTo>
                  <a:pt x="708445" y="790151"/>
                  <a:pt x="729665" y="789968"/>
                  <a:pt x="743934" y="789968"/>
                </a:cubicBezTo>
                <a:cubicBezTo>
                  <a:pt x="770277" y="789968"/>
                  <a:pt x="796071" y="790151"/>
                  <a:pt x="821316" y="790517"/>
                </a:cubicBezTo>
                <a:lnTo>
                  <a:pt x="843542" y="848415"/>
                </a:lnTo>
                <a:cubicBezTo>
                  <a:pt x="848664" y="861770"/>
                  <a:pt x="851225" y="870368"/>
                  <a:pt x="851225" y="874209"/>
                </a:cubicBezTo>
                <a:cubicBezTo>
                  <a:pt x="851225" y="880795"/>
                  <a:pt x="846195" y="884362"/>
                  <a:pt x="836133" y="884911"/>
                </a:cubicBezTo>
                <a:lnTo>
                  <a:pt x="812260" y="886283"/>
                </a:lnTo>
                <a:lnTo>
                  <a:pt x="809516" y="889301"/>
                </a:lnTo>
                <a:lnTo>
                  <a:pt x="809516" y="906589"/>
                </a:lnTo>
                <a:lnTo>
                  <a:pt x="811986" y="909333"/>
                </a:lnTo>
                <a:cubicBezTo>
                  <a:pt x="840889" y="908235"/>
                  <a:pt x="872171" y="907686"/>
                  <a:pt x="905831" y="907686"/>
                </a:cubicBezTo>
                <a:cubicBezTo>
                  <a:pt x="914246" y="907686"/>
                  <a:pt x="938760" y="908235"/>
                  <a:pt x="979371" y="909333"/>
                </a:cubicBezTo>
                <a:lnTo>
                  <a:pt x="981841" y="906589"/>
                </a:lnTo>
                <a:lnTo>
                  <a:pt x="981841" y="889027"/>
                </a:lnTo>
                <a:lnTo>
                  <a:pt x="979371" y="886008"/>
                </a:lnTo>
                <a:cubicBezTo>
                  <a:pt x="968029" y="886008"/>
                  <a:pt x="959340" y="884911"/>
                  <a:pt x="953303" y="882716"/>
                </a:cubicBezTo>
                <a:cubicBezTo>
                  <a:pt x="948729" y="881069"/>
                  <a:pt x="943607" y="873752"/>
                  <a:pt x="937936" y="860764"/>
                </a:cubicBezTo>
                <a:lnTo>
                  <a:pt x="792503" y="518584"/>
                </a:lnTo>
                <a:close/>
                <a:moveTo>
                  <a:pt x="2362635" y="514194"/>
                </a:moveTo>
                <a:cubicBezTo>
                  <a:pt x="2315072" y="514194"/>
                  <a:pt x="2277937" y="525902"/>
                  <a:pt x="2251228" y="549317"/>
                </a:cubicBezTo>
                <a:cubicBezTo>
                  <a:pt x="2225983" y="571635"/>
                  <a:pt x="2213361" y="601545"/>
                  <a:pt x="2213361" y="639047"/>
                </a:cubicBezTo>
                <a:cubicBezTo>
                  <a:pt x="2213361" y="675085"/>
                  <a:pt x="2224977" y="701702"/>
                  <a:pt x="2248210" y="718898"/>
                </a:cubicBezTo>
                <a:cubicBezTo>
                  <a:pt x="2263576" y="730240"/>
                  <a:pt x="2295681" y="739661"/>
                  <a:pt x="2344525" y="747161"/>
                </a:cubicBezTo>
                <a:cubicBezTo>
                  <a:pt x="2366111" y="750454"/>
                  <a:pt x="2381752" y="754570"/>
                  <a:pt x="2391448" y="759509"/>
                </a:cubicBezTo>
                <a:cubicBezTo>
                  <a:pt x="2411022" y="769571"/>
                  <a:pt x="2420809" y="786309"/>
                  <a:pt x="2420809" y="809725"/>
                </a:cubicBezTo>
                <a:cubicBezTo>
                  <a:pt x="2420809" y="823628"/>
                  <a:pt x="2417241" y="837073"/>
                  <a:pt x="2410107" y="850062"/>
                </a:cubicBezTo>
                <a:cubicBezTo>
                  <a:pt x="2396204" y="875307"/>
                  <a:pt x="2371142" y="887929"/>
                  <a:pt x="2334921" y="887929"/>
                </a:cubicBezTo>
                <a:cubicBezTo>
                  <a:pt x="2315713" y="887929"/>
                  <a:pt x="2297236" y="883539"/>
                  <a:pt x="2279492" y="874758"/>
                </a:cubicBezTo>
                <a:cubicBezTo>
                  <a:pt x="2262479" y="866343"/>
                  <a:pt x="2250679" y="856282"/>
                  <a:pt x="2244094" y="844574"/>
                </a:cubicBezTo>
                <a:cubicBezTo>
                  <a:pt x="2241899" y="827744"/>
                  <a:pt x="2240801" y="814207"/>
                  <a:pt x="2240801" y="803962"/>
                </a:cubicBezTo>
                <a:lnTo>
                  <a:pt x="2240801" y="797651"/>
                </a:lnTo>
                <a:lnTo>
                  <a:pt x="2238331" y="794907"/>
                </a:lnTo>
                <a:lnTo>
                  <a:pt x="2220770" y="794907"/>
                </a:lnTo>
                <a:lnTo>
                  <a:pt x="2218026" y="797651"/>
                </a:lnTo>
                <a:cubicBezTo>
                  <a:pt x="2218026" y="836433"/>
                  <a:pt x="2215465" y="866343"/>
                  <a:pt x="2210342" y="887380"/>
                </a:cubicBezTo>
                <a:lnTo>
                  <a:pt x="2213635" y="893417"/>
                </a:lnTo>
                <a:cubicBezTo>
                  <a:pt x="2250588" y="910979"/>
                  <a:pt x="2288273" y="919760"/>
                  <a:pt x="2326689" y="919760"/>
                </a:cubicBezTo>
                <a:cubicBezTo>
                  <a:pt x="2357605" y="919760"/>
                  <a:pt x="2384222" y="915187"/>
                  <a:pt x="2406540" y="906040"/>
                </a:cubicBezTo>
                <a:cubicBezTo>
                  <a:pt x="2430870" y="896161"/>
                  <a:pt x="2450535" y="881069"/>
                  <a:pt x="2465536" y="860764"/>
                </a:cubicBezTo>
                <a:cubicBezTo>
                  <a:pt x="2482732" y="837714"/>
                  <a:pt x="2491330" y="811097"/>
                  <a:pt x="2491330" y="780913"/>
                </a:cubicBezTo>
                <a:cubicBezTo>
                  <a:pt x="2491330" y="757680"/>
                  <a:pt x="2486299" y="738289"/>
                  <a:pt x="2476238" y="722739"/>
                </a:cubicBezTo>
                <a:cubicBezTo>
                  <a:pt x="2466908" y="708470"/>
                  <a:pt x="2453005" y="697860"/>
                  <a:pt x="2434529" y="690909"/>
                </a:cubicBezTo>
                <a:cubicBezTo>
                  <a:pt x="2425382" y="687433"/>
                  <a:pt x="2415412" y="684780"/>
                  <a:pt x="2404619" y="682951"/>
                </a:cubicBezTo>
                <a:cubicBezTo>
                  <a:pt x="2387057" y="679841"/>
                  <a:pt x="2376356" y="678012"/>
                  <a:pt x="2372514" y="677463"/>
                </a:cubicBezTo>
                <a:cubicBezTo>
                  <a:pt x="2335744" y="671609"/>
                  <a:pt x="2312420" y="665481"/>
                  <a:pt x="2302541" y="659078"/>
                </a:cubicBezTo>
                <a:cubicBezTo>
                  <a:pt x="2287358" y="649200"/>
                  <a:pt x="2279766" y="633742"/>
                  <a:pt x="2279766" y="612704"/>
                </a:cubicBezTo>
                <a:cubicBezTo>
                  <a:pt x="2279766" y="593313"/>
                  <a:pt x="2286443" y="577489"/>
                  <a:pt x="2299797" y="565233"/>
                </a:cubicBezTo>
                <a:cubicBezTo>
                  <a:pt x="2314066" y="552244"/>
                  <a:pt x="2333457" y="545750"/>
                  <a:pt x="2357971" y="545750"/>
                </a:cubicBezTo>
                <a:cubicBezTo>
                  <a:pt x="2374252" y="545750"/>
                  <a:pt x="2389893" y="548860"/>
                  <a:pt x="2404893" y="555080"/>
                </a:cubicBezTo>
                <a:cubicBezTo>
                  <a:pt x="2418979" y="561117"/>
                  <a:pt x="2428858" y="568434"/>
                  <a:pt x="2434529" y="577032"/>
                </a:cubicBezTo>
                <a:cubicBezTo>
                  <a:pt x="2435809" y="583618"/>
                  <a:pt x="2436724" y="597886"/>
                  <a:pt x="2437273" y="619839"/>
                </a:cubicBezTo>
                <a:lnTo>
                  <a:pt x="2440017" y="622583"/>
                </a:lnTo>
                <a:lnTo>
                  <a:pt x="2457304" y="622583"/>
                </a:lnTo>
                <a:lnTo>
                  <a:pt x="2460322" y="619839"/>
                </a:lnTo>
                <a:cubicBezTo>
                  <a:pt x="2461237" y="589288"/>
                  <a:pt x="2463890" y="563129"/>
                  <a:pt x="2468280" y="541360"/>
                </a:cubicBezTo>
                <a:lnTo>
                  <a:pt x="2466359" y="534774"/>
                </a:lnTo>
                <a:cubicBezTo>
                  <a:pt x="2440017" y="521054"/>
                  <a:pt x="2405442" y="514194"/>
                  <a:pt x="2362635" y="514194"/>
                </a:cubicBezTo>
                <a:close/>
                <a:moveTo>
                  <a:pt x="0" y="0"/>
                </a:moveTo>
                <a:lnTo>
                  <a:pt x="4950823" y="0"/>
                </a:lnTo>
                <a:lnTo>
                  <a:pt x="4950823" y="1445624"/>
                </a:lnTo>
                <a:lnTo>
                  <a:pt x="0" y="1445624"/>
                </a:lnTo>
                <a:close/>
              </a:path>
            </a:pathLst>
          </a:custGeom>
          <a:solidFill>
            <a:schemeClr val="accent2"/>
          </a:solidFill>
          <a:ln>
            <a:noFill/>
          </a:ln>
          <a:effectLst>
            <a:outerShdw blurRad="38100" dist="38100" dir="2700000" algn="tl">
              <a:srgbClr val="000000">
                <a:alpha val="43137"/>
              </a:srgb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fr-FR" sz="4400" b="1" dirty="0">
              <a:solidFill>
                <a:schemeClr val="bg1"/>
              </a:solidFill>
              <a:effectLst>
                <a:outerShdw blurRad="38100" dist="38100" dir="2700000" algn="tl">
                  <a:srgbClr val="000000">
                    <a:alpha val="43137"/>
                  </a:srgbClr>
                </a:outerShdw>
              </a:effectLst>
              <a:latin typeface="Palatino Linotype" panose="02040502050505030304" pitchFamily="18" charset="0"/>
            </a:endParaRPr>
          </a:p>
        </p:txBody>
      </p:sp>
      <p:pic>
        <p:nvPicPr>
          <p:cNvPr id="22" name="Image 21">
            <a:extLst>
              <a:ext uri="{FF2B5EF4-FFF2-40B4-BE49-F238E27FC236}">
                <a16:creationId xmlns:a16="http://schemas.microsoft.com/office/drawing/2014/main" id="{3E1416A1-6F33-3248-F6DA-86A4A5313486}"/>
              </a:ext>
            </a:extLst>
          </p:cNvPr>
          <p:cNvPicPr>
            <a:picLocks noChangeAspect="1"/>
          </p:cNvPicPr>
          <p:nvPr/>
        </p:nvPicPr>
        <p:blipFill>
          <a:blip r:embed="rId4"/>
          <a:stretch>
            <a:fillRect/>
          </a:stretch>
        </p:blipFill>
        <p:spPr>
          <a:xfrm>
            <a:off x="101589" y="2175027"/>
            <a:ext cx="875696" cy="1062319"/>
          </a:xfrm>
          <a:prstGeom prst="rect">
            <a:avLst/>
          </a:prstGeom>
        </p:spPr>
      </p:pic>
      <p:pic>
        <p:nvPicPr>
          <p:cNvPr id="7" name="Image 6">
            <a:extLst>
              <a:ext uri="{FF2B5EF4-FFF2-40B4-BE49-F238E27FC236}">
                <a16:creationId xmlns:a16="http://schemas.microsoft.com/office/drawing/2014/main" id="{ED22A080-DCED-56EB-35BF-1701E07881DF}"/>
              </a:ext>
            </a:extLst>
          </p:cNvPr>
          <p:cNvPicPr>
            <a:picLocks noChangeAspect="1"/>
          </p:cNvPicPr>
          <p:nvPr/>
        </p:nvPicPr>
        <p:blipFill>
          <a:blip r:embed="rId5"/>
          <a:stretch>
            <a:fillRect/>
          </a:stretch>
        </p:blipFill>
        <p:spPr>
          <a:xfrm>
            <a:off x="3338748" y="3826505"/>
            <a:ext cx="1612075" cy="650613"/>
          </a:xfrm>
          <a:prstGeom prst="rect">
            <a:avLst/>
          </a:prstGeom>
        </p:spPr>
      </p:pic>
      <p:sp>
        <p:nvSpPr>
          <p:cNvPr id="2" name="ZoneTexte 1">
            <a:extLst>
              <a:ext uri="{FF2B5EF4-FFF2-40B4-BE49-F238E27FC236}">
                <a16:creationId xmlns:a16="http://schemas.microsoft.com/office/drawing/2014/main" id="{894CD267-4615-0C66-BC92-1F76F1175E7C}"/>
              </a:ext>
            </a:extLst>
          </p:cNvPr>
          <p:cNvSpPr txBox="1"/>
          <p:nvPr/>
        </p:nvSpPr>
        <p:spPr>
          <a:xfrm>
            <a:off x="0" y="4902797"/>
            <a:ext cx="4950823" cy="707886"/>
          </a:xfrm>
          <a:prstGeom prst="rect">
            <a:avLst/>
          </a:prstGeom>
          <a:noFill/>
        </p:spPr>
        <p:txBody>
          <a:bodyPr wrap="square" rtlCol="0">
            <a:spAutoFit/>
          </a:bodyPr>
          <a:lstStyle/>
          <a:p>
            <a:pPr algn="just"/>
            <a:r>
              <a:rPr lang="fr-FR" sz="2000" b="1" u="sng" dirty="0">
                <a:solidFill>
                  <a:srgbClr val="FF0000"/>
                </a:solidFill>
                <a:effectLst>
                  <a:outerShdw blurRad="38100" dist="38100" dir="2700000" algn="tl">
                    <a:srgbClr val="000000">
                      <a:alpha val="43137"/>
                    </a:srgbClr>
                  </a:outerShdw>
                </a:effectLst>
                <a:latin typeface="Palatino Linotype" panose="02040502050505030304" pitchFamily="18" charset="0"/>
              </a:rPr>
              <a:t>L'excellence technique dans la collecte et le tri à la source</a:t>
            </a:r>
          </a:p>
        </p:txBody>
      </p:sp>
      <p:sp>
        <p:nvSpPr>
          <p:cNvPr id="3" name="ZoneTexte 2">
            <a:extLst>
              <a:ext uri="{FF2B5EF4-FFF2-40B4-BE49-F238E27FC236}">
                <a16:creationId xmlns:a16="http://schemas.microsoft.com/office/drawing/2014/main" id="{8AB33875-F9AF-3F7A-E054-F6D541393280}"/>
              </a:ext>
            </a:extLst>
          </p:cNvPr>
          <p:cNvSpPr txBox="1"/>
          <p:nvPr/>
        </p:nvSpPr>
        <p:spPr>
          <a:xfrm>
            <a:off x="5288999" y="2978475"/>
            <a:ext cx="6691097" cy="295843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Modèle : industriel</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Focus sur la propreté du flux</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Point fort : collecte et tri à la source</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Défi : vulgarisation et acceptation par la population</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Modèle économique : redevance incitative, fiscalité déchet</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Philosophie : service public obligatoire</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Points d’apports volontaires et collecte en porte-à-porte</a:t>
            </a:r>
          </a:p>
        </p:txBody>
      </p:sp>
    </p:spTree>
    <p:extLst>
      <p:ext uri="{BB962C8B-B14F-4D97-AF65-F5344CB8AC3E}">
        <p14:creationId xmlns:p14="http://schemas.microsoft.com/office/powerpoint/2010/main" val="27585220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F4923AB-51A7-2F73-8261-B6DBD8099B66}"/>
              </a:ext>
            </a:extLst>
          </p:cNvPr>
          <p:cNvSpPr>
            <a:spLocks noGrp="1"/>
          </p:cNvSpPr>
          <p:nvPr>
            <p:ph type="sldNum" sz="quarter" idx="12"/>
          </p:nvPr>
        </p:nvSpPr>
        <p:spPr>
          <a:xfrm>
            <a:off x="9448800" y="6473811"/>
            <a:ext cx="2743200" cy="365125"/>
          </a:xfrm>
        </p:spPr>
        <p:txBody>
          <a:bodyPr/>
          <a:lstStyle/>
          <a:p>
            <a:fld id="{6A5FCD6D-F4E6-4B9A-BABF-3CE1730FD23A}" type="slidenum">
              <a:rPr lang="fr-FR" sz="2000" b="1" smtClean="0">
                <a:solidFill>
                  <a:schemeClr val="tx1"/>
                </a:solidFill>
                <a:latin typeface="Times New Roman" panose="02020603050405020304" pitchFamily="18" charset="0"/>
                <a:cs typeface="Times New Roman" panose="02020603050405020304" pitchFamily="18" charset="0"/>
              </a:rPr>
              <a:t>28</a:t>
            </a:fld>
            <a:endParaRPr lang="fr-FR" sz="2000" b="1" dirty="0">
              <a:solidFill>
                <a:schemeClr val="tx1"/>
              </a:solidFill>
              <a:latin typeface="Times New Roman" panose="02020603050405020304" pitchFamily="18" charset="0"/>
              <a:cs typeface="Times New Roman" panose="02020603050405020304" pitchFamily="18" charset="0"/>
            </a:endParaRPr>
          </a:p>
        </p:txBody>
      </p:sp>
      <p:sp>
        <p:nvSpPr>
          <p:cNvPr id="5" name="ZoneTexte 4">
            <a:extLst>
              <a:ext uri="{FF2B5EF4-FFF2-40B4-BE49-F238E27FC236}">
                <a16:creationId xmlns:a16="http://schemas.microsoft.com/office/drawing/2014/main" id="{2859B0D6-4D4B-79A8-555E-F04586A88936}"/>
              </a:ext>
            </a:extLst>
          </p:cNvPr>
          <p:cNvSpPr txBox="1"/>
          <p:nvPr/>
        </p:nvSpPr>
        <p:spPr>
          <a:xfrm>
            <a:off x="0" y="615070"/>
            <a:ext cx="7489912"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ea typeface="Tahoma" panose="020B0604030504040204" pitchFamily="34" charset="0"/>
                <a:cs typeface="Times New Roman" panose="02020603050405020304" pitchFamily="18" charset="0"/>
              </a:rPr>
              <a:t>Distribution spatiale des éléments trace dans la ville de Dschang</a:t>
            </a:r>
          </a:p>
        </p:txBody>
      </p:sp>
      <p:pic>
        <p:nvPicPr>
          <p:cNvPr id="6" name="Image 5">
            <a:extLst>
              <a:ext uri="{FF2B5EF4-FFF2-40B4-BE49-F238E27FC236}">
                <a16:creationId xmlns:a16="http://schemas.microsoft.com/office/drawing/2014/main" id="{AD5372CF-BB3C-F3D2-C33E-EB4E721E655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987" y="984402"/>
            <a:ext cx="7840973" cy="5542368"/>
          </a:xfrm>
          <a:prstGeom prst="rect">
            <a:avLst/>
          </a:prstGeom>
          <a:noFill/>
          <a:ln>
            <a:noFill/>
          </a:ln>
        </p:spPr>
      </p:pic>
      <p:sp>
        <p:nvSpPr>
          <p:cNvPr id="9" name="ZoneTexte 8">
            <a:extLst>
              <a:ext uri="{FF2B5EF4-FFF2-40B4-BE49-F238E27FC236}">
                <a16:creationId xmlns:a16="http://schemas.microsoft.com/office/drawing/2014/main" id="{9C7D31B8-B47E-E983-21CB-E5A8565BCC9D}"/>
              </a:ext>
            </a:extLst>
          </p:cNvPr>
          <p:cNvSpPr txBox="1"/>
          <p:nvPr/>
        </p:nvSpPr>
        <p:spPr>
          <a:xfrm>
            <a:off x="1319363" y="6454748"/>
            <a:ext cx="5128186" cy="403252"/>
          </a:xfrm>
          <a:prstGeom prst="rect">
            <a:avLst/>
          </a:prstGeom>
          <a:noFill/>
        </p:spPr>
        <p:txBody>
          <a:bodyPr wrap="square" rtlCol="0">
            <a:spAutoFit/>
          </a:bodyPr>
          <a:lstStyle/>
          <a:p>
            <a:pPr algn="ctr">
              <a:lnSpc>
                <a:spcPct val="150000"/>
              </a:lnSpc>
            </a:pPr>
            <a:r>
              <a:rPr lang="fr-FR" sz="1500" b="1" dirty="0">
                <a:latin typeface="Palatino Linotype" panose="02040502050505030304" pitchFamily="18" charset="0"/>
                <a:cs typeface="Times New Roman" panose="02020603050405020304" pitchFamily="18" charset="0"/>
              </a:rPr>
              <a:t>Figure 7 : </a:t>
            </a:r>
            <a:r>
              <a:rPr lang="fr-FR" sz="1500" dirty="0">
                <a:latin typeface="Palatino Linotype" panose="02040502050505030304" pitchFamily="18" charset="0"/>
                <a:cs typeface="Times New Roman" panose="02020603050405020304" pitchFamily="18" charset="0"/>
              </a:rPr>
              <a:t>71</a:t>
            </a:r>
            <a:r>
              <a:rPr lang="fr-FR" sz="1500" b="1" dirty="0">
                <a:latin typeface="Palatino Linotype" panose="02040502050505030304" pitchFamily="18" charset="0"/>
                <a:cs typeface="Times New Roman" panose="02020603050405020304" pitchFamily="18" charset="0"/>
              </a:rPr>
              <a:t> </a:t>
            </a:r>
            <a:r>
              <a:rPr lang="fr-FR" sz="1500" dirty="0">
                <a:latin typeface="Palatino Linotype" panose="02040502050505030304" pitchFamily="18" charset="0"/>
                <a:cs typeface="Times New Roman" panose="02020603050405020304" pitchFamily="18" charset="0"/>
              </a:rPr>
              <a:t>Sites échantillonnés dans la ville de Dschang</a:t>
            </a:r>
          </a:p>
        </p:txBody>
      </p:sp>
      <p:sp>
        <p:nvSpPr>
          <p:cNvPr id="3" name="ZoneTexte 2">
            <a:extLst>
              <a:ext uri="{FF2B5EF4-FFF2-40B4-BE49-F238E27FC236}">
                <a16:creationId xmlns:a16="http://schemas.microsoft.com/office/drawing/2014/main" id="{FF726491-CFC3-6E1F-BA26-A47D1ED94763}"/>
              </a:ext>
            </a:extLst>
          </p:cNvPr>
          <p:cNvSpPr txBox="1"/>
          <p:nvPr/>
        </p:nvSpPr>
        <p:spPr>
          <a:xfrm>
            <a:off x="8028947" y="984402"/>
            <a:ext cx="3324853" cy="212744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14 parcelles agricoles</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15 bas fonds agricoles</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29 décharges sauvages</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11 sites métalliers</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2 sites témoin</a:t>
            </a:r>
          </a:p>
        </p:txBody>
      </p:sp>
      <p:sp>
        <p:nvSpPr>
          <p:cNvPr id="10" name="Rectangle 9">
            <a:extLst>
              <a:ext uri="{FF2B5EF4-FFF2-40B4-BE49-F238E27FC236}">
                <a16:creationId xmlns:a16="http://schemas.microsoft.com/office/drawing/2014/main" id="{F72D215E-155E-2354-BE31-EBCADCFF1A5A}"/>
              </a:ext>
            </a:extLst>
          </p:cNvPr>
          <p:cNvSpPr/>
          <p:nvPr/>
        </p:nvSpPr>
        <p:spPr>
          <a:xfrm>
            <a:off x="0" y="-34262"/>
            <a:ext cx="12192000" cy="593062"/>
          </a:xfrm>
          <a:prstGeom prst="rect">
            <a:avLst/>
          </a:prstGeom>
          <a:blipFill>
            <a:blip r:embed="rId4"/>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(2/19)</a:t>
            </a:r>
          </a:p>
        </p:txBody>
      </p:sp>
      <p:sp>
        <p:nvSpPr>
          <p:cNvPr id="7" name="Organigramme : Connecteur 6">
            <a:extLst>
              <a:ext uri="{FF2B5EF4-FFF2-40B4-BE49-F238E27FC236}">
                <a16:creationId xmlns:a16="http://schemas.microsoft.com/office/drawing/2014/main" id="{1C1E09A1-0FC0-8482-0783-781D277B828F}"/>
              </a:ext>
            </a:extLst>
          </p:cNvPr>
          <p:cNvSpPr/>
          <p:nvPr/>
        </p:nvSpPr>
        <p:spPr>
          <a:xfrm>
            <a:off x="8109856" y="3994653"/>
            <a:ext cx="130629" cy="139629"/>
          </a:xfrm>
          <a:prstGeom prst="flowChartConnector">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DC2CB524-30AA-04BF-9E79-FCFE0D7B695B}"/>
              </a:ext>
            </a:extLst>
          </p:cNvPr>
          <p:cNvSpPr txBox="1"/>
          <p:nvPr/>
        </p:nvSpPr>
        <p:spPr>
          <a:xfrm>
            <a:off x="8240485" y="3910578"/>
            <a:ext cx="1817915" cy="307777"/>
          </a:xfrm>
          <a:prstGeom prst="rect">
            <a:avLst/>
          </a:prstGeom>
          <a:noFill/>
        </p:spPr>
        <p:txBody>
          <a:bodyPr wrap="square" rtlCol="0">
            <a:spAutoFit/>
          </a:bodyPr>
          <a:lstStyle/>
          <a:p>
            <a:pPr algn="just"/>
            <a:r>
              <a:rPr lang="fr-FR" sz="1400" dirty="0">
                <a:latin typeface="Palatino Linotype" panose="02040502050505030304" pitchFamily="18" charset="0"/>
              </a:rPr>
              <a:t>Sites échantillonnés</a:t>
            </a:r>
          </a:p>
        </p:txBody>
      </p:sp>
    </p:spTree>
    <p:extLst>
      <p:ext uri="{BB962C8B-B14F-4D97-AF65-F5344CB8AC3E}">
        <p14:creationId xmlns:p14="http://schemas.microsoft.com/office/powerpoint/2010/main" val="33188788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CD1632C-EF5B-6372-6EDB-3A6506575B5E}"/>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cs typeface="Times New Roman" panose="02020603050405020304" pitchFamily="18" charset="0"/>
              </a:rPr>
              <a:t>29</a:t>
            </a:fld>
            <a:endParaRPr lang="fr-FR" sz="2000" b="1" dirty="0">
              <a:solidFill>
                <a:schemeClr val="tx1"/>
              </a:solidFill>
              <a:latin typeface="Palatino Linotype" panose="02040502050505030304" pitchFamily="18" charset="0"/>
              <a:cs typeface="Times New Roman" panose="02020603050405020304" pitchFamily="18" charset="0"/>
            </a:endParaRPr>
          </a:p>
        </p:txBody>
      </p:sp>
      <p:graphicFrame>
        <p:nvGraphicFramePr>
          <p:cNvPr id="5" name="Tableau 4">
            <a:extLst>
              <a:ext uri="{FF2B5EF4-FFF2-40B4-BE49-F238E27FC236}">
                <a16:creationId xmlns:a16="http://schemas.microsoft.com/office/drawing/2014/main" id="{78F33E07-6E6C-5646-D46C-DC8734DA9986}"/>
              </a:ext>
            </a:extLst>
          </p:cNvPr>
          <p:cNvGraphicFramePr>
            <a:graphicFrameLocks noGrp="1"/>
          </p:cNvGraphicFramePr>
          <p:nvPr>
            <p:extLst>
              <p:ext uri="{D42A27DB-BD31-4B8C-83A1-F6EECF244321}">
                <p14:modId xmlns:p14="http://schemas.microsoft.com/office/powerpoint/2010/main" val="2490818570"/>
              </p:ext>
            </p:extLst>
          </p:nvPr>
        </p:nvGraphicFramePr>
        <p:xfrm>
          <a:off x="96519" y="946067"/>
          <a:ext cx="11938001" cy="2923424"/>
        </p:xfrm>
        <a:graphic>
          <a:graphicData uri="http://schemas.openxmlformats.org/drawingml/2006/table">
            <a:tbl>
              <a:tblPr firstRow="1" firstCol="1" bandRow="1"/>
              <a:tblGrid>
                <a:gridCol w="3128060">
                  <a:extLst>
                    <a:ext uri="{9D8B030D-6E8A-4147-A177-3AD203B41FA5}">
                      <a16:colId xmlns:a16="http://schemas.microsoft.com/office/drawing/2014/main" val="2233962922"/>
                    </a:ext>
                  </a:extLst>
                </a:gridCol>
                <a:gridCol w="1739598">
                  <a:extLst>
                    <a:ext uri="{9D8B030D-6E8A-4147-A177-3AD203B41FA5}">
                      <a16:colId xmlns:a16="http://schemas.microsoft.com/office/drawing/2014/main" val="3525043452"/>
                    </a:ext>
                  </a:extLst>
                </a:gridCol>
                <a:gridCol w="1137974">
                  <a:extLst>
                    <a:ext uri="{9D8B030D-6E8A-4147-A177-3AD203B41FA5}">
                      <a16:colId xmlns:a16="http://schemas.microsoft.com/office/drawing/2014/main" val="353772113"/>
                    </a:ext>
                  </a:extLst>
                </a:gridCol>
                <a:gridCol w="1218807">
                  <a:extLst>
                    <a:ext uri="{9D8B030D-6E8A-4147-A177-3AD203B41FA5}">
                      <a16:colId xmlns:a16="http://schemas.microsoft.com/office/drawing/2014/main" val="175344472"/>
                    </a:ext>
                  </a:extLst>
                </a:gridCol>
                <a:gridCol w="1137974">
                  <a:extLst>
                    <a:ext uri="{9D8B030D-6E8A-4147-A177-3AD203B41FA5}">
                      <a16:colId xmlns:a16="http://schemas.microsoft.com/office/drawing/2014/main" val="1532546510"/>
                    </a:ext>
                  </a:extLst>
                </a:gridCol>
                <a:gridCol w="1137974">
                  <a:extLst>
                    <a:ext uri="{9D8B030D-6E8A-4147-A177-3AD203B41FA5}">
                      <a16:colId xmlns:a16="http://schemas.microsoft.com/office/drawing/2014/main" val="3201663439"/>
                    </a:ext>
                  </a:extLst>
                </a:gridCol>
                <a:gridCol w="1218807">
                  <a:extLst>
                    <a:ext uri="{9D8B030D-6E8A-4147-A177-3AD203B41FA5}">
                      <a16:colId xmlns:a16="http://schemas.microsoft.com/office/drawing/2014/main" val="2677554754"/>
                    </a:ext>
                  </a:extLst>
                </a:gridCol>
                <a:gridCol w="1218807">
                  <a:extLst>
                    <a:ext uri="{9D8B030D-6E8A-4147-A177-3AD203B41FA5}">
                      <a16:colId xmlns:a16="http://schemas.microsoft.com/office/drawing/2014/main" val="3268566631"/>
                    </a:ext>
                  </a:extLst>
                </a:gridCol>
              </a:tblGrid>
              <a:tr h="41763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Sites</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As</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Cd</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Cr</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a:effectLst/>
                          <a:latin typeface="Palatino Linotype" panose="02040502050505030304" pitchFamily="18" charset="0"/>
                          <a:ea typeface="Calibri" panose="020F0502020204030204" pitchFamily="34" charset="0"/>
                          <a:cs typeface="Times New Roman" panose="02020603050405020304" pitchFamily="18" charset="0"/>
                        </a:rPr>
                        <a:t>Cu</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a:effectLst/>
                          <a:latin typeface="Palatino Linotype" panose="02040502050505030304" pitchFamily="18" charset="0"/>
                          <a:ea typeface="Calibri" panose="020F0502020204030204" pitchFamily="34" charset="0"/>
                          <a:cs typeface="Times New Roman" panose="02020603050405020304" pitchFamily="18" charset="0"/>
                        </a:rPr>
                        <a:t>Ni</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a:effectLst/>
                          <a:latin typeface="Palatino Linotype" panose="02040502050505030304" pitchFamily="18" charset="0"/>
                          <a:ea typeface="Calibri" panose="020F0502020204030204" pitchFamily="34" charset="0"/>
                          <a:cs typeface="Times New Roman" panose="02020603050405020304" pitchFamily="18" charset="0"/>
                        </a:rPr>
                        <a:t>Pb</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a:effectLst/>
                          <a:latin typeface="Palatino Linotype" panose="02040502050505030304" pitchFamily="18" charset="0"/>
                          <a:ea typeface="Calibri" panose="020F0502020204030204" pitchFamily="34" charset="0"/>
                          <a:cs typeface="Times New Roman" panose="02020603050405020304" pitchFamily="18" charset="0"/>
                        </a:rPr>
                        <a:t>Zn</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39216929"/>
                  </a:ext>
                </a:extLst>
              </a:tr>
              <a:tr h="41763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 </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gridSpan="7">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800" b="1" baseline="30000" dirty="0">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800" b="1"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fr-FR"/>
                    </a:p>
                  </a:txBody>
                  <a:tcPr>
                    <a:lnL w="12700" cmpd="sng">
                      <a:noFill/>
                      <a:prstDash val="solid"/>
                    </a:lnL>
                    <a:lnT w="12700" cap="flat" cmpd="sng" algn="ctr">
                      <a:solidFill>
                        <a:srgbClr val="000000"/>
                      </a:solidFill>
                      <a:prstDash val="solid"/>
                      <a:round/>
                      <a:headEnd type="none" w="med" len="med"/>
                      <a:tailEnd type="none" w="med" len="med"/>
                    </a:lnT>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90156570"/>
                  </a:ext>
                </a:extLst>
              </a:tr>
              <a:tr h="41763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Témoin </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8580" marR="68580" marT="0" marB="0" anchor="ctr">
                    <a:lnL>
                      <a:noFill/>
                    </a:lnL>
                    <a:lnR>
                      <a:noFill/>
                    </a:lnR>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72,50 b</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22,10 b</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22,55 a</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27,77 b</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40,23 b</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lnTlToBr w="12700" cmpd="sng">
                      <a:noFill/>
                      <a:prstDash val="solid"/>
                    </a:lnTlToBr>
                    <a:lnBlToTr w="12700" cmpd="sng">
                      <a:noFill/>
                      <a:prstDash val="solid"/>
                    </a:lnBlToTr>
                    <a:solidFill>
                      <a:srgbClr val="196B24">
                        <a:lumMod val="40000"/>
                        <a:lumOff val="60000"/>
                      </a:srgbClr>
                    </a:solidFill>
                  </a:tcPr>
                </a:tc>
                <a:extLst>
                  <a:ext uri="{0D108BD9-81ED-4DB2-BD59-A6C34878D82A}">
                    <a16:rowId xmlns:a16="http://schemas.microsoft.com/office/drawing/2014/main" val="2238581172"/>
                  </a:ext>
                </a:extLst>
              </a:tr>
              <a:tr h="41763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Parcelles agricoles</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82,09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86,80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28,29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27,06 a</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21,71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84,14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80660122"/>
                  </a:ext>
                </a:extLst>
              </a:tr>
              <a:tr h="41763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Bas-fonds agricoles</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2,86 b</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109,27 b</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21,22 b</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25,97 a</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19,44 b</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68,82 b</a:t>
                      </a:r>
                    </a:p>
                  </a:txBody>
                  <a:tcPr marL="68580" marR="68580" marT="0" marB="0" anchor="ctr">
                    <a:lnL>
                      <a:noFill/>
                    </a:lnL>
                    <a:lnR>
                      <a:noFill/>
                    </a:lnR>
                    <a:lnT>
                      <a:noFill/>
                    </a:lnT>
                    <a:lnB>
                      <a:noFill/>
                    </a:lnB>
                    <a:lnTlToBr w="12700" cmpd="sng">
                      <a:noFill/>
                      <a:prstDash val="solid"/>
                    </a:lnTlToBr>
                    <a:lnBlToTr w="12700" cmpd="sng">
                      <a:noFill/>
                      <a:prstDash val="solid"/>
                    </a:lnBlToTr>
                    <a:solidFill>
                      <a:srgbClr val="196B24">
                        <a:lumMod val="40000"/>
                        <a:lumOff val="60000"/>
                      </a:srgbClr>
                    </a:solidFill>
                  </a:tcPr>
                </a:tc>
                <a:extLst>
                  <a:ext uri="{0D108BD9-81ED-4DB2-BD59-A6C34878D82A}">
                    <a16:rowId xmlns:a16="http://schemas.microsoft.com/office/drawing/2014/main" val="2291131629"/>
                  </a:ext>
                </a:extLst>
              </a:tr>
              <a:tr h="41763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Décharges sauvages</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2,78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0,57</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123,56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57,91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22,55 a</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34,26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289,33 b</a:t>
                      </a:r>
                    </a:p>
                  </a:txBody>
                  <a:tcPr marL="68580" marR="68580" marT="0" marB="0"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24850617"/>
                  </a:ext>
                </a:extLst>
              </a:tr>
              <a:tr h="417632">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1" dirty="0">
                          <a:effectLst/>
                          <a:latin typeface="Palatino Linotype" panose="02040502050505030304" pitchFamily="18" charset="0"/>
                          <a:ea typeface="Calibri" panose="020F0502020204030204" pitchFamily="34" charset="0"/>
                          <a:cs typeface="Times New Roman" panose="02020603050405020304" pitchFamily="18" charset="0"/>
                        </a:rPr>
                        <a:t>Activités liées au métal</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8,23 a</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213,74 a</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201,84 a</a:t>
                      </a:r>
                      <a:endPar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26,31 a</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97,45 a</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96B24">
                        <a:lumMod val="40000"/>
                        <a:lumOff val="60000"/>
                      </a:srgbClr>
                    </a:solidFill>
                  </a:tcPr>
                </a:tc>
                <a:tc>
                  <a:txBody>
                    <a:bodyPr/>
                    <a:lstStyle>
                      <a:lvl1pPr marL="0" algn="l" defTabSz="914400" rtl="0" eaLnBrk="1" latinLnBrk="0" hangingPunct="1">
                        <a:defRPr sz="1800" kern="1200">
                          <a:solidFill>
                            <a:schemeClr val="tx1"/>
                          </a:solidFill>
                          <a:latin typeface="Aptos" panose="02110004020202020204"/>
                        </a:defRPr>
                      </a:lvl1pPr>
                      <a:lvl2pPr marL="457200" algn="l" defTabSz="914400" rtl="0" eaLnBrk="1" latinLnBrk="0" hangingPunct="1">
                        <a:defRPr sz="1800" kern="1200">
                          <a:solidFill>
                            <a:schemeClr val="tx1"/>
                          </a:solidFill>
                          <a:latin typeface="Aptos" panose="02110004020202020204"/>
                        </a:defRPr>
                      </a:lvl2pPr>
                      <a:lvl3pPr marL="914400" algn="l" defTabSz="914400" rtl="0" eaLnBrk="1" latinLnBrk="0" hangingPunct="1">
                        <a:defRPr sz="1800" kern="1200">
                          <a:solidFill>
                            <a:schemeClr val="tx1"/>
                          </a:solidFill>
                          <a:latin typeface="Aptos" panose="02110004020202020204"/>
                        </a:defRPr>
                      </a:lvl3pPr>
                      <a:lvl4pPr marL="1371600" algn="l" defTabSz="914400" rtl="0" eaLnBrk="1" latinLnBrk="0" hangingPunct="1">
                        <a:defRPr sz="1800" kern="1200">
                          <a:solidFill>
                            <a:schemeClr val="tx1"/>
                          </a:solidFill>
                          <a:latin typeface="Aptos" panose="02110004020202020204"/>
                        </a:defRPr>
                      </a:lvl4pPr>
                      <a:lvl5pPr marL="1828800" algn="l" defTabSz="914400" rtl="0" eaLnBrk="1" latinLnBrk="0" hangingPunct="1">
                        <a:defRPr sz="1800" kern="1200">
                          <a:solidFill>
                            <a:schemeClr val="tx1"/>
                          </a:solidFill>
                          <a:latin typeface="Aptos" panose="02110004020202020204"/>
                        </a:defRPr>
                      </a:lvl5pPr>
                      <a:lvl6pPr marL="2286000" algn="l" defTabSz="914400" rtl="0" eaLnBrk="1" latinLnBrk="0" hangingPunct="1">
                        <a:defRPr sz="1800" kern="1200">
                          <a:solidFill>
                            <a:schemeClr val="tx1"/>
                          </a:solidFill>
                          <a:latin typeface="Aptos" panose="02110004020202020204"/>
                        </a:defRPr>
                      </a:lvl6pPr>
                      <a:lvl7pPr marL="2743200" algn="l" defTabSz="914400" rtl="0" eaLnBrk="1" latinLnBrk="0" hangingPunct="1">
                        <a:defRPr sz="1800" kern="1200">
                          <a:solidFill>
                            <a:schemeClr val="tx1"/>
                          </a:solidFill>
                          <a:latin typeface="Aptos" panose="02110004020202020204"/>
                        </a:defRPr>
                      </a:lvl7pPr>
                      <a:lvl8pPr marL="3200400" algn="l" defTabSz="914400" rtl="0" eaLnBrk="1" latinLnBrk="0" hangingPunct="1">
                        <a:defRPr sz="1800" kern="1200">
                          <a:solidFill>
                            <a:schemeClr val="tx1"/>
                          </a:solidFill>
                          <a:latin typeface="Aptos" panose="02110004020202020204"/>
                        </a:defRPr>
                      </a:lvl8pPr>
                      <a:lvl9pPr marL="3657600" algn="l" defTabSz="914400" rtl="0" eaLnBrk="1" latinLnBrk="0" hangingPunct="1">
                        <a:defRPr sz="1800" kern="1200">
                          <a:solidFill>
                            <a:schemeClr val="tx1"/>
                          </a:solidFill>
                          <a:latin typeface="Aptos" panose="02110004020202020204"/>
                        </a:defRPr>
                      </a:lvl9pPr>
                    </a:lstStyle>
                    <a:p>
                      <a:pPr algn="ctr">
                        <a:lnSpc>
                          <a:spcPct val="150000"/>
                        </a:lnSpc>
                        <a:spcBef>
                          <a:spcPts val="600"/>
                        </a:spcBef>
                        <a:spcAft>
                          <a:spcPts val="800"/>
                        </a:spcAft>
                        <a:buNone/>
                      </a:pPr>
                      <a:r>
                        <a:rPr lang="fr-FR" sz="1800" b="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838,05 a</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196B24">
                        <a:lumMod val="40000"/>
                        <a:lumOff val="60000"/>
                      </a:srgbClr>
                    </a:solidFill>
                  </a:tcPr>
                </a:tc>
                <a:extLst>
                  <a:ext uri="{0D108BD9-81ED-4DB2-BD59-A6C34878D82A}">
                    <a16:rowId xmlns:a16="http://schemas.microsoft.com/office/drawing/2014/main" val="3157519065"/>
                  </a:ext>
                </a:extLst>
              </a:tr>
            </a:tbl>
          </a:graphicData>
        </a:graphic>
      </p:graphicFrame>
      <p:sp>
        <p:nvSpPr>
          <p:cNvPr id="6" name="ZoneTexte 5">
            <a:extLst>
              <a:ext uri="{FF2B5EF4-FFF2-40B4-BE49-F238E27FC236}">
                <a16:creationId xmlns:a16="http://schemas.microsoft.com/office/drawing/2014/main" id="{323DAF1B-DC6B-12CA-B52E-19498D0D5627}"/>
              </a:ext>
            </a:extLst>
          </p:cNvPr>
          <p:cNvSpPr txBox="1"/>
          <p:nvPr/>
        </p:nvSpPr>
        <p:spPr>
          <a:xfrm>
            <a:off x="0" y="472583"/>
            <a:ext cx="12192000" cy="465448"/>
          </a:xfrm>
          <a:prstGeom prst="rect">
            <a:avLst/>
          </a:prstGeom>
          <a:noFill/>
        </p:spPr>
        <p:txBody>
          <a:bodyPr wrap="square" rtlCol="0">
            <a:spAutoFit/>
          </a:bodyPr>
          <a:lstStyle/>
          <a:p>
            <a:pPr marL="985838" indent="-985838" algn="just">
              <a:lnSpc>
                <a:spcPct val="150000"/>
              </a:lnSpc>
            </a:pPr>
            <a:r>
              <a:rPr lang="fr-FR" b="1" dirty="0">
                <a:latin typeface="Palatino Linotype" panose="02040502050505030304" pitchFamily="18" charset="0"/>
                <a:cs typeface="Times New Roman" panose="02020603050405020304" pitchFamily="18" charset="0"/>
              </a:rPr>
              <a:t>Tableau 2 : </a:t>
            </a:r>
            <a:r>
              <a:rPr lang="fr-FR" dirty="0">
                <a:latin typeface="Palatino Linotype" panose="02040502050505030304" pitchFamily="18" charset="0"/>
                <a:cs typeface="Times New Roman" panose="02020603050405020304" pitchFamily="18" charset="0"/>
              </a:rPr>
              <a:t>Concentrations moyennes en ET dans les sols de la ville de Dschang</a:t>
            </a:r>
          </a:p>
        </p:txBody>
      </p:sp>
      <p:sp>
        <p:nvSpPr>
          <p:cNvPr id="8" name="ZoneTexte 7">
            <a:extLst>
              <a:ext uri="{FF2B5EF4-FFF2-40B4-BE49-F238E27FC236}">
                <a16:creationId xmlns:a16="http://schemas.microsoft.com/office/drawing/2014/main" id="{6D76E611-F23B-03DE-3D9B-41959B5D61BE}"/>
              </a:ext>
            </a:extLst>
          </p:cNvPr>
          <p:cNvSpPr txBox="1"/>
          <p:nvPr/>
        </p:nvSpPr>
        <p:spPr>
          <a:xfrm>
            <a:off x="96518" y="3981574"/>
            <a:ext cx="11938002" cy="3670236"/>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Les concentrations en éléments traces dans les sols sont fonction de leur usage et de l’élément considéré </a:t>
            </a:r>
            <a:r>
              <a:rPr lang="fr-FR" sz="1700" b="1" dirty="0">
                <a:effectLst>
                  <a:outerShdw blurRad="38100" dist="38100" dir="2700000" algn="tl">
                    <a:srgbClr val="000000">
                      <a:alpha val="43137"/>
                    </a:srgbClr>
                  </a:outerShdw>
                </a:effectLst>
                <a:latin typeface="Palatino Linotype" panose="02040502050505030304" pitchFamily="18" charset="0"/>
              </a:rPr>
              <a:t>(</a:t>
            </a:r>
            <a:r>
              <a:rPr lang="fr-FR" sz="1700" b="1" dirty="0" err="1">
                <a:effectLst>
                  <a:outerShdw blurRad="38100" dist="38100" dir="2700000" algn="tl">
                    <a:srgbClr val="000000">
                      <a:alpha val="43137"/>
                    </a:srgbClr>
                  </a:outerShdw>
                </a:effectLst>
                <a:latin typeface="Palatino Linotype" panose="02040502050505030304" pitchFamily="18" charset="0"/>
              </a:rPr>
              <a:t>Gizanga</a:t>
            </a:r>
            <a:r>
              <a:rPr lang="fr-FR" sz="1700" b="1" dirty="0">
                <a:effectLst>
                  <a:outerShdw blurRad="38100" dist="38100" dir="2700000" algn="tl">
                    <a:srgbClr val="000000">
                      <a:alpha val="43137"/>
                    </a:srgbClr>
                  </a:outerShdw>
                </a:effectLst>
                <a:latin typeface="Palatino Linotype" panose="02040502050505030304" pitchFamily="18" charset="0"/>
              </a:rPr>
              <a:t> </a:t>
            </a:r>
            <a:r>
              <a:rPr lang="fr-FR" sz="1700" b="1" i="1" dirty="0">
                <a:effectLst>
                  <a:outerShdw blurRad="38100" dist="38100" dir="2700000" algn="tl">
                    <a:srgbClr val="000000">
                      <a:alpha val="43137"/>
                    </a:srgbClr>
                  </a:outerShdw>
                </a:effectLst>
                <a:latin typeface="Palatino Linotype" panose="02040502050505030304" pitchFamily="18" charset="0"/>
              </a:rPr>
              <a:t>et al</a:t>
            </a:r>
            <a:r>
              <a:rPr lang="fr-FR" sz="1700" b="1" dirty="0">
                <a:effectLst>
                  <a:outerShdw blurRad="38100" dist="38100" dir="2700000" algn="tl">
                    <a:srgbClr val="000000">
                      <a:alpha val="43137"/>
                    </a:srgbClr>
                  </a:outerShdw>
                </a:effectLst>
                <a:latin typeface="Palatino Linotype" panose="02040502050505030304" pitchFamily="18" charset="0"/>
              </a:rPr>
              <a:t>., 2022 ; </a:t>
            </a:r>
            <a:r>
              <a:rPr lang="fr-FR" sz="1700" b="1" dirty="0" err="1">
                <a:effectLst>
                  <a:outerShdw blurRad="38100" dist="38100" dir="2700000" algn="tl">
                    <a:srgbClr val="000000">
                      <a:alpha val="43137"/>
                    </a:srgbClr>
                  </a:outerShdw>
                </a:effectLst>
                <a:latin typeface="Palatino Linotype" panose="02040502050505030304" pitchFamily="18" charset="0"/>
              </a:rPr>
              <a:t>Ye</a:t>
            </a:r>
            <a:r>
              <a:rPr lang="fr-FR" sz="1700" b="1" dirty="0">
                <a:effectLst>
                  <a:outerShdw blurRad="38100" dist="38100" dir="2700000" algn="tl">
                    <a:srgbClr val="000000">
                      <a:alpha val="43137"/>
                    </a:srgbClr>
                  </a:outerShdw>
                </a:effectLst>
                <a:latin typeface="Palatino Linotype" panose="02040502050505030304" pitchFamily="18" charset="0"/>
              </a:rPr>
              <a:t> </a:t>
            </a:r>
            <a:r>
              <a:rPr lang="fr-FR" sz="1700" b="1" i="1" dirty="0">
                <a:effectLst>
                  <a:outerShdw blurRad="38100" dist="38100" dir="2700000" algn="tl">
                    <a:srgbClr val="000000">
                      <a:alpha val="43137"/>
                    </a:srgbClr>
                  </a:outerShdw>
                </a:effectLst>
                <a:latin typeface="Palatino Linotype" panose="02040502050505030304" pitchFamily="18" charset="0"/>
              </a:rPr>
              <a:t>et al., </a:t>
            </a:r>
            <a:r>
              <a:rPr lang="fr-FR" sz="1700" b="1" dirty="0">
                <a:effectLst>
                  <a:outerShdw blurRad="38100" dist="38100" dir="2700000" algn="tl">
                    <a:srgbClr val="000000">
                      <a:alpha val="43137"/>
                    </a:srgbClr>
                  </a:outerShdw>
                </a:effectLst>
                <a:latin typeface="Palatino Linotype" panose="02040502050505030304" pitchFamily="18" charset="0"/>
              </a:rPr>
              <a:t>2021).</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Présence des DEEE dans les DS, cause des concentrations élevés en ET dans ces sites </a:t>
            </a:r>
            <a:r>
              <a:rPr lang="fr-FR" sz="1700" b="1" dirty="0">
                <a:effectLst>
                  <a:outerShdw blurRad="38100" dist="38100" dir="2700000" algn="tl">
                    <a:srgbClr val="000000">
                      <a:alpha val="43137"/>
                    </a:srgbClr>
                  </a:outerShdw>
                </a:effectLst>
                <a:latin typeface="Palatino Linotype" panose="02040502050505030304" pitchFamily="18" charset="0"/>
              </a:rPr>
              <a:t>(</a:t>
            </a:r>
            <a:r>
              <a:rPr lang="fr-FR" sz="1700" b="1" dirty="0" err="1">
                <a:effectLst>
                  <a:outerShdw blurRad="38100" dist="38100" dir="2700000" algn="tl">
                    <a:srgbClr val="000000">
                      <a:alpha val="43137"/>
                    </a:srgbClr>
                  </a:outerShdw>
                </a:effectLst>
                <a:latin typeface="Palatino Linotype" panose="02040502050505030304" pitchFamily="18" charset="0"/>
              </a:rPr>
              <a:t>Chaer</a:t>
            </a:r>
            <a:r>
              <a:rPr lang="fr-FR" sz="1700" b="1" dirty="0">
                <a:effectLst>
                  <a:outerShdw blurRad="38100" dist="38100" dir="2700000" algn="tl">
                    <a:srgbClr val="000000">
                      <a:alpha val="43137"/>
                    </a:srgbClr>
                  </a:outerShdw>
                </a:effectLst>
                <a:latin typeface="Palatino Linotype" panose="02040502050505030304" pitchFamily="18" charset="0"/>
              </a:rPr>
              <a:t> </a:t>
            </a:r>
            <a:r>
              <a:rPr lang="fr-FR" sz="1700" b="1" i="1" dirty="0">
                <a:effectLst>
                  <a:outerShdw blurRad="38100" dist="38100" dir="2700000" algn="tl">
                    <a:srgbClr val="000000">
                      <a:alpha val="43137"/>
                    </a:srgbClr>
                  </a:outerShdw>
                </a:effectLst>
                <a:latin typeface="Palatino Linotype" panose="02040502050505030304" pitchFamily="18" charset="0"/>
              </a:rPr>
              <a:t>et al.,</a:t>
            </a:r>
            <a:r>
              <a:rPr lang="fr-FR" sz="1700" b="1" dirty="0">
                <a:effectLst>
                  <a:outerShdw blurRad="38100" dist="38100" dir="2700000" algn="tl">
                    <a:srgbClr val="000000">
                      <a:alpha val="43137"/>
                    </a:srgbClr>
                  </a:outerShdw>
                </a:effectLst>
                <a:latin typeface="Palatino Linotype" panose="02040502050505030304" pitchFamily="18" charset="0"/>
              </a:rPr>
              <a:t> 2016).</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Production de lixiviats liée à l’incinération des déchets ou la décomposition de ces déchets accélérée en climat tropical </a:t>
            </a:r>
            <a:r>
              <a:rPr lang="fr-FR" sz="1700" b="1" dirty="0">
                <a:effectLst>
                  <a:outerShdw blurRad="38100" dist="38100" dir="2700000" algn="tl">
                    <a:srgbClr val="000000">
                      <a:alpha val="43137"/>
                    </a:srgbClr>
                  </a:outerShdw>
                </a:effectLst>
                <a:latin typeface="Palatino Linotype" panose="02040502050505030304" pitchFamily="18" charset="0"/>
              </a:rPr>
              <a:t>(</a:t>
            </a:r>
            <a:r>
              <a:rPr lang="fr-FR" sz="1700" b="1" dirty="0" err="1">
                <a:effectLst>
                  <a:outerShdw blurRad="38100" dist="38100" dir="2700000" algn="tl">
                    <a:srgbClr val="000000">
                      <a:alpha val="43137"/>
                    </a:srgbClr>
                  </a:outerShdw>
                </a:effectLst>
                <a:latin typeface="Palatino Linotype" panose="02040502050505030304" pitchFamily="18" charset="0"/>
              </a:rPr>
              <a:t>Twagirayezu</a:t>
            </a:r>
            <a:r>
              <a:rPr lang="fr-FR" sz="1700" b="1" dirty="0">
                <a:effectLst>
                  <a:outerShdw blurRad="38100" dist="38100" dir="2700000" algn="tl">
                    <a:srgbClr val="000000">
                      <a:alpha val="43137"/>
                    </a:srgbClr>
                  </a:outerShdw>
                </a:effectLst>
                <a:latin typeface="Palatino Linotype" panose="02040502050505030304" pitchFamily="18" charset="0"/>
              </a:rPr>
              <a:t> </a:t>
            </a:r>
            <a:r>
              <a:rPr lang="fr-FR" sz="1700" b="1" i="1" dirty="0">
                <a:effectLst>
                  <a:outerShdw blurRad="38100" dist="38100" dir="2700000" algn="tl">
                    <a:srgbClr val="000000">
                      <a:alpha val="43137"/>
                    </a:srgbClr>
                  </a:outerShdw>
                </a:effectLst>
                <a:latin typeface="Palatino Linotype" panose="02040502050505030304" pitchFamily="18" charset="0"/>
              </a:rPr>
              <a:t>et al</a:t>
            </a:r>
            <a:r>
              <a:rPr lang="fr-FR" sz="1700" b="1" dirty="0">
                <a:effectLst>
                  <a:outerShdw blurRad="38100" dist="38100" dir="2700000" algn="tl">
                    <a:srgbClr val="000000">
                      <a:alpha val="43137"/>
                    </a:srgbClr>
                  </a:outerShdw>
                </a:effectLst>
                <a:latin typeface="Palatino Linotype" panose="02040502050505030304" pitchFamily="18" charset="0"/>
              </a:rPr>
              <a:t>., 2022). </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Les enrichissements en ET dans PA proviendraient de l’usage non contrôlé des produits agrochimiques </a:t>
            </a:r>
            <a:r>
              <a:rPr lang="fr-FR" sz="1700" b="1" dirty="0">
                <a:effectLst>
                  <a:outerShdw blurRad="38100" dist="38100" dir="2700000" algn="tl">
                    <a:srgbClr val="000000">
                      <a:alpha val="43137"/>
                    </a:srgbClr>
                  </a:outerShdw>
                </a:effectLst>
                <a:latin typeface="Palatino Linotype" panose="02040502050505030304" pitchFamily="18" charset="0"/>
              </a:rPr>
              <a:t>(Dong </a:t>
            </a:r>
            <a:r>
              <a:rPr lang="fr-FR" sz="1700" b="1" i="1" dirty="0">
                <a:effectLst>
                  <a:outerShdw blurRad="38100" dist="38100" dir="2700000" algn="tl">
                    <a:srgbClr val="000000">
                      <a:alpha val="43137"/>
                    </a:srgbClr>
                  </a:outerShdw>
                </a:effectLst>
                <a:latin typeface="Palatino Linotype" panose="02040502050505030304" pitchFamily="18" charset="0"/>
              </a:rPr>
              <a:t>et al</a:t>
            </a:r>
            <a:r>
              <a:rPr lang="fr-FR" sz="1700" b="1" dirty="0">
                <a:effectLst>
                  <a:outerShdw blurRad="38100" dist="38100" dir="2700000" algn="tl">
                    <a:srgbClr val="000000">
                      <a:alpha val="43137"/>
                    </a:srgbClr>
                  </a:outerShdw>
                </a:effectLst>
                <a:latin typeface="Palatino Linotype" panose="02040502050505030304" pitchFamily="18" charset="0"/>
              </a:rPr>
              <a:t>., 2020) </a:t>
            </a:r>
            <a:r>
              <a:rPr lang="fr-FR" sz="1700" dirty="0">
                <a:effectLst>
                  <a:outerShdw blurRad="38100" dist="38100" dir="2700000" algn="tl">
                    <a:srgbClr val="000000">
                      <a:alpha val="43137"/>
                    </a:srgbClr>
                  </a:outerShdw>
                </a:effectLst>
                <a:latin typeface="Palatino Linotype" panose="02040502050505030304" pitchFamily="18" charset="0"/>
              </a:rPr>
              <a:t>et de l’eau d’irrigation </a:t>
            </a:r>
            <a:r>
              <a:rPr lang="fr-FR" sz="1700" b="1" dirty="0">
                <a:effectLst>
                  <a:outerShdw blurRad="38100" dist="38100" dir="2700000" algn="tl">
                    <a:srgbClr val="000000">
                      <a:alpha val="43137"/>
                    </a:srgbClr>
                  </a:outerShdw>
                </a:effectLst>
                <a:latin typeface="Palatino Linotype" panose="02040502050505030304" pitchFamily="18" charset="0"/>
              </a:rPr>
              <a:t>(Chaganti </a:t>
            </a:r>
            <a:r>
              <a:rPr lang="fr-FR" sz="1700" b="1" i="1" dirty="0">
                <a:effectLst>
                  <a:outerShdw blurRad="38100" dist="38100" dir="2700000" algn="tl">
                    <a:srgbClr val="000000">
                      <a:alpha val="43137"/>
                    </a:srgbClr>
                  </a:outerShdw>
                </a:effectLst>
                <a:latin typeface="Palatino Linotype" panose="02040502050505030304" pitchFamily="18" charset="0"/>
              </a:rPr>
              <a:t>et al</a:t>
            </a:r>
            <a:r>
              <a:rPr lang="fr-FR" sz="1700" b="1" dirty="0">
                <a:effectLst>
                  <a:outerShdw blurRad="38100" dist="38100" dir="2700000" algn="tl">
                    <a:srgbClr val="000000">
                      <a:alpha val="43137"/>
                    </a:srgbClr>
                  </a:outerShdw>
                </a:effectLst>
                <a:latin typeface="Palatino Linotype" panose="02040502050505030304" pitchFamily="18" charset="0"/>
              </a:rPr>
              <a:t>., 2019).</a:t>
            </a:r>
          </a:p>
          <a:p>
            <a:pPr marL="285750" indent="-285750" algn="just">
              <a:buFont typeface="Wingdings" panose="05000000000000000000" pitchFamily="2" charset="2"/>
              <a:buChar char="v"/>
            </a:pPr>
            <a:endParaRPr lang="fr-FR" b="1" dirty="0">
              <a:latin typeface="Palatino Linotype" panose="02040502050505030304" pitchFamily="18" charset="0"/>
            </a:endParaRPr>
          </a:p>
          <a:p>
            <a:pPr marL="285750" indent="-285750" algn="just">
              <a:buFont typeface="Wingdings" panose="05000000000000000000" pitchFamily="2" charset="2"/>
              <a:buChar char="v"/>
            </a:pPr>
            <a:endParaRPr lang="fr-FR" b="1" dirty="0">
              <a:latin typeface="Palatino Linotype" panose="02040502050505030304" pitchFamily="18" charset="0"/>
            </a:endParaRPr>
          </a:p>
          <a:p>
            <a:pPr marL="285750" indent="-285750" algn="just">
              <a:buFont typeface="Wingdings" panose="05000000000000000000" pitchFamily="2" charset="2"/>
              <a:buChar char="v"/>
            </a:pPr>
            <a:endParaRPr lang="fr-FR" b="1" dirty="0">
              <a:latin typeface="Palatino Linotype" panose="02040502050505030304" pitchFamily="18" charset="0"/>
            </a:endParaRPr>
          </a:p>
        </p:txBody>
      </p:sp>
      <p:sp>
        <p:nvSpPr>
          <p:cNvPr id="3" name="Rectangle 2">
            <a:extLst>
              <a:ext uri="{FF2B5EF4-FFF2-40B4-BE49-F238E27FC236}">
                <a16:creationId xmlns:a16="http://schemas.microsoft.com/office/drawing/2014/main" id="{2D3EE9DA-B8E9-CD7E-7538-FE2E9735A639}"/>
              </a:ext>
            </a:extLst>
          </p:cNvPr>
          <p:cNvSpPr/>
          <p:nvPr/>
        </p:nvSpPr>
        <p:spPr>
          <a:xfrm>
            <a:off x="167639" y="3475852"/>
            <a:ext cx="11795760" cy="36512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B067F911-8FA7-5EA3-239C-7F2C6EECA1F4}"/>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(3/19)</a:t>
            </a:r>
          </a:p>
        </p:txBody>
      </p:sp>
      <p:sp>
        <p:nvSpPr>
          <p:cNvPr id="10" name="Rectangle 9">
            <a:extLst>
              <a:ext uri="{FF2B5EF4-FFF2-40B4-BE49-F238E27FC236}">
                <a16:creationId xmlns:a16="http://schemas.microsoft.com/office/drawing/2014/main" id="{A83188C0-1150-9C43-9F3F-B50EA44438CA}"/>
              </a:ext>
            </a:extLst>
          </p:cNvPr>
          <p:cNvSpPr/>
          <p:nvPr/>
        </p:nvSpPr>
        <p:spPr>
          <a:xfrm>
            <a:off x="10942321" y="938031"/>
            <a:ext cx="934720" cy="292342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04791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animBg="1"/>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95D42CE-6526-6A78-3EC7-46FB9AD5F2BF}"/>
              </a:ext>
            </a:extLst>
          </p:cNvPr>
          <p:cNvSpPr/>
          <p:nvPr/>
        </p:nvSpPr>
        <p:spPr>
          <a:xfrm>
            <a:off x="0" y="2656840"/>
            <a:ext cx="12192000" cy="15443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400" b="1" u="sng"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a:t>
            </a:r>
          </a:p>
        </p:txBody>
      </p:sp>
    </p:spTree>
    <p:extLst>
      <p:ext uri="{BB962C8B-B14F-4D97-AF65-F5344CB8AC3E}">
        <p14:creationId xmlns:p14="http://schemas.microsoft.com/office/powerpoint/2010/main" val="3438664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DDC7D-36F0-D6CA-98D7-0DE30473E31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6201FB0-0841-E35D-4AD1-E20FD3DE51ED}"/>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cs typeface="Times New Roman" panose="02020603050405020304" pitchFamily="18" charset="0"/>
              </a:rPr>
              <a:t>30</a:t>
            </a:fld>
            <a:endParaRPr lang="fr-FR" sz="2000" b="1" dirty="0">
              <a:solidFill>
                <a:schemeClr val="tx1"/>
              </a:solidFill>
              <a:latin typeface="Palatino Linotype" panose="0204050205050503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96339828-9776-8DDC-DDA5-9217C3CFF76F}"/>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(4/19)</a:t>
            </a:r>
          </a:p>
        </p:txBody>
      </p:sp>
      <p:pic>
        <p:nvPicPr>
          <p:cNvPr id="2" name="Image 1">
            <a:extLst>
              <a:ext uri="{FF2B5EF4-FFF2-40B4-BE49-F238E27FC236}">
                <a16:creationId xmlns:a16="http://schemas.microsoft.com/office/drawing/2014/main" id="{838C71F9-A2A5-58E6-45E3-2817AFDD9CB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943" t="8038" r="5345" b="2715"/>
          <a:stretch>
            <a:fillRect/>
          </a:stretch>
        </p:blipFill>
        <p:spPr bwMode="auto">
          <a:xfrm>
            <a:off x="0" y="558800"/>
            <a:ext cx="8394164" cy="5252358"/>
          </a:xfrm>
          <a:prstGeom prst="rect">
            <a:avLst/>
          </a:prstGeom>
          <a:noFill/>
          <a:ln>
            <a:noFill/>
          </a:ln>
          <a:extLst>
            <a:ext uri="{53640926-AAD7-44D8-BBD7-CCE9431645EC}">
              <a14:shadowObscured xmlns:a14="http://schemas.microsoft.com/office/drawing/2010/main"/>
            </a:ext>
          </a:extLst>
        </p:spPr>
      </p:pic>
      <p:sp>
        <p:nvSpPr>
          <p:cNvPr id="9" name="ZoneTexte 8">
            <a:extLst>
              <a:ext uri="{FF2B5EF4-FFF2-40B4-BE49-F238E27FC236}">
                <a16:creationId xmlns:a16="http://schemas.microsoft.com/office/drawing/2014/main" id="{E8C10C31-814B-4A5D-F02A-406CCC5C7934}"/>
              </a:ext>
            </a:extLst>
          </p:cNvPr>
          <p:cNvSpPr txBox="1"/>
          <p:nvPr/>
        </p:nvSpPr>
        <p:spPr>
          <a:xfrm>
            <a:off x="8394164" y="558800"/>
            <a:ext cx="3797836" cy="295843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Sites AM hétérogènes (grande ellipse)</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Site AM et DS partiellement similaires (ellipses se chevauchant partiellement)</a:t>
            </a:r>
          </a:p>
          <a:p>
            <a:pPr marL="285750" indent="-285750" algn="just">
              <a:lnSpc>
                <a:spcPct val="150000"/>
              </a:lnSpc>
              <a:buFont typeface="Wingdings" panose="05000000000000000000" pitchFamily="2" charset="2"/>
              <a:buChar char="Ø"/>
            </a:pPr>
            <a:r>
              <a:rPr lang="fr-FR" dirty="0">
                <a:effectLst>
                  <a:outerShdw blurRad="38100" dist="38100" dir="2700000" algn="tl">
                    <a:srgbClr val="000000">
                      <a:alpha val="43137"/>
                    </a:srgbClr>
                  </a:outerShdw>
                </a:effectLst>
                <a:latin typeface="Palatino Linotype" panose="02040502050505030304" pitchFamily="18" charset="0"/>
              </a:rPr>
              <a:t>Sites AM distants de PA et BF, sites très différents</a:t>
            </a:r>
          </a:p>
        </p:txBody>
      </p:sp>
      <p:sp>
        <p:nvSpPr>
          <p:cNvPr id="11" name="ZoneTexte 10">
            <a:extLst>
              <a:ext uri="{FF2B5EF4-FFF2-40B4-BE49-F238E27FC236}">
                <a16:creationId xmlns:a16="http://schemas.microsoft.com/office/drawing/2014/main" id="{330F9CB7-3E4A-B6C7-5B9E-B7E8BE715754}"/>
              </a:ext>
            </a:extLst>
          </p:cNvPr>
          <p:cNvSpPr txBox="1"/>
          <p:nvPr/>
        </p:nvSpPr>
        <p:spPr>
          <a:xfrm>
            <a:off x="0" y="5811158"/>
            <a:ext cx="3069771" cy="338554"/>
          </a:xfrm>
          <a:prstGeom prst="rect">
            <a:avLst/>
          </a:prstGeom>
          <a:noFill/>
        </p:spPr>
        <p:txBody>
          <a:bodyPr wrap="square" rtlCol="0">
            <a:spAutoFit/>
          </a:bodyPr>
          <a:lstStyle/>
          <a:p>
            <a:pPr algn="ctr"/>
            <a:r>
              <a:rPr lang="fr-FR" sz="1600" b="1" dirty="0">
                <a:latin typeface="Palatino Linotype" panose="02040502050505030304" pitchFamily="18" charset="0"/>
                <a:cs typeface="Times New Roman" panose="02020603050405020304" pitchFamily="18" charset="0"/>
              </a:rPr>
              <a:t>Figure 8 : </a:t>
            </a:r>
            <a:r>
              <a:rPr lang="fr-FR" sz="1600" dirty="0">
                <a:latin typeface="Palatino Linotype" panose="02040502050505030304" pitchFamily="18" charset="0"/>
                <a:cs typeface="Times New Roman" panose="02020603050405020304" pitchFamily="18" charset="0"/>
              </a:rPr>
              <a:t>Cercles des individus</a:t>
            </a:r>
          </a:p>
        </p:txBody>
      </p:sp>
    </p:spTree>
    <p:extLst>
      <p:ext uri="{BB962C8B-B14F-4D97-AF65-F5344CB8AC3E}">
        <p14:creationId xmlns:p14="http://schemas.microsoft.com/office/powerpoint/2010/main" val="45009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34295-B685-241D-4319-419A93F46202}"/>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F269120-DD21-50D2-10DA-14FF08C74529}"/>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31</a:t>
            </a:fld>
            <a:endParaRPr lang="fr-FR" sz="2000" b="1" dirty="0">
              <a:solidFill>
                <a:schemeClr val="tx1"/>
              </a:solidFill>
              <a:latin typeface="Palatino Linotype" panose="02040502050505030304" pitchFamily="18" charset="0"/>
            </a:endParaRPr>
          </a:p>
        </p:txBody>
      </p:sp>
      <p:sp>
        <p:nvSpPr>
          <p:cNvPr id="7" name="ZoneTexte 6">
            <a:extLst>
              <a:ext uri="{FF2B5EF4-FFF2-40B4-BE49-F238E27FC236}">
                <a16:creationId xmlns:a16="http://schemas.microsoft.com/office/drawing/2014/main" id="{9A17427A-0332-5A32-DCA4-4247E3C3CF54}"/>
              </a:ext>
            </a:extLst>
          </p:cNvPr>
          <p:cNvSpPr txBox="1"/>
          <p:nvPr/>
        </p:nvSpPr>
        <p:spPr>
          <a:xfrm>
            <a:off x="92597" y="5382138"/>
            <a:ext cx="5822066" cy="369332"/>
          </a:xfrm>
          <a:prstGeom prst="rect">
            <a:avLst/>
          </a:prstGeom>
          <a:noFill/>
        </p:spPr>
        <p:txBody>
          <a:bodyPr wrap="square" rtlCol="0">
            <a:spAutoFit/>
          </a:bodyPr>
          <a:lstStyle/>
          <a:p>
            <a:r>
              <a:rPr lang="fr-FR" b="1" dirty="0">
                <a:latin typeface="Palatino Linotype" panose="02040502050505030304" pitchFamily="18" charset="0"/>
              </a:rPr>
              <a:t>a</a:t>
            </a:r>
          </a:p>
        </p:txBody>
      </p:sp>
      <p:sp>
        <p:nvSpPr>
          <p:cNvPr id="8" name="ZoneTexte 7">
            <a:extLst>
              <a:ext uri="{FF2B5EF4-FFF2-40B4-BE49-F238E27FC236}">
                <a16:creationId xmlns:a16="http://schemas.microsoft.com/office/drawing/2014/main" id="{9197F8AA-437F-1EFB-618D-68D7A8EC20F9}"/>
              </a:ext>
            </a:extLst>
          </p:cNvPr>
          <p:cNvSpPr txBox="1"/>
          <p:nvPr/>
        </p:nvSpPr>
        <p:spPr>
          <a:xfrm>
            <a:off x="6146991" y="5382138"/>
            <a:ext cx="5822066" cy="369332"/>
          </a:xfrm>
          <a:prstGeom prst="rect">
            <a:avLst/>
          </a:prstGeom>
          <a:noFill/>
        </p:spPr>
        <p:txBody>
          <a:bodyPr wrap="square" rtlCol="0">
            <a:spAutoFit/>
          </a:bodyPr>
          <a:lstStyle/>
          <a:p>
            <a:r>
              <a:rPr lang="fr-FR" b="1" dirty="0">
                <a:latin typeface="Palatino Linotype" panose="02040502050505030304" pitchFamily="18" charset="0"/>
              </a:rPr>
              <a:t>b</a:t>
            </a:r>
          </a:p>
        </p:txBody>
      </p:sp>
      <p:pic>
        <p:nvPicPr>
          <p:cNvPr id="10" name="Image 9" descr="Une image contenant texte, diagramme, carte, capture d’écran&#10;&#10;Le contenu généré par l’IA peut être incorrect.">
            <a:extLst>
              <a:ext uri="{FF2B5EF4-FFF2-40B4-BE49-F238E27FC236}">
                <a16:creationId xmlns:a16="http://schemas.microsoft.com/office/drawing/2014/main" id="{C1ED3AAB-EAFB-DD9B-11E1-AD330246FA1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46991" y="978072"/>
            <a:ext cx="6045009" cy="4398254"/>
          </a:xfrm>
          <a:prstGeom prst="rect">
            <a:avLst/>
          </a:prstGeom>
          <a:noFill/>
          <a:ln>
            <a:noFill/>
          </a:ln>
        </p:spPr>
      </p:pic>
      <p:pic>
        <p:nvPicPr>
          <p:cNvPr id="3" name="Image 2" descr="Une image contenant texte, diagramme, carte, capture d’écran&#10;&#10;Le contenu généré par l’IA peut être incorrect.">
            <a:extLst>
              <a:ext uri="{FF2B5EF4-FFF2-40B4-BE49-F238E27FC236}">
                <a16:creationId xmlns:a16="http://schemas.microsoft.com/office/drawing/2014/main" id="{4D06AFE9-05C0-07C8-585D-9C84BA2F1A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0" y="972428"/>
            <a:ext cx="6143369" cy="4403898"/>
          </a:xfrm>
          <a:prstGeom prst="rect">
            <a:avLst/>
          </a:prstGeom>
        </p:spPr>
      </p:pic>
      <p:sp>
        <p:nvSpPr>
          <p:cNvPr id="2" name="ZoneTexte 1">
            <a:extLst>
              <a:ext uri="{FF2B5EF4-FFF2-40B4-BE49-F238E27FC236}">
                <a16:creationId xmlns:a16="http://schemas.microsoft.com/office/drawing/2014/main" id="{042ABD69-425F-72FD-BD6E-22047EC6EBA0}"/>
              </a:ext>
            </a:extLst>
          </p:cNvPr>
          <p:cNvSpPr txBox="1"/>
          <p:nvPr/>
        </p:nvSpPr>
        <p:spPr>
          <a:xfrm>
            <a:off x="92597" y="614383"/>
            <a:ext cx="9904843"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cs typeface="Times New Roman" panose="02020603050405020304" pitchFamily="18" charset="0"/>
              </a:rPr>
              <a:t>Foyers de contamination des éléments traces dans les sols de la ville de Dschang (1/2)</a:t>
            </a:r>
          </a:p>
        </p:txBody>
      </p:sp>
      <p:sp>
        <p:nvSpPr>
          <p:cNvPr id="6" name="ZoneTexte 5">
            <a:extLst>
              <a:ext uri="{FF2B5EF4-FFF2-40B4-BE49-F238E27FC236}">
                <a16:creationId xmlns:a16="http://schemas.microsoft.com/office/drawing/2014/main" id="{B5FEEB78-AC92-E2DF-14CB-7F57470E653F}"/>
              </a:ext>
            </a:extLst>
          </p:cNvPr>
          <p:cNvSpPr txBox="1"/>
          <p:nvPr/>
        </p:nvSpPr>
        <p:spPr>
          <a:xfrm>
            <a:off x="800885" y="5596046"/>
            <a:ext cx="10590229" cy="338554"/>
          </a:xfrm>
          <a:prstGeom prst="rect">
            <a:avLst/>
          </a:prstGeom>
          <a:noFill/>
        </p:spPr>
        <p:txBody>
          <a:bodyPr wrap="square" rtlCol="0">
            <a:spAutoFit/>
          </a:bodyPr>
          <a:lstStyle/>
          <a:p>
            <a:pPr algn="ctr"/>
            <a:r>
              <a:rPr lang="fr-FR" sz="1600" b="1" dirty="0">
                <a:latin typeface="Palatino Linotype" panose="02040502050505030304" pitchFamily="18" charset="0"/>
                <a:cs typeface="Times New Roman" panose="02020603050405020304" pitchFamily="18" charset="0"/>
              </a:rPr>
              <a:t>Figure 9 : </a:t>
            </a:r>
            <a:r>
              <a:rPr lang="fr-FR" sz="1600" dirty="0">
                <a:latin typeface="Palatino Linotype" panose="02040502050505030304" pitchFamily="18" charset="0"/>
                <a:cs typeface="Times New Roman" panose="02020603050405020304" pitchFamily="18" charset="0"/>
              </a:rPr>
              <a:t>Foyers de contamination des éléments traces dans les sols de la ville de Dschang (a : Cuivre, b : Chrome)</a:t>
            </a:r>
          </a:p>
        </p:txBody>
      </p:sp>
      <p:sp>
        <p:nvSpPr>
          <p:cNvPr id="9" name="Rectangle 8">
            <a:extLst>
              <a:ext uri="{FF2B5EF4-FFF2-40B4-BE49-F238E27FC236}">
                <a16:creationId xmlns:a16="http://schemas.microsoft.com/office/drawing/2014/main" id="{A2CFECAA-6E0C-ADEE-D90E-424C270644F5}"/>
              </a:ext>
            </a:extLst>
          </p:cNvPr>
          <p:cNvSpPr/>
          <p:nvPr/>
        </p:nvSpPr>
        <p:spPr>
          <a:xfrm>
            <a:off x="0" y="-34262"/>
            <a:ext cx="12192000" cy="593062"/>
          </a:xfrm>
          <a:prstGeom prst="rect">
            <a:avLst/>
          </a:prstGeom>
          <a:blipFill>
            <a:blip r:embed="rId5"/>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(5/19)</a:t>
            </a:r>
          </a:p>
        </p:txBody>
      </p:sp>
      <p:sp>
        <p:nvSpPr>
          <p:cNvPr id="5" name="Organigramme : Connecteur 4">
            <a:extLst>
              <a:ext uri="{FF2B5EF4-FFF2-40B4-BE49-F238E27FC236}">
                <a16:creationId xmlns:a16="http://schemas.microsoft.com/office/drawing/2014/main" id="{D464B0BF-5CAF-6DBB-B387-9B5DD619543D}"/>
              </a:ext>
            </a:extLst>
          </p:cNvPr>
          <p:cNvSpPr/>
          <p:nvPr/>
        </p:nvSpPr>
        <p:spPr>
          <a:xfrm>
            <a:off x="250370" y="6095596"/>
            <a:ext cx="130629" cy="139629"/>
          </a:xfrm>
          <a:prstGeom prst="flowChartConnector">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Organigramme : Connecteur 13">
            <a:extLst>
              <a:ext uri="{FF2B5EF4-FFF2-40B4-BE49-F238E27FC236}">
                <a16:creationId xmlns:a16="http://schemas.microsoft.com/office/drawing/2014/main" id="{D51FD896-1963-810B-A7EF-79CFBD8D1EDF}"/>
              </a:ext>
            </a:extLst>
          </p:cNvPr>
          <p:cNvSpPr/>
          <p:nvPr/>
        </p:nvSpPr>
        <p:spPr>
          <a:xfrm>
            <a:off x="250370" y="6442416"/>
            <a:ext cx="130629" cy="139629"/>
          </a:xfrm>
          <a:prstGeom prst="flowChartConnector">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FD63F3F7-F8F6-2932-32BA-3827F7012BDC}"/>
              </a:ext>
            </a:extLst>
          </p:cNvPr>
          <p:cNvSpPr txBox="1"/>
          <p:nvPr/>
        </p:nvSpPr>
        <p:spPr>
          <a:xfrm>
            <a:off x="380999" y="6028841"/>
            <a:ext cx="2558144" cy="307777"/>
          </a:xfrm>
          <a:prstGeom prst="rect">
            <a:avLst/>
          </a:prstGeom>
          <a:noFill/>
        </p:spPr>
        <p:txBody>
          <a:bodyPr wrap="square" rtlCol="0">
            <a:spAutoFit/>
          </a:bodyPr>
          <a:lstStyle/>
          <a:p>
            <a:pPr algn="just"/>
            <a:r>
              <a:rPr lang="fr-FR" sz="1400" dirty="0">
                <a:latin typeface="Palatino Linotype" panose="02040502050505030304" pitchFamily="18" charset="0"/>
              </a:rPr>
              <a:t>Zones propices à l’agriculture</a:t>
            </a:r>
          </a:p>
        </p:txBody>
      </p:sp>
      <p:sp>
        <p:nvSpPr>
          <p:cNvPr id="17" name="ZoneTexte 16">
            <a:extLst>
              <a:ext uri="{FF2B5EF4-FFF2-40B4-BE49-F238E27FC236}">
                <a16:creationId xmlns:a16="http://schemas.microsoft.com/office/drawing/2014/main" id="{69E1F130-9B46-9904-895E-C18DB0C40DB2}"/>
              </a:ext>
            </a:extLst>
          </p:cNvPr>
          <p:cNvSpPr txBox="1"/>
          <p:nvPr/>
        </p:nvSpPr>
        <p:spPr>
          <a:xfrm>
            <a:off x="380999" y="6371884"/>
            <a:ext cx="3516087" cy="307777"/>
          </a:xfrm>
          <a:prstGeom prst="rect">
            <a:avLst/>
          </a:prstGeom>
          <a:noFill/>
        </p:spPr>
        <p:txBody>
          <a:bodyPr wrap="square" rtlCol="0">
            <a:spAutoFit/>
          </a:bodyPr>
          <a:lstStyle/>
          <a:p>
            <a:pPr algn="just"/>
            <a:r>
              <a:rPr lang="fr-FR" sz="1400" dirty="0">
                <a:latin typeface="Palatino Linotype" panose="02040502050505030304" pitchFamily="18" charset="0"/>
              </a:rPr>
              <a:t>Zones propices aux cultures ornementales</a:t>
            </a:r>
          </a:p>
        </p:txBody>
      </p:sp>
      <p:sp>
        <p:nvSpPr>
          <p:cNvPr id="19" name="Organigramme : Connecteur 18">
            <a:extLst>
              <a:ext uri="{FF2B5EF4-FFF2-40B4-BE49-F238E27FC236}">
                <a16:creationId xmlns:a16="http://schemas.microsoft.com/office/drawing/2014/main" id="{94C62B71-7C2E-7571-C6CA-EC9A56346C93}"/>
              </a:ext>
            </a:extLst>
          </p:cNvPr>
          <p:cNvSpPr/>
          <p:nvPr/>
        </p:nvSpPr>
        <p:spPr>
          <a:xfrm>
            <a:off x="5784034" y="6095596"/>
            <a:ext cx="130629" cy="139629"/>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highlight>
                <a:srgbClr val="FF0000"/>
              </a:highlight>
            </a:endParaRPr>
          </a:p>
        </p:txBody>
      </p:sp>
      <p:sp>
        <p:nvSpPr>
          <p:cNvPr id="21" name="ZoneTexte 20">
            <a:extLst>
              <a:ext uri="{FF2B5EF4-FFF2-40B4-BE49-F238E27FC236}">
                <a16:creationId xmlns:a16="http://schemas.microsoft.com/office/drawing/2014/main" id="{82C6068C-FBD7-374A-8D53-2DEA8480D02E}"/>
              </a:ext>
            </a:extLst>
          </p:cNvPr>
          <p:cNvSpPr txBox="1"/>
          <p:nvPr/>
        </p:nvSpPr>
        <p:spPr>
          <a:xfrm>
            <a:off x="5914663" y="6028840"/>
            <a:ext cx="3904251" cy="307777"/>
          </a:xfrm>
          <a:prstGeom prst="rect">
            <a:avLst/>
          </a:prstGeom>
          <a:noFill/>
        </p:spPr>
        <p:txBody>
          <a:bodyPr wrap="square" rtlCol="0">
            <a:spAutoFit/>
          </a:bodyPr>
          <a:lstStyle/>
          <a:p>
            <a:pPr algn="just"/>
            <a:r>
              <a:rPr lang="fr-FR" sz="1400" dirty="0">
                <a:latin typeface="Palatino Linotype" panose="02040502050505030304" pitchFamily="18" charset="0"/>
              </a:rPr>
              <a:t>Zones prohibées pour tout type d’agriculture</a:t>
            </a:r>
          </a:p>
        </p:txBody>
      </p:sp>
      <p:sp>
        <p:nvSpPr>
          <p:cNvPr id="12" name="ZoneTexte 11">
            <a:extLst>
              <a:ext uri="{FF2B5EF4-FFF2-40B4-BE49-F238E27FC236}">
                <a16:creationId xmlns:a16="http://schemas.microsoft.com/office/drawing/2014/main" id="{69AB0F5E-BCB2-19EF-86AC-9ED0DE70BED4}"/>
              </a:ext>
            </a:extLst>
          </p:cNvPr>
          <p:cNvSpPr txBox="1"/>
          <p:nvPr/>
        </p:nvSpPr>
        <p:spPr>
          <a:xfrm>
            <a:off x="4567557" y="6308209"/>
            <a:ext cx="1528442" cy="369332"/>
          </a:xfrm>
          <a:prstGeom prst="rect">
            <a:avLst/>
          </a:prstGeom>
          <a:noFill/>
        </p:spPr>
        <p:txBody>
          <a:bodyPr wrap="square">
            <a:spAutoFit/>
          </a:bodyPr>
          <a:lstStyle/>
          <a:p>
            <a:pPr algn="ctr"/>
            <a:r>
              <a:rPr lang="fr-FR" b="1" dirty="0">
                <a:latin typeface="Palatino Linotype" panose="02040502050505030304" pitchFamily="18" charset="0"/>
              </a:rPr>
              <a:t>Cr (87,32 %) </a:t>
            </a:r>
            <a:endParaRPr lang="fr-FR" dirty="0"/>
          </a:p>
        </p:txBody>
      </p:sp>
      <p:sp>
        <p:nvSpPr>
          <p:cNvPr id="16" name="ZoneTexte 15">
            <a:extLst>
              <a:ext uri="{FF2B5EF4-FFF2-40B4-BE49-F238E27FC236}">
                <a16:creationId xmlns:a16="http://schemas.microsoft.com/office/drawing/2014/main" id="{6AEC1A25-E1B2-1556-C80F-ADFA5C99ABFA}"/>
              </a:ext>
            </a:extLst>
          </p:cNvPr>
          <p:cNvSpPr txBox="1"/>
          <p:nvPr/>
        </p:nvSpPr>
        <p:spPr>
          <a:xfrm>
            <a:off x="10234663" y="6308209"/>
            <a:ext cx="1528441" cy="369332"/>
          </a:xfrm>
          <a:prstGeom prst="rect">
            <a:avLst/>
          </a:prstGeom>
          <a:noFill/>
        </p:spPr>
        <p:txBody>
          <a:bodyPr wrap="square">
            <a:spAutoFit/>
          </a:bodyPr>
          <a:lstStyle/>
          <a:p>
            <a:pPr algn="ctr"/>
            <a:r>
              <a:rPr lang="fr-FR" b="1" dirty="0">
                <a:latin typeface="Palatino Linotype" panose="02040502050505030304" pitchFamily="18" charset="0"/>
              </a:rPr>
              <a:t>Cu (47,89%) </a:t>
            </a:r>
            <a:endParaRPr lang="fr-FR" dirty="0"/>
          </a:p>
        </p:txBody>
      </p:sp>
    </p:spTree>
    <p:extLst>
      <p:ext uri="{BB962C8B-B14F-4D97-AF65-F5344CB8AC3E}">
        <p14:creationId xmlns:p14="http://schemas.microsoft.com/office/powerpoint/2010/main" val="123604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9"/>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6" grpId="0"/>
      <p:bldP spid="12"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FEFD7-22F0-4ECD-A37A-E993D85118CC}"/>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B3E03FF-BBB3-F3E7-836B-5601F8BBA6C0}"/>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32</a:t>
            </a:fld>
            <a:endParaRPr lang="fr-FR" sz="2000" b="1" dirty="0">
              <a:solidFill>
                <a:schemeClr val="tx1"/>
              </a:solidFill>
              <a:latin typeface="Palatino Linotype" panose="02040502050505030304" pitchFamily="18" charset="0"/>
            </a:endParaRPr>
          </a:p>
        </p:txBody>
      </p:sp>
      <p:sp>
        <p:nvSpPr>
          <p:cNvPr id="7" name="ZoneTexte 6">
            <a:extLst>
              <a:ext uri="{FF2B5EF4-FFF2-40B4-BE49-F238E27FC236}">
                <a16:creationId xmlns:a16="http://schemas.microsoft.com/office/drawing/2014/main" id="{8CF58026-00FF-D0A1-6915-61F9AEB43BF5}"/>
              </a:ext>
            </a:extLst>
          </p:cNvPr>
          <p:cNvSpPr txBox="1"/>
          <p:nvPr/>
        </p:nvSpPr>
        <p:spPr>
          <a:xfrm>
            <a:off x="92597" y="5382138"/>
            <a:ext cx="5822066" cy="369332"/>
          </a:xfrm>
          <a:prstGeom prst="rect">
            <a:avLst/>
          </a:prstGeom>
          <a:noFill/>
        </p:spPr>
        <p:txBody>
          <a:bodyPr wrap="square" rtlCol="0">
            <a:spAutoFit/>
          </a:bodyPr>
          <a:lstStyle/>
          <a:p>
            <a:r>
              <a:rPr lang="fr-FR" b="1" dirty="0">
                <a:latin typeface="Palatino Linotype" panose="02040502050505030304" pitchFamily="18" charset="0"/>
              </a:rPr>
              <a:t>c</a:t>
            </a:r>
          </a:p>
        </p:txBody>
      </p:sp>
      <p:sp>
        <p:nvSpPr>
          <p:cNvPr id="8" name="ZoneTexte 7">
            <a:extLst>
              <a:ext uri="{FF2B5EF4-FFF2-40B4-BE49-F238E27FC236}">
                <a16:creationId xmlns:a16="http://schemas.microsoft.com/office/drawing/2014/main" id="{68B1E9C9-F1FD-CF11-712F-1162F3C93A0C}"/>
              </a:ext>
            </a:extLst>
          </p:cNvPr>
          <p:cNvSpPr txBox="1"/>
          <p:nvPr/>
        </p:nvSpPr>
        <p:spPr>
          <a:xfrm>
            <a:off x="6146991" y="5382138"/>
            <a:ext cx="5822066" cy="369332"/>
          </a:xfrm>
          <a:prstGeom prst="rect">
            <a:avLst/>
          </a:prstGeom>
          <a:noFill/>
        </p:spPr>
        <p:txBody>
          <a:bodyPr wrap="square" rtlCol="0">
            <a:spAutoFit/>
          </a:bodyPr>
          <a:lstStyle/>
          <a:p>
            <a:r>
              <a:rPr lang="fr-FR" b="1" dirty="0">
                <a:latin typeface="Palatino Linotype" panose="02040502050505030304" pitchFamily="18" charset="0"/>
              </a:rPr>
              <a:t>d</a:t>
            </a:r>
          </a:p>
        </p:txBody>
      </p:sp>
      <p:sp>
        <p:nvSpPr>
          <p:cNvPr id="2" name="ZoneTexte 1">
            <a:extLst>
              <a:ext uri="{FF2B5EF4-FFF2-40B4-BE49-F238E27FC236}">
                <a16:creationId xmlns:a16="http://schemas.microsoft.com/office/drawing/2014/main" id="{5943EA76-61CA-0A07-6CE0-60745734342E}"/>
              </a:ext>
            </a:extLst>
          </p:cNvPr>
          <p:cNvSpPr txBox="1"/>
          <p:nvPr/>
        </p:nvSpPr>
        <p:spPr>
          <a:xfrm>
            <a:off x="92597" y="614383"/>
            <a:ext cx="9904843"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cs typeface="Times New Roman" panose="02020603050405020304" pitchFamily="18" charset="0"/>
              </a:rPr>
              <a:t>Foyers de contamination des éléments traces dans les sols de la ville de Dschang (2/2)</a:t>
            </a:r>
          </a:p>
        </p:txBody>
      </p:sp>
      <p:sp>
        <p:nvSpPr>
          <p:cNvPr id="6" name="ZoneTexte 5">
            <a:extLst>
              <a:ext uri="{FF2B5EF4-FFF2-40B4-BE49-F238E27FC236}">
                <a16:creationId xmlns:a16="http://schemas.microsoft.com/office/drawing/2014/main" id="{E681E6E9-D133-5709-0C19-75CB4511ED76}"/>
              </a:ext>
            </a:extLst>
          </p:cNvPr>
          <p:cNvSpPr txBox="1"/>
          <p:nvPr/>
        </p:nvSpPr>
        <p:spPr>
          <a:xfrm>
            <a:off x="800885" y="5581918"/>
            <a:ext cx="10590229" cy="338554"/>
          </a:xfrm>
          <a:prstGeom prst="rect">
            <a:avLst/>
          </a:prstGeom>
          <a:noFill/>
        </p:spPr>
        <p:txBody>
          <a:bodyPr wrap="square" rtlCol="0">
            <a:spAutoFit/>
          </a:bodyPr>
          <a:lstStyle/>
          <a:p>
            <a:pPr algn="ctr"/>
            <a:r>
              <a:rPr lang="fr-FR" sz="1600" b="1" dirty="0">
                <a:latin typeface="Palatino Linotype" panose="02040502050505030304" pitchFamily="18" charset="0"/>
                <a:cs typeface="Times New Roman" panose="02020603050405020304" pitchFamily="18" charset="0"/>
              </a:rPr>
              <a:t>Figure 10 : </a:t>
            </a:r>
            <a:r>
              <a:rPr lang="fr-FR" sz="1600" dirty="0">
                <a:latin typeface="Palatino Linotype" panose="02040502050505030304" pitchFamily="18" charset="0"/>
                <a:cs typeface="Times New Roman" panose="02020603050405020304" pitchFamily="18" charset="0"/>
              </a:rPr>
              <a:t>Foyers de contamination des éléments traces dans les sols de la ville de Dschang (c : Plomb, b : Zinc)</a:t>
            </a:r>
          </a:p>
        </p:txBody>
      </p:sp>
      <p:sp>
        <p:nvSpPr>
          <p:cNvPr id="9" name="Rectangle 8">
            <a:extLst>
              <a:ext uri="{FF2B5EF4-FFF2-40B4-BE49-F238E27FC236}">
                <a16:creationId xmlns:a16="http://schemas.microsoft.com/office/drawing/2014/main" id="{B1D000CC-5D0F-01F4-7083-8AA8519FA6B0}"/>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(6/19)</a:t>
            </a:r>
          </a:p>
        </p:txBody>
      </p:sp>
      <p:pic>
        <p:nvPicPr>
          <p:cNvPr id="5" name="Image 4" descr="Une image contenant texte, diagramme, carte, capture d’écran&#10;&#10;Le contenu généré par l’IA peut être incorrect.">
            <a:extLst>
              <a:ext uri="{FF2B5EF4-FFF2-40B4-BE49-F238E27FC236}">
                <a16:creationId xmlns:a16="http://schemas.microsoft.com/office/drawing/2014/main" id="{5A314DA5-4006-A8EE-105F-41DA2E9E83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96113"/>
            <a:ext cx="6130193" cy="4367814"/>
          </a:xfrm>
          <a:prstGeom prst="rect">
            <a:avLst/>
          </a:prstGeom>
        </p:spPr>
      </p:pic>
      <p:pic>
        <p:nvPicPr>
          <p:cNvPr id="11" name="Image 10">
            <a:extLst>
              <a:ext uri="{FF2B5EF4-FFF2-40B4-BE49-F238E27FC236}">
                <a16:creationId xmlns:a16="http://schemas.microsoft.com/office/drawing/2014/main" id="{B7A489A7-C285-66C3-372D-FEDE1336F3A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6014" y="996112"/>
            <a:ext cx="6035986" cy="4367815"/>
          </a:xfrm>
          <a:prstGeom prst="rect">
            <a:avLst/>
          </a:prstGeom>
          <a:noFill/>
          <a:ln>
            <a:noFill/>
          </a:ln>
        </p:spPr>
      </p:pic>
      <p:sp>
        <p:nvSpPr>
          <p:cNvPr id="10" name="Organigramme : Connecteur 9">
            <a:extLst>
              <a:ext uri="{FF2B5EF4-FFF2-40B4-BE49-F238E27FC236}">
                <a16:creationId xmlns:a16="http://schemas.microsoft.com/office/drawing/2014/main" id="{BF065F8D-AABD-131D-3415-91C184D4D9EC}"/>
              </a:ext>
            </a:extLst>
          </p:cNvPr>
          <p:cNvSpPr/>
          <p:nvPr/>
        </p:nvSpPr>
        <p:spPr>
          <a:xfrm>
            <a:off x="250370" y="6095596"/>
            <a:ext cx="130629" cy="139629"/>
          </a:xfrm>
          <a:prstGeom prst="flowChartConnector">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Organigramme : Connecteur 12">
            <a:extLst>
              <a:ext uri="{FF2B5EF4-FFF2-40B4-BE49-F238E27FC236}">
                <a16:creationId xmlns:a16="http://schemas.microsoft.com/office/drawing/2014/main" id="{7C2D6010-64A7-BD40-9EF9-2E28368C4DE7}"/>
              </a:ext>
            </a:extLst>
          </p:cNvPr>
          <p:cNvSpPr/>
          <p:nvPr/>
        </p:nvSpPr>
        <p:spPr>
          <a:xfrm>
            <a:off x="250370" y="6442416"/>
            <a:ext cx="130629" cy="139629"/>
          </a:xfrm>
          <a:prstGeom prst="flowChartConnector">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ZoneTexte 14">
            <a:extLst>
              <a:ext uri="{FF2B5EF4-FFF2-40B4-BE49-F238E27FC236}">
                <a16:creationId xmlns:a16="http://schemas.microsoft.com/office/drawing/2014/main" id="{3E69E81E-1EAA-D835-1AB5-7E1D3857345E}"/>
              </a:ext>
            </a:extLst>
          </p:cNvPr>
          <p:cNvSpPr txBox="1"/>
          <p:nvPr/>
        </p:nvSpPr>
        <p:spPr>
          <a:xfrm>
            <a:off x="380999" y="6011521"/>
            <a:ext cx="2558144" cy="307777"/>
          </a:xfrm>
          <a:prstGeom prst="rect">
            <a:avLst/>
          </a:prstGeom>
          <a:noFill/>
        </p:spPr>
        <p:txBody>
          <a:bodyPr wrap="square" rtlCol="0">
            <a:spAutoFit/>
          </a:bodyPr>
          <a:lstStyle/>
          <a:p>
            <a:pPr algn="just"/>
            <a:r>
              <a:rPr lang="fr-FR" sz="1400" dirty="0">
                <a:latin typeface="Palatino Linotype" panose="02040502050505030304" pitchFamily="18" charset="0"/>
              </a:rPr>
              <a:t>Zones propices à l’agriculture</a:t>
            </a:r>
          </a:p>
        </p:txBody>
      </p:sp>
      <p:sp>
        <p:nvSpPr>
          <p:cNvPr id="17" name="ZoneTexte 16">
            <a:extLst>
              <a:ext uri="{FF2B5EF4-FFF2-40B4-BE49-F238E27FC236}">
                <a16:creationId xmlns:a16="http://schemas.microsoft.com/office/drawing/2014/main" id="{846DDE65-6FF3-E68D-4402-461430C7B0A9}"/>
              </a:ext>
            </a:extLst>
          </p:cNvPr>
          <p:cNvSpPr txBox="1"/>
          <p:nvPr/>
        </p:nvSpPr>
        <p:spPr>
          <a:xfrm>
            <a:off x="380999" y="6371884"/>
            <a:ext cx="3516087" cy="307777"/>
          </a:xfrm>
          <a:prstGeom prst="rect">
            <a:avLst/>
          </a:prstGeom>
          <a:noFill/>
        </p:spPr>
        <p:txBody>
          <a:bodyPr wrap="square" rtlCol="0">
            <a:spAutoFit/>
          </a:bodyPr>
          <a:lstStyle/>
          <a:p>
            <a:pPr algn="just"/>
            <a:r>
              <a:rPr lang="fr-FR" sz="1400" dirty="0">
                <a:latin typeface="Palatino Linotype" panose="02040502050505030304" pitchFamily="18" charset="0"/>
              </a:rPr>
              <a:t>Zones propices aux cultures ornementales</a:t>
            </a:r>
          </a:p>
        </p:txBody>
      </p:sp>
      <p:sp>
        <p:nvSpPr>
          <p:cNvPr id="19" name="Organigramme : Connecteur 18">
            <a:extLst>
              <a:ext uri="{FF2B5EF4-FFF2-40B4-BE49-F238E27FC236}">
                <a16:creationId xmlns:a16="http://schemas.microsoft.com/office/drawing/2014/main" id="{A53EF6C6-E91E-CEE6-DA51-45144CDAA8AE}"/>
              </a:ext>
            </a:extLst>
          </p:cNvPr>
          <p:cNvSpPr/>
          <p:nvPr/>
        </p:nvSpPr>
        <p:spPr>
          <a:xfrm>
            <a:off x="5784034" y="6095596"/>
            <a:ext cx="130629" cy="139629"/>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highlight>
                <a:srgbClr val="FF0000"/>
              </a:highlight>
            </a:endParaRPr>
          </a:p>
        </p:txBody>
      </p:sp>
      <p:sp>
        <p:nvSpPr>
          <p:cNvPr id="21" name="ZoneTexte 20">
            <a:extLst>
              <a:ext uri="{FF2B5EF4-FFF2-40B4-BE49-F238E27FC236}">
                <a16:creationId xmlns:a16="http://schemas.microsoft.com/office/drawing/2014/main" id="{C0CA263D-AE1E-8D69-E0BE-E69147653D45}"/>
              </a:ext>
            </a:extLst>
          </p:cNvPr>
          <p:cNvSpPr txBox="1"/>
          <p:nvPr/>
        </p:nvSpPr>
        <p:spPr>
          <a:xfrm>
            <a:off x="5914663" y="6021052"/>
            <a:ext cx="3882480" cy="307777"/>
          </a:xfrm>
          <a:prstGeom prst="rect">
            <a:avLst/>
          </a:prstGeom>
          <a:noFill/>
        </p:spPr>
        <p:txBody>
          <a:bodyPr wrap="square" rtlCol="0">
            <a:spAutoFit/>
          </a:bodyPr>
          <a:lstStyle/>
          <a:p>
            <a:pPr algn="just"/>
            <a:r>
              <a:rPr lang="fr-FR" sz="1400" dirty="0">
                <a:latin typeface="Palatino Linotype" panose="02040502050505030304" pitchFamily="18" charset="0"/>
              </a:rPr>
              <a:t>Zones prohibées pour tout type d’agriculture</a:t>
            </a:r>
          </a:p>
        </p:txBody>
      </p:sp>
      <p:sp>
        <p:nvSpPr>
          <p:cNvPr id="3" name="ZoneTexte 2">
            <a:extLst>
              <a:ext uri="{FF2B5EF4-FFF2-40B4-BE49-F238E27FC236}">
                <a16:creationId xmlns:a16="http://schemas.microsoft.com/office/drawing/2014/main" id="{A3DAE39D-BE3F-266C-D2FF-4430394E913A}"/>
              </a:ext>
            </a:extLst>
          </p:cNvPr>
          <p:cNvSpPr txBox="1"/>
          <p:nvPr/>
        </p:nvSpPr>
        <p:spPr>
          <a:xfrm>
            <a:off x="4644479" y="6389488"/>
            <a:ext cx="1451520" cy="369332"/>
          </a:xfrm>
          <a:prstGeom prst="rect">
            <a:avLst/>
          </a:prstGeom>
          <a:noFill/>
        </p:spPr>
        <p:txBody>
          <a:bodyPr wrap="square" rtlCol="0">
            <a:spAutoFit/>
          </a:bodyPr>
          <a:lstStyle/>
          <a:p>
            <a:pPr algn="ctr"/>
            <a:r>
              <a:rPr lang="fr-FR" b="1" dirty="0">
                <a:latin typeface="Palatino Linotype" panose="02040502050505030304" pitchFamily="18" charset="0"/>
              </a:rPr>
              <a:t>Pb (16,9%)</a:t>
            </a:r>
          </a:p>
        </p:txBody>
      </p:sp>
      <p:sp>
        <p:nvSpPr>
          <p:cNvPr id="14" name="ZoneTexte 13">
            <a:extLst>
              <a:ext uri="{FF2B5EF4-FFF2-40B4-BE49-F238E27FC236}">
                <a16:creationId xmlns:a16="http://schemas.microsoft.com/office/drawing/2014/main" id="{8267FF56-83E6-A054-9AC1-A402BA7F8DE8}"/>
              </a:ext>
            </a:extLst>
          </p:cNvPr>
          <p:cNvSpPr txBox="1"/>
          <p:nvPr/>
        </p:nvSpPr>
        <p:spPr>
          <a:xfrm>
            <a:off x="9997440" y="6397379"/>
            <a:ext cx="1628503" cy="369332"/>
          </a:xfrm>
          <a:prstGeom prst="rect">
            <a:avLst/>
          </a:prstGeom>
          <a:noFill/>
        </p:spPr>
        <p:txBody>
          <a:bodyPr wrap="square">
            <a:spAutoFit/>
          </a:bodyPr>
          <a:lstStyle/>
          <a:p>
            <a:pPr algn="ctr"/>
            <a:r>
              <a:rPr lang="fr-FR" b="1" dirty="0">
                <a:latin typeface="Palatino Linotype" panose="02040502050505030304" pitchFamily="18" charset="0"/>
              </a:rPr>
              <a:t>Zn (49,30%) </a:t>
            </a:r>
            <a:endParaRPr lang="fr-FR" dirty="0"/>
          </a:p>
        </p:txBody>
      </p:sp>
    </p:spTree>
    <p:extLst>
      <p:ext uri="{BB962C8B-B14F-4D97-AF65-F5344CB8AC3E}">
        <p14:creationId xmlns:p14="http://schemas.microsoft.com/office/powerpoint/2010/main" val="42727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6" grpId="0"/>
      <p:bldP spid="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33C45-4261-A620-A37A-0E970DB31BBC}"/>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D47EE824-2B45-5D8C-AB4A-F40E6C60620B}"/>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33</a:t>
            </a:fld>
            <a:endParaRPr lang="fr-FR" sz="2000" b="1" dirty="0">
              <a:solidFill>
                <a:schemeClr val="tx1"/>
              </a:solidFill>
              <a:latin typeface="Palatino Linotype" panose="02040502050505030304" pitchFamily="18" charset="0"/>
            </a:endParaRPr>
          </a:p>
        </p:txBody>
      </p:sp>
      <p:sp>
        <p:nvSpPr>
          <p:cNvPr id="6" name="ZoneTexte 5">
            <a:extLst>
              <a:ext uri="{FF2B5EF4-FFF2-40B4-BE49-F238E27FC236}">
                <a16:creationId xmlns:a16="http://schemas.microsoft.com/office/drawing/2014/main" id="{7264A38A-DB2E-9E6C-ED76-B8C39DF371DA}"/>
              </a:ext>
            </a:extLst>
          </p:cNvPr>
          <p:cNvSpPr txBox="1"/>
          <p:nvPr/>
        </p:nvSpPr>
        <p:spPr>
          <a:xfrm>
            <a:off x="0" y="706978"/>
            <a:ext cx="8605520"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cs typeface="Times New Roman" panose="02020603050405020304" pitchFamily="18" charset="0"/>
              </a:rPr>
              <a:t>Évolution de la concentration en ET en fonction de la profondeur à Dschang</a:t>
            </a:r>
          </a:p>
        </p:txBody>
      </p:sp>
      <p:pic>
        <p:nvPicPr>
          <p:cNvPr id="9" name="Image 8">
            <a:extLst>
              <a:ext uri="{FF2B5EF4-FFF2-40B4-BE49-F238E27FC236}">
                <a16:creationId xmlns:a16="http://schemas.microsoft.com/office/drawing/2014/main" id="{88002149-9E07-B3F5-55E6-348DD47E56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43469"/>
            <a:ext cx="3322320" cy="3317547"/>
          </a:xfrm>
          <a:prstGeom prst="rect">
            <a:avLst/>
          </a:prstGeom>
          <a:noFill/>
        </p:spPr>
      </p:pic>
      <p:pic>
        <p:nvPicPr>
          <p:cNvPr id="10" name="Image 9">
            <a:extLst>
              <a:ext uri="{FF2B5EF4-FFF2-40B4-BE49-F238E27FC236}">
                <a16:creationId xmlns:a16="http://schemas.microsoft.com/office/drawing/2014/main" id="{DF914E90-21E0-70B6-CB9A-0F5D3F2323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58994" y="1188556"/>
            <a:ext cx="2937006" cy="3317547"/>
          </a:xfrm>
          <a:prstGeom prst="rect">
            <a:avLst/>
          </a:prstGeom>
          <a:noFill/>
        </p:spPr>
      </p:pic>
      <p:pic>
        <p:nvPicPr>
          <p:cNvPr id="11" name="Image 10">
            <a:extLst>
              <a:ext uri="{FF2B5EF4-FFF2-40B4-BE49-F238E27FC236}">
                <a16:creationId xmlns:a16="http://schemas.microsoft.com/office/drawing/2014/main" id="{F40106FC-8C08-A77F-0C50-F9C459021222}"/>
              </a:ext>
            </a:extLst>
          </p:cNvPr>
          <p:cNvPicPr>
            <a:picLocks noChangeAspect="1"/>
          </p:cNvPicPr>
          <p:nvPr/>
        </p:nvPicPr>
        <p:blipFill>
          <a:blip r:embed="rId5"/>
          <a:stretch>
            <a:fillRect/>
          </a:stretch>
        </p:blipFill>
        <p:spPr>
          <a:xfrm>
            <a:off x="5999480" y="1188555"/>
            <a:ext cx="3251200" cy="3317547"/>
          </a:xfrm>
          <a:prstGeom prst="rect">
            <a:avLst/>
          </a:prstGeom>
        </p:spPr>
      </p:pic>
      <p:pic>
        <p:nvPicPr>
          <p:cNvPr id="12" name="Image 11">
            <a:extLst>
              <a:ext uri="{FF2B5EF4-FFF2-40B4-BE49-F238E27FC236}">
                <a16:creationId xmlns:a16="http://schemas.microsoft.com/office/drawing/2014/main" id="{DA13711E-751D-821F-6656-36CB217660EE}"/>
              </a:ext>
            </a:extLst>
          </p:cNvPr>
          <p:cNvPicPr>
            <a:picLocks noChangeAspect="1"/>
          </p:cNvPicPr>
          <p:nvPr/>
        </p:nvPicPr>
        <p:blipFill>
          <a:blip r:embed="rId6"/>
          <a:stretch>
            <a:fillRect/>
          </a:stretch>
        </p:blipFill>
        <p:spPr>
          <a:xfrm>
            <a:off x="9250680" y="1110881"/>
            <a:ext cx="2937007" cy="3472894"/>
          </a:xfrm>
          <a:prstGeom prst="rect">
            <a:avLst/>
          </a:prstGeom>
        </p:spPr>
      </p:pic>
      <p:sp>
        <p:nvSpPr>
          <p:cNvPr id="14" name="ZoneTexte 13">
            <a:extLst>
              <a:ext uri="{FF2B5EF4-FFF2-40B4-BE49-F238E27FC236}">
                <a16:creationId xmlns:a16="http://schemas.microsoft.com/office/drawing/2014/main" id="{8A70C815-69E0-469B-836C-5BE3107C11E4}"/>
              </a:ext>
            </a:extLst>
          </p:cNvPr>
          <p:cNvSpPr txBox="1"/>
          <p:nvPr/>
        </p:nvSpPr>
        <p:spPr>
          <a:xfrm>
            <a:off x="0" y="4933020"/>
            <a:ext cx="11998960" cy="171194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Informations sur l’origine des ET en surface</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Dans le cas de Dschang, les ET sont liées aux activités humaines</a:t>
            </a:r>
          </a:p>
          <a:p>
            <a:pPr marL="285750" indent="-285750" algn="just">
              <a:lnSpc>
                <a:spcPct val="150000"/>
              </a:lnSpc>
              <a:buFont typeface="Wingdings" panose="05000000000000000000" pitchFamily="2" charset="2"/>
              <a:buChar char="v"/>
            </a:pPr>
            <a:r>
              <a:rPr lang="fr-FR" b="1" dirty="0">
                <a:effectLst>
                  <a:outerShdw blurRad="38100" dist="38100" dir="2700000" algn="tl">
                    <a:srgbClr val="000000">
                      <a:alpha val="43137"/>
                    </a:srgbClr>
                  </a:outerShdw>
                </a:effectLst>
                <a:latin typeface="Palatino Linotype" panose="02040502050505030304" pitchFamily="18" charset="0"/>
              </a:rPr>
              <a:t>Wei </a:t>
            </a:r>
            <a:r>
              <a:rPr lang="fr-FR" b="1" i="1" dirty="0">
                <a:effectLst>
                  <a:outerShdw blurRad="38100" dist="38100" dir="2700000" algn="tl">
                    <a:srgbClr val="000000">
                      <a:alpha val="43137"/>
                    </a:srgbClr>
                  </a:outerShdw>
                </a:effectLst>
                <a:latin typeface="Palatino Linotype" panose="02040502050505030304" pitchFamily="18" charset="0"/>
              </a:rPr>
              <a:t>et al</a:t>
            </a:r>
            <a:r>
              <a:rPr lang="fr-FR" b="1" dirty="0">
                <a:effectLst>
                  <a:outerShdw blurRad="38100" dist="38100" dir="2700000" algn="tl">
                    <a:srgbClr val="000000">
                      <a:alpha val="43137"/>
                    </a:srgbClr>
                  </a:outerShdw>
                </a:effectLst>
                <a:latin typeface="Palatino Linotype" panose="02040502050505030304" pitchFamily="18" charset="0"/>
              </a:rPr>
              <a:t>. (2020) </a:t>
            </a:r>
            <a:r>
              <a:rPr lang="fr-FR" dirty="0">
                <a:effectLst>
                  <a:outerShdw blurRad="38100" dist="38100" dir="2700000" algn="tl">
                    <a:srgbClr val="000000">
                      <a:alpha val="43137"/>
                    </a:srgbClr>
                  </a:outerShdw>
                </a:effectLst>
                <a:latin typeface="Palatino Linotype" panose="02040502050505030304" pitchFamily="18" charset="0"/>
              </a:rPr>
              <a:t>en Chine et </a:t>
            </a:r>
            <a:r>
              <a:rPr lang="fr-FR" b="1" dirty="0">
                <a:effectLst>
                  <a:outerShdw blurRad="38100" dist="38100" dir="2700000" algn="tl">
                    <a:srgbClr val="000000">
                      <a:alpha val="43137"/>
                    </a:srgbClr>
                  </a:outerShdw>
                </a:effectLst>
                <a:latin typeface="Palatino Linotype" panose="02040502050505030304" pitchFamily="18" charset="0"/>
              </a:rPr>
              <a:t>Owusu-</a:t>
            </a:r>
            <a:r>
              <a:rPr lang="fr-FR" b="1" dirty="0" err="1">
                <a:effectLst>
                  <a:outerShdw blurRad="38100" dist="38100" dir="2700000" algn="tl">
                    <a:srgbClr val="000000">
                      <a:alpha val="43137"/>
                    </a:srgbClr>
                  </a:outerShdw>
                </a:effectLst>
                <a:latin typeface="Palatino Linotype" panose="02040502050505030304" pitchFamily="18" charset="0"/>
              </a:rPr>
              <a:t>Sekyere</a:t>
            </a:r>
            <a:r>
              <a:rPr lang="fr-FR" b="1" dirty="0">
                <a:effectLst>
                  <a:outerShdw blurRad="38100" dist="38100" dir="2700000" algn="tl">
                    <a:srgbClr val="000000">
                      <a:alpha val="43137"/>
                    </a:srgbClr>
                  </a:outerShdw>
                </a:effectLst>
                <a:latin typeface="Palatino Linotype" panose="02040502050505030304" pitchFamily="18" charset="0"/>
              </a:rPr>
              <a:t> </a:t>
            </a:r>
            <a:r>
              <a:rPr lang="fr-FR" b="1" i="1" dirty="0">
                <a:effectLst>
                  <a:outerShdw blurRad="38100" dist="38100" dir="2700000" algn="tl">
                    <a:srgbClr val="000000">
                      <a:alpha val="43137"/>
                    </a:srgbClr>
                  </a:outerShdw>
                </a:effectLst>
                <a:latin typeface="Palatino Linotype" panose="02040502050505030304" pitchFamily="18" charset="0"/>
              </a:rPr>
              <a:t>et al</a:t>
            </a:r>
            <a:r>
              <a:rPr lang="fr-FR" b="1" dirty="0">
                <a:effectLst>
                  <a:outerShdw blurRad="38100" dist="38100" dir="2700000" algn="tl">
                    <a:srgbClr val="000000">
                      <a:alpha val="43137"/>
                    </a:srgbClr>
                  </a:outerShdw>
                </a:effectLst>
                <a:latin typeface="Palatino Linotype" panose="02040502050505030304" pitchFamily="18" charset="0"/>
              </a:rPr>
              <a:t>. (2024) </a:t>
            </a:r>
            <a:r>
              <a:rPr lang="fr-FR" dirty="0">
                <a:effectLst>
                  <a:outerShdw blurRad="38100" dist="38100" dir="2700000" algn="tl">
                    <a:srgbClr val="000000">
                      <a:alpha val="43137"/>
                    </a:srgbClr>
                  </a:outerShdw>
                </a:effectLst>
                <a:latin typeface="Palatino Linotype" panose="02040502050505030304" pitchFamily="18" charset="0"/>
              </a:rPr>
              <a:t>au Ghana ont également montré que les activités anthropiques favorisent l’enrichissement de sols en ET </a:t>
            </a:r>
          </a:p>
        </p:txBody>
      </p:sp>
      <p:sp>
        <p:nvSpPr>
          <p:cNvPr id="15" name="ZoneTexte 14">
            <a:extLst>
              <a:ext uri="{FF2B5EF4-FFF2-40B4-BE49-F238E27FC236}">
                <a16:creationId xmlns:a16="http://schemas.microsoft.com/office/drawing/2014/main" id="{1E578A5F-3B7B-51B5-5468-7F1B8296E9B2}"/>
              </a:ext>
            </a:extLst>
          </p:cNvPr>
          <p:cNvSpPr txBox="1"/>
          <p:nvPr/>
        </p:nvSpPr>
        <p:spPr>
          <a:xfrm>
            <a:off x="1087120" y="4640420"/>
            <a:ext cx="10017760" cy="323165"/>
          </a:xfrm>
          <a:prstGeom prst="rect">
            <a:avLst/>
          </a:prstGeom>
          <a:noFill/>
        </p:spPr>
        <p:txBody>
          <a:bodyPr wrap="square" rtlCol="0">
            <a:spAutoFit/>
          </a:bodyPr>
          <a:lstStyle/>
          <a:p>
            <a:pPr algn="ctr"/>
            <a:r>
              <a:rPr lang="fr-FR" sz="1500" b="1" dirty="0">
                <a:latin typeface="Palatino Linotype" panose="02040502050505030304" pitchFamily="18" charset="0"/>
              </a:rPr>
              <a:t>Figure 11 </a:t>
            </a:r>
            <a:r>
              <a:rPr lang="fr-FR" sz="1500" dirty="0">
                <a:latin typeface="Palatino Linotype" panose="02040502050505030304" pitchFamily="18" charset="0"/>
              </a:rPr>
              <a:t>: </a:t>
            </a:r>
            <a:r>
              <a:rPr lang="fr-FR" sz="1500" b="1" dirty="0">
                <a:latin typeface="Palatino Linotype" panose="02040502050505030304" pitchFamily="18" charset="0"/>
              </a:rPr>
              <a:t>Concentration en ET en fonction de la profondeur sur un site à Dschang</a:t>
            </a:r>
          </a:p>
        </p:txBody>
      </p:sp>
      <p:cxnSp>
        <p:nvCxnSpPr>
          <p:cNvPr id="2" name="Connecteur droit 1">
            <a:extLst>
              <a:ext uri="{FF2B5EF4-FFF2-40B4-BE49-F238E27FC236}">
                <a16:creationId xmlns:a16="http://schemas.microsoft.com/office/drawing/2014/main" id="{D3A38423-C388-67D7-D4F6-955E73CC79A2}"/>
              </a:ext>
            </a:extLst>
          </p:cNvPr>
          <p:cNvCxnSpPr>
            <a:cxnSpLocks/>
          </p:cNvCxnSpPr>
          <p:nvPr/>
        </p:nvCxnSpPr>
        <p:spPr>
          <a:xfrm>
            <a:off x="869950" y="1693545"/>
            <a:ext cx="0" cy="2624455"/>
          </a:xfrm>
          <a:prstGeom prst="line">
            <a:avLst/>
          </a:prstGeom>
          <a:ln w="28575">
            <a:solidFill>
              <a:srgbClr val="EE0000"/>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AE6F9FFC-598F-7FAF-CC7E-B4A76DB2834C}"/>
              </a:ext>
            </a:extLst>
          </p:cNvPr>
          <p:cNvCxnSpPr>
            <a:cxnSpLocks/>
          </p:cNvCxnSpPr>
          <p:nvPr/>
        </p:nvCxnSpPr>
        <p:spPr>
          <a:xfrm>
            <a:off x="3775710" y="1622425"/>
            <a:ext cx="0" cy="2695575"/>
          </a:xfrm>
          <a:prstGeom prst="line">
            <a:avLst/>
          </a:prstGeom>
          <a:ln w="28575">
            <a:solidFill>
              <a:srgbClr val="EE000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7F5A9AB1-8946-7F6B-6B52-C6C933172A60}"/>
              </a:ext>
            </a:extLst>
          </p:cNvPr>
          <p:cNvCxnSpPr>
            <a:cxnSpLocks/>
          </p:cNvCxnSpPr>
          <p:nvPr/>
        </p:nvCxnSpPr>
        <p:spPr>
          <a:xfrm>
            <a:off x="6955790" y="1622425"/>
            <a:ext cx="0" cy="2838591"/>
          </a:xfrm>
          <a:prstGeom prst="line">
            <a:avLst/>
          </a:prstGeom>
          <a:ln w="28575">
            <a:solidFill>
              <a:srgbClr val="EE000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FD3E90EB-7BBD-DB5E-25FF-8C694C466225}"/>
              </a:ext>
            </a:extLst>
          </p:cNvPr>
          <p:cNvCxnSpPr>
            <a:cxnSpLocks/>
          </p:cNvCxnSpPr>
          <p:nvPr/>
        </p:nvCxnSpPr>
        <p:spPr>
          <a:xfrm>
            <a:off x="9688830" y="1576705"/>
            <a:ext cx="0" cy="2884311"/>
          </a:xfrm>
          <a:prstGeom prst="line">
            <a:avLst/>
          </a:prstGeom>
          <a:ln w="28575">
            <a:solidFill>
              <a:srgbClr val="EE0000"/>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AE7D5CE-FFFA-C66A-0F23-FD6A05575E73}"/>
              </a:ext>
            </a:extLst>
          </p:cNvPr>
          <p:cNvSpPr/>
          <p:nvPr/>
        </p:nvSpPr>
        <p:spPr>
          <a:xfrm>
            <a:off x="0" y="-34262"/>
            <a:ext cx="12192000" cy="593062"/>
          </a:xfrm>
          <a:prstGeom prst="rect">
            <a:avLst/>
          </a:prstGeom>
          <a:blipFill>
            <a:blip r:embed="rId7"/>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(7/19)</a:t>
            </a:r>
          </a:p>
        </p:txBody>
      </p:sp>
    </p:spTree>
    <p:extLst>
      <p:ext uri="{BB962C8B-B14F-4D97-AF65-F5344CB8AC3E}">
        <p14:creationId xmlns:p14="http://schemas.microsoft.com/office/powerpoint/2010/main" val="2248223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EB397-8016-8413-C2F0-774AA3E0375F}"/>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B4433CD-BD61-89E6-7D48-F9C86D169254}"/>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pPr/>
              <a:t>34</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43574B13-8DD5-2D70-9973-3D9B5F7DB3E9}"/>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(8/19)</a:t>
            </a:r>
          </a:p>
        </p:txBody>
      </p:sp>
      <p:graphicFrame>
        <p:nvGraphicFramePr>
          <p:cNvPr id="2" name="Tableau 1">
            <a:extLst>
              <a:ext uri="{FF2B5EF4-FFF2-40B4-BE49-F238E27FC236}">
                <a16:creationId xmlns:a16="http://schemas.microsoft.com/office/drawing/2014/main" id="{D9837ACA-10F3-C680-BE65-C73F23FE0378}"/>
              </a:ext>
            </a:extLst>
          </p:cNvPr>
          <p:cNvGraphicFramePr>
            <a:graphicFrameLocks noGrp="1"/>
          </p:cNvGraphicFramePr>
          <p:nvPr>
            <p:extLst>
              <p:ext uri="{D42A27DB-BD31-4B8C-83A1-F6EECF244321}">
                <p14:modId xmlns:p14="http://schemas.microsoft.com/office/powerpoint/2010/main" val="3198018895"/>
              </p:ext>
            </p:extLst>
          </p:nvPr>
        </p:nvGraphicFramePr>
        <p:xfrm>
          <a:off x="50800" y="1377267"/>
          <a:ext cx="7284720" cy="5443665"/>
        </p:xfrm>
        <a:graphic>
          <a:graphicData uri="http://schemas.openxmlformats.org/drawingml/2006/table">
            <a:tbl>
              <a:tblPr firstRow="1" firstCol="1" bandRow="1"/>
              <a:tblGrid>
                <a:gridCol w="909057">
                  <a:extLst>
                    <a:ext uri="{9D8B030D-6E8A-4147-A177-3AD203B41FA5}">
                      <a16:colId xmlns:a16="http://schemas.microsoft.com/office/drawing/2014/main" val="3353393277"/>
                    </a:ext>
                  </a:extLst>
                </a:gridCol>
                <a:gridCol w="929038">
                  <a:extLst>
                    <a:ext uri="{9D8B030D-6E8A-4147-A177-3AD203B41FA5}">
                      <a16:colId xmlns:a16="http://schemas.microsoft.com/office/drawing/2014/main" val="3543071531"/>
                    </a:ext>
                  </a:extLst>
                </a:gridCol>
                <a:gridCol w="539345">
                  <a:extLst>
                    <a:ext uri="{9D8B030D-6E8A-4147-A177-3AD203B41FA5}">
                      <a16:colId xmlns:a16="http://schemas.microsoft.com/office/drawing/2014/main" val="415632970"/>
                    </a:ext>
                  </a:extLst>
                </a:gridCol>
                <a:gridCol w="1026160">
                  <a:extLst>
                    <a:ext uri="{9D8B030D-6E8A-4147-A177-3AD203B41FA5}">
                      <a16:colId xmlns:a16="http://schemas.microsoft.com/office/drawing/2014/main" val="1462301187"/>
                    </a:ext>
                  </a:extLst>
                </a:gridCol>
                <a:gridCol w="609600">
                  <a:extLst>
                    <a:ext uri="{9D8B030D-6E8A-4147-A177-3AD203B41FA5}">
                      <a16:colId xmlns:a16="http://schemas.microsoft.com/office/drawing/2014/main" val="2586641069"/>
                    </a:ext>
                  </a:extLst>
                </a:gridCol>
                <a:gridCol w="762000">
                  <a:extLst>
                    <a:ext uri="{9D8B030D-6E8A-4147-A177-3AD203B41FA5}">
                      <a16:colId xmlns:a16="http://schemas.microsoft.com/office/drawing/2014/main" val="421340392"/>
                    </a:ext>
                  </a:extLst>
                </a:gridCol>
                <a:gridCol w="1168400">
                  <a:extLst>
                    <a:ext uri="{9D8B030D-6E8A-4147-A177-3AD203B41FA5}">
                      <a16:colId xmlns:a16="http://schemas.microsoft.com/office/drawing/2014/main" val="345207934"/>
                    </a:ext>
                  </a:extLst>
                </a:gridCol>
                <a:gridCol w="1341120">
                  <a:extLst>
                    <a:ext uri="{9D8B030D-6E8A-4147-A177-3AD203B41FA5}">
                      <a16:colId xmlns:a16="http://schemas.microsoft.com/office/drawing/2014/main" val="3350897725"/>
                    </a:ext>
                  </a:extLst>
                </a:gridCol>
              </a:tblGrid>
              <a:tr h="299769">
                <a:tc>
                  <a:txBody>
                    <a:bodyPr/>
                    <a:lstStyle/>
                    <a:p>
                      <a:pPr>
                        <a:buNone/>
                      </a:pPr>
                      <a:endParaRPr lang="fr-FR" sz="1500"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b="1">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1500">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NFU 44-051 </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4588025"/>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pH eau</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7,8</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8,5</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8,1</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7,9</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8,8</a:t>
                      </a:r>
                    </a:p>
                  </a:txBody>
                  <a:tcPr marL="61384" marR="61384" marT="0" marB="0">
                    <a:lnL>
                      <a:noFill/>
                    </a:lnL>
                    <a:lnR>
                      <a:noFill/>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514140357"/>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MO</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18,5</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20,5</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20,9</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20,6</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32,3</a:t>
                      </a:r>
                    </a:p>
                  </a:txBody>
                  <a:tcPr marL="68580" marR="68580"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1384" marR="61384" marT="0" marB="0">
                    <a:lnL>
                      <a:noFill/>
                    </a:lnL>
                    <a:lnR>
                      <a:noFill/>
                    </a:lnR>
                    <a:lnT>
                      <a:noFill/>
                    </a:lnT>
                    <a:lnB>
                      <a:noFill/>
                    </a:lnB>
                    <a:noFill/>
                  </a:tcPr>
                </a:tc>
                <a:extLst>
                  <a:ext uri="{0D108BD9-81ED-4DB2-BD59-A6C34878D82A}">
                    <a16:rowId xmlns:a16="http://schemas.microsoft.com/office/drawing/2014/main" val="1055692905"/>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8,20</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9,65</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9,68</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9,54</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14,97</a:t>
                      </a:r>
                    </a:p>
                  </a:txBody>
                  <a:tcPr marL="68580" marR="68580"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1384" marR="61384" marT="0" marB="0">
                    <a:lnL>
                      <a:noFill/>
                    </a:lnL>
                    <a:lnR>
                      <a:noFill/>
                    </a:lnR>
                    <a:lnT>
                      <a:noFill/>
                    </a:lnT>
                    <a:lnB>
                      <a:noFill/>
                    </a:lnB>
                    <a:noFill/>
                  </a:tcPr>
                </a:tc>
                <a:extLst>
                  <a:ext uri="{0D108BD9-81ED-4DB2-BD59-A6C34878D82A}">
                    <a16:rowId xmlns:a16="http://schemas.microsoft.com/office/drawing/2014/main" val="2040522513"/>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C/N</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7,6</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10,6</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10,8</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10,64</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16,7</a:t>
                      </a:r>
                    </a:p>
                  </a:txBody>
                  <a:tcPr marL="68580" marR="68580"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 20 </a:t>
                      </a:r>
                    </a:p>
                  </a:txBody>
                  <a:tcPr marL="61384" marR="61384" marT="0" marB="0">
                    <a:lnL>
                      <a:noFill/>
                    </a:lnL>
                    <a:lnR>
                      <a:noFill/>
                    </a:lnR>
                    <a:lnT>
                      <a:noFill/>
                    </a:lnT>
                    <a:lnB>
                      <a:noFill/>
                    </a:lnB>
                    <a:noFill/>
                  </a:tcPr>
                </a:tc>
                <a:extLst>
                  <a:ext uri="{0D108BD9-81ED-4DB2-BD59-A6C34878D82A}">
                    <a16:rowId xmlns:a16="http://schemas.microsoft.com/office/drawing/2014/main" val="3313674868"/>
                  </a:ext>
                </a:extLst>
              </a:tr>
              <a:tr h="299769">
                <a:tc>
                  <a:txBody>
                    <a:bodyPr/>
                    <a:lstStyle/>
                    <a:p>
                      <a:pPr algn="ctr">
                        <a:lnSpc>
                          <a:spcPct val="150000"/>
                        </a:lnSpc>
                        <a:spcBef>
                          <a:spcPts val="600"/>
                        </a:spcBef>
                        <a:spcAft>
                          <a:spcPts val="800"/>
                        </a:spcAft>
                        <a:buNone/>
                      </a:pPr>
                      <a:r>
                        <a:rPr lang="fr-FR" sz="15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 total</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9,4</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7,1</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9,3</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9,0</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5,9</a:t>
                      </a:r>
                    </a:p>
                  </a:txBody>
                  <a:tcPr marL="61384" marR="61384" marT="0" marB="0">
                    <a:lnL>
                      <a:noFill/>
                    </a:lnL>
                    <a:lnR>
                      <a:noFill/>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40712591"/>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Ca</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35</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22</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33</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37</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30,2</a:t>
                      </a:r>
                    </a:p>
                  </a:txBody>
                  <a:tcPr marL="61384" marR="61384" marT="0" marB="0">
                    <a:lnL>
                      <a:noFill/>
                    </a:lnL>
                    <a:lnR>
                      <a:noFill/>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235125664"/>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Mg</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5,3</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4,3</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4,0</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5,5</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4,40</a:t>
                      </a:r>
                    </a:p>
                  </a:txBody>
                  <a:tcPr marL="61384" marR="61384"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1384" marR="61384" marT="0" marB="0">
                    <a:lnL>
                      <a:noFill/>
                    </a:lnL>
                    <a:lnR>
                      <a:noFill/>
                    </a:lnR>
                    <a:lnT>
                      <a:noFill/>
                    </a:lnT>
                    <a:lnB>
                      <a:noFill/>
                    </a:lnB>
                    <a:noFill/>
                  </a:tcPr>
                </a:tc>
                <a:extLst>
                  <a:ext uri="{0D108BD9-81ED-4DB2-BD59-A6C34878D82A}">
                    <a16:rowId xmlns:a16="http://schemas.microsoft.com/office/drawing/2014/main" val="87698547"/>
                  </a:ext>
                </a:extLst>
              </a:tr>
              <a:tr h="299769">
                <a:tc>
                  <a:txBody>
                    <a:bodyPr/>
                    <a:lstStyle/>
                    <a:p>
                      <a:pPr algn="ctr">
                        <a:lnSpc>
                          <a:spcPct val="150000"/>
                        </a:lnSpc>
                        <a:spcBef>
                          <a:spcPts val="600"/>
                        </a:spcBef>
                        <a:spcAft>
                          <a:spcPts val="800"/>
                        </a:spcAft>
                        <a:buNone/>
                      </a:pPr>
                      <a:r>
                        <a:rPr lang="fr-FR" sz="15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K</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g.kg</a:t>
                      </a:r>
                      <a:r>
                        <a:rPr lang="fr-FR" sz="1500" baseline="30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4,2</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3,8</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3,1</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5,6</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20,93</a:t>
                      </a:r>
                    </a:p>
                  </a:txBody>
                  <a:tcPr marL="61384" marR="61384"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1384" marR="61384" marT="0" marB="0">
                    <a:lnL>
                      <a:noFill/>
                    </a:lnL>
                    <a:lnR>
                      <a:noFill/>
                    </a:lnR>
                    <a:lnT>
                      <a:noFill/>
                    </a:lnT>
                    <a:lnB>
                      <a:noFill/>
                    </a:lnB>
                    <a:noFill/>
                  </a:tcPr>
                </a:tc>
                <a:extLst>
                  <a:ext uri="{0D108BD9-81ED-4DB2-BD59-A6C34878D82A}">
                    <a16:rowId xmlns:a16="http://schemas.microsoft.com/office/drawing/2014/main" val="1837206856"/>
                  </a:ext>
                </a:extLst>
              </a:tr>
              <a:tr h="299769">
                <a:tc>
                  <a:txBody>
                    <a:bodyPr/>
                    <a:lstStyle/>
                    <a:p>
                      <a:pPr algn="ctr">
                        <a:lnSpc>
                          <a:spcPct val="150000"/>
                        </a:lnSpc>
                        <a:spcBef>
                          <a:spcPts val="600"/>
                        </a:spcBef>
                        <a:spcAft>
                          <a:spcPts val="800"/>
                        </a:spcAft>
                        <a:buNone/>
                      </a:pPr>
                      <a:r>
                        <a:rPr lang="fr-FR" sz="15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Na</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3,07</a:t>
                      </a:r>
                    </a:p>
                  </a:txBody>
                  <a:tcPr marL="61384" marR="61384" marT="0" marB="0">
                    <a:lnL>
                      <a:noFill/>
                    </a:lnL>
                    <a:lnR>
                      <a:noFill/>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1781217"/>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As</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5,30</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21</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4,20</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8,0</a:t>
                      </a:r>
                    </a:p>
                  </a:txBody>
                  <a:tcPr marL="61384" marR="6138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1384" marR="61384" marT="0" marB="0">
                    <a:lnL>
                      <a:noFill/>
                    </a:lnL>
                    <a:lnR>
                      <a:noFill/>
                    </a:lnR>
                    <a:lnT w="12700" cap="flat" cmpd="sng" algn="ctr">
                      <a:solidFill>
                        <a:srgbClr val="000000"/>
                      </a:solidFill>
                      <a:prstDash val="solid"/>
                      <a:round/>
                      <a:headEnd type="none" w="med" len="med"/>
                      <a:tailEnd type="none" w="med" len="med"/>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a:t>
                      </a:r>
                    </a:p>
                  </a:txBody>
                  <a:tcPr marL="61384" marR="61384" marT="0" marB="0">
                    <a:lnL>
                      <a:noFill/>
                    </a:lnL>
                    <a:lnR>
                      <a:noFill/>
                    </a:lnR>
                    <a:lnT w="12700" cap="flat" cmpd="sng" algn="ctr">
                      <a:solidFill>
                        <a:srgbClr val="000000"/>
                      </a:solidFill>
                      <a:prstDash val="solid"/>
                      <a:round/>
                      <a:headEnd type="none" w="med" len="med"/>
                      <a:tailEnd type="none" w="med" len="med"/>
                    </a:lnT>
                    <a:lnB>
                      <a:noFill/>
                    </a:lnB>
                    <a:solidFill>
                      <a:schemeClr val="accent2">
                        <a:lumMod val="40000"/>
                        <a:lumOff val="60000"/>
                      </a:schemeClr>
                    </a:solidFill>
                  </a:tcPr>
                </a:tc>
                <a:extLst>
                  <a:ext uri="{0D108BD9-81ED-4DB2-BD59-A6C34878D82A}">
                    <a16:rowId xmlns:a16="http://schemas.microsoft.com/office/drawing/2014/main" val="2049246898"/>
                  </a:ext>
                </a:extLst>
              </a:tr>
              <a:tr h="299769">
                <a:tc>
                  <a:txBody>
                    <a:bodyPr/>
                    <a:lstStyle/>
                    <a:p>
                      <a:pPr algn="ctr">
                        <a:lnSpc>
                          <a:spcPct val="150000"/>
                        </a:lnSpc>
                        <a:spcBef>
                          <a:spcPts val="600"/>
                        </a:spcBef>
                        <a:spcAft>
                          <a:spcPts val="800"/>
                        </a:spcAft>
                        <a:buNone/>
                      </a:pPr>
                      <a:r>
                        <a:rPr lang="fr-FR" sz="15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Cd</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0,36</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0,33</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0,38</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0,36</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1384" marR="61384"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a:t>
                      </a:r>
                    </a:p>
                  </a:txBody>
                  <a:tcPr marL="61384" marR="61384" marT="0" marB="0">
                    <a:lnL>
                      <a:noFill/>
                    </a:lnL>
                    <a:lnR>
                      <a:noFill/>
                    </a:lnR>
                    <a:lnT>
                      <a:noFill/>
                    </a:lnT>
                    <a:lnB>
                      <a:noFill/>
                    </a:lnB>
                    <a:solidFill>
                      <a:schemeClr val="accent2">
                        <a:lumMod val="40000"/>
                        <a:lumOff val="60000"/>
                      </a:schemeClr>
                    </a:solidFill>
                  </a:tcPr>
                </a:tc>
                <a:extLst>
                  <a:ext uri="{0D108BD9-81ED-4DB2-BD59-A6C34878D82A}">
                    <a16:rowId xmlns:a16="http://schemas.microsoft.com/office/drawing/2014/main" val="907484378"/>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Cr</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27</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43</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28</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29</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65,36</a:t>
                      </a:r>
                    </a:p>
                  </a:txBody>
                  <a:tcPr marL="61384" marR="61384"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120</a:t>
                      </a:r>
                    </a:p>
                  </a:txBody>
                  <a:tcPr marL="61384" marR="61384" marT="0" marB="0">
                    <a:lnL>
                      <a:noFill/>
                    </a:lnL>
                    <a:lnR>
                      <a:noFill/>
                    </a:lnR>
                    <a:lnT>
                      <a:noFill/>
                    </a:lnT>
                    <a:lnB>
                      <a:noFill/>
                    </a:lnB>
                    <a:solidFill>
                      <a:schemeClr val="accent2">
                        <a:lumMod val="40000"/>
                        <a:lumOff val="60000"/>
                      </a:schemeClr>
                    </a:solidFill>
                  </a:tcPr>
                </a:tc>
                <a:extLst>
                  <a:ext uri="{0D108BD9-81ED-4DB2-BD59-A6C34878D82A}">
                    <a16:rowId xmlns:a16="http://schemas.microsoft.com/office/drawing/2014/main" val="3201661095"/>
                  </a:ext>
                </a:extLst>
              </a:tr>
              <a:tr h="299769">
                <a:tc>
                  <a:txBody>
                    <a:bodyPr/>
                    <a:lstStyle/>
                    <a:p>
                      <a:pPr algn="ctr">
                        <a:lnSpc>
                          <a:spcPct val="150000"/>
                        </a:lnSpc>
                        <a:spcBef>
                          <a:spcPts val="600"/>
                        </a:spcBef>
                        <a:spcAft>
                          <a:spcPts val="800"/>
                        </a:spcAft>
                        <a:buNone/>
                      </a:pPr>
                      <a:r>
                        <a:rPr lang="fr-FR" sz="15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Cu</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26</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28</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43</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27</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46,86</a:t>
                      </a:r>
                    </a:p>
                  </a:txBody>
                  <a:tcPr marL="61384" marR="61384"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300</a:t>
                      </a:r>
                    </a:p>
                  </a:txBody>
                  <a:tcPr marL="61384" marR="61384" marT="0" marB="0">
                    <a:lnL>
                      <a:noFill/>
                    </a:lnL>
                    <a:lnR>
                      <a:noFill/>
                    </a:lnR>
                    <a:lnT>
                      <a:noFill/>
                    </a:lnT>
                    <a:lnB>
                      <a:noFill/>
                    </a:lnB>
                    <a:solidFill>
                      <a:schemeClr val="accent2">
                        <a:lumMod val="40000"/>
                        <a:lumOff val="60000"/>
                      </a:schemeClr>
                    </a:solidFill>
                  </a:tcPr>
                </a:tc>
                <a:extLst>
                  <a:ext uri="{0D108BD9-81ED-4DB2-BD59-A6C34878D82A}">
                    <a16:rowId xmlns:a16="http://schemas.microsoft.com/office/drawing/2014/main" val="2347187117"/>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Ni</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18,3</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25,5</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15,4</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18,6</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31,95</a:t>
                      </a:r>
                    </a:p>
                  </a:txBody>
                  <a:tcPr marL="61384" marR="61384"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60</a:t>
                      </a:r>
                    </a:p>
                  </a:txBody>
                  <a:tcPr marL="61384" marR="61384" marT="0" marB="0">
                    <a:lnL>
                      <a:noFill/>
                    </a:lnL>
                    <a:lnR>
                      <a:noFill/>
                    </a:lnR>
                    <a:lnT>
                      <a:noFill/>
                    </a:lnT>
                    <a:lnB>
                      <a:noFill/>
                    </a:lnB>
                    <a:solidFill>
                      <a:schemeClr val="accent2">
                        <a:lumMod val="40000"/>
                        <a:lumOff val="60000"/>
                      </a:schemeClr>
                    </a:solidFill>
                  </a:tcPr>
                </a:tc>
                <a:extLst>
                  <a:ext uri="{0D108BD9-81ED-4DB2-BD59-A6C34878D82A}">
                    <a16:rowId xmlns:a16="http://schemas.microsoft.com/office/drawing/2014/main" val="3719367952"/>
                  </a:ext>
                </a:extLst>
              </a:tr>
              <a:tr h="299769">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Pb</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500" baseline="30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17,8</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16,7</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12,2</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18,1</a:t>
                      </a:r>
                    </a:p>
                  </a:txBody>
                  <a:tcPr marL="61384" marR="61384" marT="0" marB="0">
                    <a:lnL>
                      <a:noFill/>
                    </a:lnL>
                    <a:lnR>
                      <a:noFill/>
                    </a:lnR>
                    <a:lnT>
                      <a:noFill/>
                    </a:lnT>
                    <a:lnB>
                      <a:noFill/>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26,75</a:t>
                      </a:r>
                    </a:p>
                  </a:txBody>
                  <a:tcPr marL="61384" marR="61384" marT="0" marB="0">
                    <a:lnL>
                      <a:noFill/>
                    </a:lnL>
                    <a:lnR>
                      <a:noFill/>
                    </a:lnR>
                    <a:lnT>
                      <a:noFill/>
                    </a:lnT>
                    <a:lnB>
                      <a:noFill/>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180</a:t>
                      </a:r>
                    </a:p>
                  </a:txBody>
                  <a:tcPr marL="61384" marR="61384" marT="0" marB="0">
                    <a:lnL>
                      <a:noFill/>
                    </a:lnL>
                    <a:lnR>
                      <a:noFill/>
                    </a:lnR>
                    <a:lnT>
                      <a:noFill/>
                    </a:lnT>
                    <a:lnB>
                      <a:noFill/>
                    </a:lnB>
                    <a:solidFill>
                      <a:schemeClr val="accent2">
                        <a:lumMod val="40000"/>
                        <a:lumOff val="60000"/>
                      </a:schemeClr>
                    </a:solidFill>
                  </a:tcPr>
                </a:tc>
                <a:extLst>
                  <a:ext uri="{0D108BD9-81ED-4DB2-BD59-A6C34878D82A}">
                    <a16:rowId xmlns:a16="http://schemas.microsoft.com/office/drawing/2014/main" val="561493007"/>
                  </a:ext>
                </a:extLst>
              </a:tr>
              <a:tr h="517073">
                <a:tc>
                  <a:txBody>
                    <a:bodyPr/>
                    <a:lstStyle/>
                    <a:p>
                      <a:pPr algn="ctr">
                        <a:lnSpc>
                          <a:spcPct val="150000"/>
                        </a:lnSpc>
                        <a:spcBef>
                          <a:spcPts val="600"/>
                        </a:spcBef>
                        <a:spcAft>
                          <a:spcPts val="800"/>
                        </a:spcAft>
                        <a:buNone/>
                      </a:pPr>
                      <a:r>
                        <a:rPr lang="fr-FR" sz="15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Zn</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500" baseline="30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98,3</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93,1</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126</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118</a:t>
                      </a:r>
                    </a:p>
                  </a:txBody>
                  <a:tcPr marL="61384" marR="61384"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172,06</a:t>
                      </a:r>
                    </a:p>
                  </a:txBody>
                  <a:tcPr marL="61384" marR="61384" marT="0" marB="0">
                    <a:lnL>
                      <a:noFill/>
                    </a:lnL>
                    <a:lnR>
                      <a:noFill/>
                    </a:lnR>
                    <a:lnT>
                      <a:noFill/>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gn="ctr">
                        <a:lnSpc>
                          <a:spcPct val="150000"/>
                        </a:lnSpc>
                        <a:spcBef>
                          <a:spcPts val="600"/>
                        </a:spcBef>
                        <a:spcAft>
                          <a:spcPts val="800"/>
                        </a:spcAft>
                        <a:buNone/>
                      </a:pPr>
                      <a:r>
                        <a:rPr lang="fr-FR" sz="15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600</a:t>
                      </a:r>
                    </a:p>
                  </a:txBody>
                  <a:tcPr marL="61384" marR="61384" marT="0" marB="0">
                    <a:lnL>
                      <a:noFill/>
                    </a:lnL>
                    <a:lnR>
                      <a:noFill/>
                    </a:lnR>
                    <a:lnT>
                      <a:noFill/>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016803190"/>
                  </a:ext>
                </a:extLst>
              </a:tr>
            </a:tbl>
          </a:graphicData>
        </a:graphic>
      </p:graphicFrame>
      <p:sp>
        <p:nvSpPr>
          <p:cNvPr id="3" name="ZoneTexte 2">
            <a:extLst>
              <a:ext uri="{FF2B5EF4-FFF2-40B4-BE49-F238E27FC236}">
                <a16:creationId xmlns:a16="http://schemas.microsoft.com/office/drawing/2014/main" id="{298C8B13-E726-A61D-5B51-94D8DA2CFB48}"/>
              </a:ext>
            </a:extLst>
          </p:cNvPr>
          <p:cNvSpPr txBox="1"/>
          <p:nvPr/>
        </p:nvSpPr>
        <p:spPr>
          <a:xfrm>
            <a:off x="0" y="664463"/>
            <a:ext cx="7508240" cy="646331"/>
          </a:xfrm>
          <a:prstGeom prst="rect">
            <a:avLst/>
          </a:prstGeom>
          <a:noFill/>
        </p:spPr>
        <p:txBody>
          <a:bodyPr wrap="square" rtlCol="0">
            <a:spAutoFit/>
          </a:bodyPr>
          <a:lstStyle/>
          <a:p>
            <a:r>
              <a:rPr lang="fr-FR" b="1" dirty="0">
                <a:latin typeface="Palatino Linotype" panose="02040502050505030304" pitchFamily="18" charset="0"/>
              </a:rPr>
              <a:t>Tableau 3 </a:t>
            </a:r>
            <a:r>
              <a:rPr lang="fr-FR" dirty="0">
                <a:latin typeface="Palatino Linotype" panose="02040502050505030304" pitchFamily="18" charset="0"/>
              </a:rPr>
              <a:t>: Caractéristiques agronomiques et environnementales des composts utilisés</a:t>
            </a:r>
          </a:p>
        </p:txBody>
      </p:sp>
      <p:sp>
        <p:nvSpPr>
          <p:cNvPr id="6" name="Rectangle 5">
            <a:extLst>
              <a:ext uri="{FF2B5EF4-FFF2-40B4-BE49-F238E27FC236}">
                <a16:creationId xmlns:a16="http://schemas.microsoft.com/office/drawing/2014/main" id="{FF175A40-EC83-B5FA-5295-174433303123}"/>
              </a:ext>
            </a:extLst>
          </p:cNvPr>
          <p:cNvSpPr/>
          <p:nvPr/>
        </p:nvSpPr>
        <p:spPr>
          <a:xfrm>
            <a:off x="4958080" y="5096865"/>
            <a:ext cx="914400" cy="155166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E67E195C-9A75-17B0-D8EF-0BDAAAA576E4}"/>
              </a:ext>
            </a:extLst>
          </p:cNvPr>
          <p:cNvSpPr/>
          <p:nvPr/>
        </p:nvSpPr>
        <p:spPr>
          <a:xfrm>
            <a:off x="217714" y="4500141"/>
            <a:ext cx="4435566" cy="596724"/>
          </a:xfrm>
          <a:prstGeom prst="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5911FCA2-B35D-4AF2-E197-09878E617830}"/>
              </a:ext>
            </a:extLst>
          </p:cNvPr>
          <p:cNvSpPr txBox="1"/>
          <p:nvPr/>
        </p:nvSpPr>
        <p:spPr>
          <a:xfrm>
            <a:off x="7349375" y="664463"/>
            <a:ext cx="4805680" cy="295843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Qualité d’un compost selon </a:t>
            </a:r>
            <a:r>
              <a:rPr lang="fr-FR" b="1" dirty="0">
                <a:effectLst>
                  <a:outerShdw blurRad="38100" dist="38100" dir="2700000" algn="tl">
                    <a:srgbClr val="000000">
                      <a:alpha val="43137"/>
                    </a:srgbClr>
                  </a:outerShdw>
                </a:effectLst>
                <a:latin typeface="Palatino Linotype" panose="02040502050505030304" pitchFamily="18" charset="0"/>
              </a:rPr>
              <a:t>Adam </a:t>
            </a:r>
            <a:r>
              <a:rPr lang="fr-FR" b="1" i="1" dirty="0">
                <a:effectLst>
                  <a:outerShdw blurRad="38100" dist="38100" dir="2700000" algn="tl">
                    <a:srgbClr val="000000">
                      <a:alpha val="43137"/>
                    </a:srgbClr>
                  </a:outerShdw>
                </a:effectLst>
                <a:latin typeface="Palatino Linotype" panose="02040502050505030304" pitchFamily="18" charset="0"/>
              </a:rPr>
              <a:t>et al</a:t>
            </a:r>
            <a:r>
              <a:rPr lang="fr-FR" b="1" dirty="0">
                <a:effectLst>
                  <a:outerShdw blurRad="38100" dist="38100" dir="2700000" algn="tl">
                    <a:srgbClr val="000000">
                      <a:alpha val="43137"/>
                    </a:srgbClr>
                  </a:outerShdw>
                </a:effectLst>
                <a:latin typeface="Palatino Linotype" panose="02040502050505030304" pitchFamily="18" charset="0"/>
              </a:rPr>
              <a:t>. ( 2024)</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Bonnes qualités agronomiques</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C/N Terra &lt; C/N </a:t>
            </a:r>
            <a:r>
              <a:rPr lang="fr-FR" dirty="0" err="1">
                <a:effectLst>
                  <a:outerShdw blurRad="38100" dist="38100" dir="2700000" algn="tl">
                    <a:srgbClr val="000000">
                      <a:alpha val="43137"/>
                    </a:srgbClr>
                  </a:outerShdw>
                </a:effectLst>
                <a:latin typeface="Palatino Linotype" panose="02040502050505030304" pitchFamily="18" charset="0"/>
              </a:rPr>
              <a:t>AMGeD</a:t>
            </a:r>
            <a:r>
              <a:rPr lang="fr-FR" dirty="0">
                <a:effectLst>
                  <a:outerShdw blurRad="38100" dist="38100" dir="2700000" algn="tl">
                    <a:srgbClr val="000000">
                      <a:alpha val="43137"/>
                    </a:srgbClr>
                  </a:outerShdw>
                </a:effectLst>
                <a:latin typeface="Palatino Linotype" panose="02040502050505030304" pitchFamily="18" charset="0"/>
              </a:rPr>
              <a:t>, proportions de paille plus importantes lors du compostage à Dschang </a:t>
            </a:r>
            <a:r>
              <a:rPr lang="fr-FR" b="1" dirty="0">
                <a:effectLst>
                  <a:outerShdw blurRad="38100" dist="38100" dir="2700000" algn="tl">
                    <a:srgbClr val="000000">
                      <a:alpha val="43137"/>
                    </a:srgbClr>
                  </a:outerShdw>
                </a:effectLst>
                <a:latin typeface="Palatino Linotype" panose="02040502050505030304" pitchFamily="18" charset="0"/>
              </a:rPr>
              <a:t>(</a:t>
            </a:r>
            <a:r>
              <a:rPr lang="fr-FR" b="1" dirty="0" err="1">
                <a:effectLst>
                  <a:outerShdw blurRad="38100" dist="38100" dir="2700000" algn="tl">
                    <a:srgbClr val="000000">
                      <a:alpha val="43137"/>
                    </a:srgbClr>
                  </a:outerShdw>
                </a:effectLst>
                <a:latin typeface="Palatino Linotype" panose="02040502050505030304" pitchFamily="18" charset="0"/>
              </a:rPr>
              <a:t>Rucakumugufi</a:t>
            </a:r>
            <a:r>
              <a:rPr lang="fr-FR" b="1" dirty="0">
                <a:effectLst>
                  <a:outerShdw blurRad="38100" dist="38100" dir="2700000" algn="tl">
                    <a:srgbClr val="000000">
                      <a:alpha val="43137"/>
                    </a:srgbClr>
                  </a:outerShdw>
                </a:effectLst>
                <a:latin typeface="Palatino Linotype" panose="02040502050505030304" pitchFamily="18" charset="0"/>
              </a:rPr>
              <a:t>, 2022)</a:t>
            </a:r>
            <a:endParaRPr lang="fr-FR" dirty="0">
              <a:effectLst>
                <a:outerShdw blurRad="38100" dist="38100" dir="2700000" algn="tl">
                  <a:srgbClr val="000000">
                    <a:alpha val="43137"/>
                  </a:srgbClr>
                </a:outerShdw>
              </a:effectLst>
              <a:latin typeface="Palatino Linotype" panose="02040502050505030304" pitchFamily="18" charset="0"/>
            </a:endParaRPr>
          </a:p>
        </p:txBody>
      </p:sp>
      <p:sp>
        <p:nvSpPr>
          <p:cNvPr id="8" name="ZoneTexte 7">
            <a:extLst>
              <a:ext uri="{FF2B5EF4-FFF2-40B4-BE49-F238E27FC236}">
                <a16:creationId xmlns:a16="http://schemas.microsoft.com/office/drawing/2014/main" id="{C22EC85C-0C4E-C5F5-C033-1DAAF44AF23D}"/>
              </a:ext>
            </a:extLst>
          </p:cNvPr>
          <p:cNvSpPr txBox="1"/>
          <p:nvPr/>
        </p:nvSpPr>
        <p:spPr>
          <a:xfrm>
            <a:off x="7349374" y="3409960"/>
            <a:ext cx="4791825" cy="337380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Concentrations en ET plus élevées dans le compost de l’</a:t>
            </a:r>
            <a:r>
              <a:rPr lang="fr-FR" dirty="0" err="1">
                <a:effectLst>
                  <a:outerShdw blurRad="38100" dist="38100" dir="2700000" algn="tl">
                    <a:srgbClr val="000000">
                      <a:alpha val="43137"/>
                    </a:srgbClr>
                  </a:outerShdw>
                </a:effectLst>
                <a:latin typeface="Palatino Linotype" panose="02040502050505030304" pitchFamily="18" charset="0"/>
              </a:rPr>
              <a:t>AMGeD</a:t>
            </a:r>
            <a:endParaRPr lang="fr-FR" dirty="0">
              <a:effectLst>
                <a:outerShdw blurRad="38100" dist="38100" dir="2700000" algn="tl">
                  <a:srgbClr val="000000">
                    <a:alpha val="43137"/>
                  </a:srgbClr>
                </a:outerShdw>
              </a:effectLst>
              <a:latin typeface="Palatino Linotype" panose="02040502050505030304" pitchFamily="18" charset="0"/>
            </a:endParaRP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Forte concentration en ET liée à l’absence de tri </a:t>
            </a:r>
            <a:r>
              <a:rPr lang="fr-FR" b="1" dirty="0">
                <a:effectLst>
                  <a:outerShdw blurRad="38100" dist="38100" dir="2700000" algn="tl">
                    <a:srgbClr val="000000">
                      <a:alpha val="43137"/>
                    </a:srgbClr>
                  </a:outerShdw>
                </a:effectLst>
                <a:latin typeface="Palatino Linotype" panose="02040502050505030304" pitchFamily="18" charset="0"/>
              </a:rPr>
              <a:t>(</a:t>
            </a:r>
            <a:r>
              <a:rPr lang="fr-FR" b="1" dirty="0" err="1">
                <a:effectLst>
                  <a:outerShdw blurRad="38100" dist="38100" dir="2700000" algn="tl">
                    <a:srgbClr val="000000">
                      <a:alpha val="43137"/>
                    </a:srgbClr>
                  </a:outerShdw>
                </a:effectLst>
                <a:latin typeface="Palatino Linotype" panose="02040502050505030304" pitchFamily="18" charset="0"/>
              </a:rPr>
              <a:t>Ayari</a:t>
            </a:r>
            <a:r>
              <a:rPr lang="fr-FR" b="1" dirty="0">
                <a:effectLst>
                  <a:outerShdw blurRad="38100" dist="38100" dir="2700000" algn="tl">
                    <a:srgbClr val="000000">
                      <a:alpha val="43137"/>
                    </a:srgbClr>
                  </a:outerShdw>
                </a:effectLst>
                <a:latin typeface="Palatino Linotype" panose="02040502050505030304" pitchFamily="18" charset="0"/>
              </a:rPr>
              <a:t> </a:t>
            </a:r>
            <a:r>
              <a:rPr lang="fr-FR" b="1" i="1" dirty="0">
                <a:effectLst>
                  <a:outerShdw blurRad="38100" dist="38100" dir="2700000" algn="tl">
                    <a:srgbClr val="000000">
                      <a:alpha val="43137"/>
                    </a:srgbClr>
                  </a:outerShdw>
                </a:effectLst>
                <a:latin typeface="Palatino Linotype" panose="02040502050505030304" pitchFamily="18" charset="0"/>
              </a:rPr>
              <a:t>et al.,</a:t>
            </a:r>
            <a:r>
              <a:rPr lang="fr-FR" b="1" dirty="0">
                <a:effectLst>
                  <a:outerShdw blurRad="38100" dist="38100" dir="2700000" algn="tl">
                    <a:srgbClr val="000000">
                      <a:alpha val="43137"/>
                    </a:srgbClr>
                  </a:outerShdw>
                </a:effectLst>
                <a:latin typeface="Palatino Linotype" panose="02040502050505030304" pitchFamily="18" charset="0"/>
              </a:rPr>
              <a:t> 2008) </a:t>
            </a:r>
            <a:endParaRPr lang="fr-FR" dirty="0">
              <a:effectLst>
                <a:outerShdw blurRad="38100" dist="38100" dir="2700000" algn="tl">
                  <a:srgbClr val="000000">
                    <a:alpha val="43137"/>
                  </a:srgbClr>
                </a:outerShdw>
              </a:effectLst>
              <a:latin typeface="Palatino Linotype" panose="02040502050505030304" pitchFamily="18" charset="0"/>
            </a:endParaRPr>
          </a:p>
          <a:p>
            <a:pPr marL="285750" indent="-285750" algn="just">
              <a:lnSpc>
                <a:spcPct val="150000"/>
              </a:lnSpc>
              <a:buFont typeface="Wingdings" panose="05000000000000000000" pitchFamily="2" charset="2"/>
              <a:buChar char="v"/>
            </a:pPr>
            <a:r>
              <a:rPr lang="fr-FR" b="1" dirty="0" err="1">
                <a:effectLst>
                  <a:outerShdw blurRad="38100" dist="38100" dir="2700000" algn="tl">
                    <a:srgbClr val="000000">
                      <a:alpha val="43137"/>
                    </a:srgbClr>
                  </a:outerShdw>
                </a:effectLst>
                <a:latin typeface="Palatino Linotype" panose="02040502050505030304" pitchFamily="18" charset="0"/>
              </a:rPr>
              <a:t>Vaz</a:t>
            </a:r>
            <a:r>
              <a:rPr lang="fr-FR" b="1" dirty="0">
                <a:effectLst>
                  <a:outerShdw blurRad="38100" dist="38100" dir="2700000" algn="tl">
                    <a:srgbClr val="000000">
                      <a:alpha val="43137"/>
                    </a:srgbClr>
                  </a:outerShdw>
                </a:effectLst>
                <a:latin typeface="Palatino Linotype" panose="02040502050505030304" pitchFamily="18" charset="0"/>
              </a:rPr>
              <a:t> </a:t>
            </a:r>
            <a:r>
              <a:rPr lang="fr-FR" b="1" i="1" dirty="0">
                <a:effectLst>
                  <a:outerShdw blurRad="38100" dist="38100" dir="2700000" algn="tl">
                    <a:srgbClr val="000000">
                      <a:alpha val="43137"/>
                    </a:srgbClr>
                  </a:outerShdw>
                </a:effectLst>
                <a:latin typeface="Palatino Linotype" panose="02040502050505030304" pitchFamily="18" charset="0"/>
              </a:rPr>
              <a:t>et al</a:t>
            </a:r>
            <a:r>
              <a:rPr lang="fr-FR" b="1" dirty="0">
                <a:effectLst>
                  <a:outerShdw blurRad="38100" dist="38100" dir="2700000" algn="tl">
                    <a:srgbClr val="000000">
                      <a:alpha val="43137"/>
                    </a:srgbClr>
                  </a:outerShdw>
                </a:effectLst>
                <a:latin typeface="Palatino Linotype" panose="02040502050505030304" pitchFamily="18" charset="0"/>
              </a:rPr>
              <a:t>. (2015) </a:t>
            </a:r>
            <a:r>
              <a:rPr lang="fr-FR" dirty="0">
                <a:effectLst>
                  <a:outerShdw blurRad="38100" dist="38100" dir="2700000" algn="tl">
                    <a:srgbClr val="000000">
                      <a:alpha val="43137"/>
                    </a:srgbClr>
                  </a:outerShdw>
                </a:effectLst>
                <a:latin typeface="Palatino Linotype" panose="02040502050505030304" pitchFamily="18" charset="0"/>
              </a:rPr>
              <a:t>confirment que la présence de DEEE dans les déchets conduit à l’obtention d’un compost riche en ET</a:t>
            </a:r>
            <a:endParaRPr lang="fr-FR" dirty="0">
              <a:effectLst>
                <a:outerShdw blurRad="38100" dist="38100" dir="2700000" algn="tl">
                  <a:srgbClr val="000000">
                    <a:alpha val="43137"/>
                  </a:srgbClr>
                </a:outerShdw>
              </a:effectLst>
            </a:endParaRPr>
          </a:p>
        </p:txBody>
      </p:sp>
      <p:sp>
        <p:nvSpPr>
          <p:cNvPr id="10" name="Rectangle 9">
            <a:extLst>
              <a:ext uri="{FF2B5EF4-FFF2-40B4-BE49-F238E27FC236}">
                <a16:creationId xmlns:a16="http://schemas.microsoft.com/office/drawing/2014/main" id="{C4B6E65D-2545-8CE8-F6CD-F45CE8163390}"/>
              </a:ext>
            </a:extLst>
          </p:cNvPr>
          <p:cNvSpPr/>
          <p:nvPr/>
        </p:nvSpPr>
        <p:spPr>
          <a:xfrm>
            <a:off x="217714" y="2656114"/>
            <a:ext cx="5654766" cy="304800"/>
          </a:xfrm>
          <a:prstGeom prst="rect">
            <a:avLst/>
          </a:prstGeom>
          <a:noFill/>
          <a:ln w="28575">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5290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9" grpId="0" animBg="1"/>
      <p:bldP spid="7" grpId="0"/>
      <p:bldP spid="8" grpId="0"/>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A1E6F-B4ED-2840-5328-4A8A87AB33CB}"/>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30BAD9B2-8126-E4D9-DF92-48C1625F275B}"/>
              </a:ext>
            </a:extLst>
          </p:cNvPr>
          <p:cNvSpPr>
            <a:spLocks noGrp="1"/>
          </p:cNvSpPr>
          <p:nvPr>
            <p:ph type="sldNum" sz="quarter" idx="12"/>
          </p:nvPr>
        </p:nvSpPr>
        <p:spPr>
          <a:xfrm>
            <a:off x="9448800" y="6480951"/>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35</a:t>
            </a:fld>
            <a:endParaRPr lang="fr-FR" sz="2000" b="1" dirty="0">
              <a:solidFill>
                <a:schemeClr val="tx1"/>
              </a:solidFill>
              <a:latin typeface="Palatino Linotype" panose="02040502050505030304" pitchFamily="18" charset="0"/>
            </a:endParaRPr>
          </a:p>
        </p:txBody>
      </p:sp>
      <p:graphicFrame>
        <p:nvGraphicFramePr>
          <p:cNvPr id="8" name="Tableau 7">
            <a:extLst>
              <a:ext uri="{FF2B5EF4-FFF2-40B4-BE49-F238E27FC236}">
                <a16:creationId xmlns:a16="http://schemas.microsoft.com/office/drawing/2014/main" id="{E30BDDA6-487D-8D0D-7934-22CE3A8E59BF}"/>
              </a:ext>
            </a:extLst>
          </p:cNvPr>
          <p:cNvGraphicFramePr>
            <a:graphicFrameLocks noGrp="1"/>
          </p:cNvGraphicFramePr>
          <p:nvPr>
            <p:extLst>
              <p:ext uri="{D42A27DB-BD31-4B8C-83A1-F6EECF244321}">
                <p14:modId xmlns:p14="http://schemas.microsoft.com/office/powerpoint/2010/main" val="3364783188"/>
              </p:ext>
            </p:extLst>
          </p:nvPr>
        </p:nvGraphicFramePr>
        <p:xfrm>
          <a:off x="132080" y="1041038"/>
          <a:ext cx="11927840" cy="4582259"/>
        </p:xfrm>
        <a:graphic>
          <a:graphicData uri="http://schemas.openxmlformats.org/drawingml/2006/table">
            <a:tbl>
              <a:tblPr firstRow="1" firstCol="1" bandRow="1"/>
              <a:tblGrid>
                <a:gridCol w="2168057">
                  <a:extLst>
                    <a:ext uri="{9D8B030D-6E8A-4147-A177-3AD203B41FA5}">
                      <a16:colId xmlns:a16="http://schemas.microsoft.com/office/drawing/2014/main" val="4196729515"/>
                    </a:ext>
                  </a:extLst>
                </a:gridCol>
                <a:gridCol w="999373">
                  <a:extLst>
                    <a:ext uri="{9D8B030D-6E8A-4147-A177-3AD203B41FA5}">
                      <a16:colId xmlns:a16="http://schemas.microsoft.com/office/drawing/2014/main" val="905722082"/>
                    </a:ext>
                  </a:extLst>
                </a:gridCol>
                <a:gridCol w="1594299">
                  <a:extLst>
                    <a:ext uri="{9D8B030D-6E8A-4147-A177-3AD203B41FA5}">
                      <a16:colId xmlns:a16="http://schemas.microsoft.com/office/drawing/2014/main" val="1165185039"/>
                    </a:ext>
                  </a:extLst>
                </a:gridCol>
                <a:gridCol w="1666018">
                  <a:extLst>
                    <a:ext uri="{9D8B030D-6E8A-4147-A177-3AD203B41FA5}">
                      <a16:colId xmlns:a16="http://schemas.microsoft.com/office/drawing/2014/main" val="3993646677"/>
                    </a:ext>
                  </a:extLst>
                </a:gridCol>
                <a:gridCol w="1834147">
                  <a:extLst>
                    <a:ext uri="{9D8B030D-6E8A-4147-A177-3AD203B41FA5}">
                      <a16:colId xmlns:a16="http://schemas.microsoft.com/office/drawing/2014/main" val="3216064569"/>
                    </a:ext>
                  </a:extLst>
                </a:gridCol>
                <a:gridCol w="1832973">
                  <a:extLst>
                    <a:ext uri="{9D8B030D-6E8A-4147-A177-3AD203B41FA5}">
                      <a16:colId xmlns:a16="http://schemas.microsoft.com/office/drawing/2014/main" val="2779115911"/>
                    </a:ext>
                  </a:extLst>
                </a:gridCol>
                <a:gridCol w="1832973">
                  <a:extLst>
                    <a:ext uri="{9D8B030D-6E8A-4147-A177-3AD203B41FA5}">
                      <a16:colId xmlns:a16="http://schemas.microsoft.com/office/drawing/2014/main" val="2200641608"/>
                    </a:ext>
                  </a:extLst>
                </a:gridCol>
              </a:tblGrid>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pH</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Cr</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Cu</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Ni</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Pb</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Zn</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8155921"/>
                  </a:ext>
                </a:extLst>
              </a:tr>
              <a:tr h="416569">
                <a:tc>
                  <a:txBody>
                    <a:bodyPr/>
                    <a:lstStyle/>
                    <a:p>
                      <a:pPr algn="ctr">
                        <a:lnSpc>
                          <a:spcPct val="150000"/>
                        </a:lnSpc>
                        <a:spcBef>
                          <a:spcPts val="600"/>
                        </a:spcBef>
                        <a:spcAft>
                          <a:spcPts val="800"/>
                        </a:spcAft>
                        <a:buNone/>
                      </a:pPr>
                      <a:r>
                        <a:rPr lang="fr-FR" sz="1700" b="1"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17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Bef>
                          <a:spcPts val="600"/>
                        </a:spcBef>
                        <a:spcAft>
                          <a:spcPts val="800"/>
                        </a:spcAft>
                        <a:buNone/>
                      </a:pPr>
                      <a:r>
                        <a:rPr lang="fr-FR" sz="1700" b="1">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17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5">
                  <a:txBody>
                    <a:bodyPr/>
                    <a:lstStyle/>
                    <a:p>
                      <a:pPr algn="ctr">
                        <a:lnSpc>
                          <a:spcPct val="150000"/>
                        </a:lnSpc>
                        <a:spcBef>
                          <a:spcPts val="600"/>
                        </a:spcBef>
                        <a:spcAft>
                          <a:spcPts val="800"/>
                        </a:spcAft>
                        <a:buNone/>
                      </a:pPr>
                      <a:r>
                        <a:rPr lang="fr-FR" sz="1700" b="1">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700" b="1" baseline="30000">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7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946069869"/>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Initial</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5,7</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65,34</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16,10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21,26</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14,77</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40,54</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1430309"/>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T0</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5,6</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66,99±11,20b</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16,32±4,10a</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20,54±2,06a</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13,42±1,76a</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41,61±0,43a</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92832019"/>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T1</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5,5</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81,22±9,26b</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20,17±7,19a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27,56±4,11b</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17,89±1,30a</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52,04±7,57ab</a:t>
                      </a:r>
                    </a:p>
                  </a:txBody>
                  <a:tcPr marL="68580" marR="68580" marT="0" marB="0">
                    <a:lnL>
                      <a:noFill/>
                    </a:lnL>
                    <a:lnR>
                      <a:noFill/>
                    </a:lnR>
                    <a:lnT>
                      <a:noFill/>
                    </a:lnT>
                    <a:lnB>
                      <a:noFill/>
                    </a:lnB>
                    <a:noFill/>
                  </a:tcPr>
                </a:tc>
                <a:extLst>
                  <a:ext uri="{0D108BD9-81ED-4DB2-BD59-A6C34878D82A}">
                    <a16:rowId xmlns:a16="http://schemas.microsoft.com/office/drawing/2014/main" val="1568697541"/>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T2</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5,8</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84,31±6,43b</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22,33±2,99a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27,34±1,67b</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19,26±1,98a</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53,70±3,88b</a:t>
                      </a:r>
                    </a:p>
                  </a:txBody>
                  <a:tcPr marL="68580" marR="68580" marT="0" marB="0">
                    <a:lnL>
                      <a:noFill/>
                    </a:lnL>
                    <a:lnR>
                      <a:noFill/>
                    </a:lnR>
                    <a:lnT>
                      <a:noFill/>
                    </a:lnT>
                    <a:lnB>
                      <a:noFill/>
                    </a:lnB>
                    <a:noFill/>
                  </a:tcPr>
                </a:tc>
                <a:extLst>
                  <a:ext uri="{0D108BD9-81ED-4DB2-BD59-A6C34878D82A}">
                    <a16:rowId xmlns:a16="http://schemas.microsoft.com/office/drawing/2014/main" val="3021271213"/>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T3</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5,9</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105,10±19,30a</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21,86±1,41a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34,68±2,83b</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19,79±1,56a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61,83±3,20b</a:t>
                      </a:r>
                    </a:p>
                  </a:txBody>
                  <a:tcPr marL="68580" marR="68580" marT="0" marB="0" anchor="ctr">
                    <a:lnL>
                      <a:noFill/>
                    </a:lnL>
                    <a:lnR>
                      <a:noFill/>
                    </a:lnR>
                    <a:lnT>
                      <a:noFill/>
                    </a:lnT>
                    <a:lnB>
                      <a:noFill/>
                    </a:lnB>
                    <a:noFill/>
                  </a:tcPr>
                </a:tc>
                <a:extLst>
                  <a:ext uri="{0D108BD9-81ED-4DB2-BD59-A6C34878D82A}">
                    <a16:rowId xmlns:a16="http://schemas.microsoft.com/office/drawing/2014/main" val="1057454793"/>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T4</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6,0</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82,90±6,80b</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18,61±3,77a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26,54±4,03b</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17,84±1,12a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53,46±7,22b</a:t>
                      </a:r>
                    </a:p>
                  </a:txBody>
                  <a:tcPr marL="68580" marR="68580" marT="0" marB="0" anchor="ctr">
                    <a:lnL>
                      <a:noFill/>
                    </a:lnL>
                    <a:lnR>
                      <a:noFill/>
                    </a:lnR>
                    <a:lnT>
                      <a:noFill/>
                    </a:lnT>
                    <a:lnB>
                      <a:noFill/>
                    </a:lnB>
                    <a:noFill/>
                  </a:tcPr>
                </a:tc>
                <a:extLst>
                  <a:ext uri="{0D108BD9-81ED-4DB2-BD59-A6C34878D82A}">
                    <a16:rowId xmlns:a16="http://schemas.microsoft.com/office/drawing/2014/main" val="1760572919"/>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T5</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6,3</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76,37±2,88b</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19,75±4,29a</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28,76±2,32b</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16,74±1,95a</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55,31±3,96b</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0292063"/>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CV</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12,72</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18,64</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9,83</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9,31</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7,87</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2333876"/>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Norme française</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150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2628039"/>
                  </a:ext>
                </a:extLst>
              </a:tr>
            </a:tbl>
          </a:graphicData>
        </a:graphic>
      </p:graphicFrame>
      <p:sp>
        <p:nvSpPr>
          <p:cNvPr id="10" name="ZoneTexte 9">
            <a:extLst>
              <a:ext uri="{FF2B5EF4-FFF2-40B4-BE49-F238E27FC236}">
                <a16:creationId xmlns:a16="http://schemas.microsoft.com/office/drawing/2014/main" id="{11A0F259-CC54-7D7D-2ED6-CF00E7BD8FA8}"/>
              </a:ext>
            </a:extLst>
          </p:cNvPr>
          <p:cNvSpPr txBox="1"/>
          <p:nvPr/>
        </p:nvSpPr>
        <p:spPr>
          <a:xfrm>
            <a:off x="0" y="5750327"/>
            <a:ext cx="8920480" cy="109574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500" dirty="0">
                <a:effectLst>
                  <a:outerShdw blurRad="38100" dist="38100" dir="2700000" algn="tl">
                    <a:srgbClr val="000000">
                      <a:alpha val="43137"/>
                    </a:srgbClr>
                  </a:outerShdw>
                </a:effectLst>
                <a:latin typeface="Palatino Linotype" panose="02040502050505030304" pitchFamily="18" charset="0"/>
              </a:rPr>
              <a:t>Augmentation des concentrations en ET après l’apport du compost de l’</a:t>
            </a:r>
            <a:r>
              <a:rPr lang="fr-FR" sz="1500" dirty="0" err="1">
                <a:effectLst>
                  <a:outerShdw blurRad="38100" dist="38100" dir="2700000" algn="tl">
                    <a:srgbClr val="000000">
                      <a:alpha val="43137"/>
                    </a:srgbClr>
                  </a:outerShdw>
                </a:effectLst>
                <a:latin typeface="Palatino Linotype" panose="02040502050505030304" pitchFamily="18" charset="0"/>
              </a:rPr>
              <a:t>AMGeD</a:t>
            </a:r>
            <a:r>
              <a:rPr lang="fr-FR" sz="1500" dirty="0">
                <a:effectLst>
                  <a:outerShdw blurRad="38100" dist="38100" dir="2700000" algn="tl">
                    <a:srgbClr val="000000">
                      <a:alpha val="43137"/>
                    </a:srgbClr>
                  </a:outerShdw>
                </a:effectLst>
                <a:latin typeface="Palatino Linotype" panose="02040502050505030304" pitchFamily="18" charset="0"/>
              </a:rPr>
              <a:t> </a:t>
            </a:r>
          </a:p>
          <a:p>
            <a:pPr marL="285750" indent="-285750" algn="just">
              <a:lnSpc>
                <a:spcPct val="150000"/>
              </a:lnSpc>
              <a:buFont typeface="Wingdings" panose="05000000000000000000" pitchFamily="2" charset="2"/>
              <a:buChar char="v"/>
            </a:pPr>
            <a:r>
              <a:rPr lang="fr-FR" sz="1500" dirty="0">
                <a:effectLst>
                  <a:outerShdw blurRad="38100" dist="38100" dir="2700000" algn="tl">
                    <a:srgbClr val="000000">
                      <a:alpha val="43137"/>
                    </a:srgbClr>
                  </a:outerShdw>
                </a:effectLst>
                <a:latin typeface="Palatino Linotype" panose="02040502050505030304" pitchFamily="18" charset="0"/>
              </a:rPr>
              <a:t>Cr élément le plus abondant dans le sol</a:t>
            </a:r>
          </a:p>
          <a:p>
            <a:pPr marL="285750" indent="-285750" algn="just">
              <a:lnSpc>
                <a:spcPct val="150000"/>
              </a:lnSpc>
              <a:buFont typeface="Wingdings" panose="05000000000000000000" pitchFamily="2" charset="2"/>
              <a:buChar char="v"/>
            </a:pPr>
            <a:r>
              <a:rPr lang="fr-FR" sz="1500" dirty="0">
                <a:effectLst>
                  <a:outerShdw blurRad="38100" dist="38100" dir="2700000" algn="tl">
                    <a:srgbClr val="000000">
                      <a:alpha val="43137"/>
                    </a:srgbClr>
                  </a:outerShdw>
                </a:effectLst>
                <a:latin typeface="Palatino Linotype" panose="02040502050505030304" pitchFamily="18" charset="0"/>
              </a:rPr>
              <a:t>pH &lt; 7</a:t>
            </a:r>
          </a:p>
        </p:txBody>
      </p:sp>
      <p:sp>
        <p:nvSpPr>
          <p:cNvPr id="11" name="ZoneTexte 10">
            <a:extLst>
              <a:ext uri="{FF2B5EF4-FFF2-40B4-BE49-F238E27FC236}">
                <a16:creationId xmlns:a16="http://schemas.microsoft.com/office/drawing/2014/main" id="{68FE1038-A179-B06E-A091-5150EDEED932}"/>
              </a:ext>
            </a:extLst>
          </p:cNvPr>
          <p:cNvSpPr txBox="1"/>
          <p:nvPr/>
        </p:nvSpPr>
        <p:spPr>
          <a:xfrm>
            <a:off x="0" y="615253"/>
            <a:ext cx="11927840" cy="369332"/>
          </a:xfrm>
          <a:prstGeom prst="rect">
            <a:avLst/>
          </a:prstGeom>
          <a:noFill/>
        </p:spPr>
        <p:txBody>
          <a:bodyPr wrap="square" rtlCol="0">
            <a:spAutoFit/>
          </a:bodyPr>
          <a:lstStyle/>
          <a:p>
            <a:r>
              <a:rPr lang="fr-FR" b="1" dirty="0">
                <a:latin typeface="Palatino Linotype" panose="02040502050505030304" pitchFamily="18" charset="0"/>
              </a:rPr>
              <a:t>Tableau 4 : </a:t>
            </a:r>
            <a:r>
              <a:rPr lang="fr-FR" dirty="0">
                <a:latin typeface="Palatino Linotype" panose="02040502050505030304" pitchFamily="18" charset="0"/>
              </a:rPr>
              <a:t>Concentrations en ET dans la parcelle de pomme de terre  </a:t>
            </a:r>
          </a:p>
        </p:txBody>
      </p:sp>
      <p:sp>
        <p:nvSpPr>
          <p:cNvPr id="13" name="Rectangle 12">
            <a:extLst>
              <a:ext uri="{FF2B5EF4-FFF2-40B4-BE49-F238E27FC236}">
                <a16:creationId xmlns:a16="http://schemas.microsoft.com/office/drawing/2014/main" id="{44A26168-8082-0CB3-97DC-925C3C08CFF5}"/>
              </a:ext>
            </a:extLst>
          </p:cNvPr>
          <p:cNvSpPr/>
          <p:nvPr/>
        </p:nvSpPr>
        <p:spPr>
          <a:xfrm>
            <a:off x="3403600" y="1041033"/>
            <a:ext cx="1320800" cy="45822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CB5A34CB-37FA-2DF6-9090-E5612AA68A01}"/>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(9/19)</a:t>
            </a:r>
          </a:p>
        </p:txBody>
      </p:sp>
      <p:sp>
        <p:nvSpPr>
          <p:cNvPr id="2" name="Rectangle 1">
            <a:extLst>
              <a:ext uri="{FF2B5EF4-FFF2-40B4-BE49-F238E27FC236}">
                <a16:creationId xmlns:a16="http://schemas.microsoft.com/office/drawing/2014/main" id="{E61E10A3-521A-7F2D-0D87-5A89BD13CDB8}"/>
              </a:ext>
            </a:extLst>
          </p:cNvPr>
          <p:cNvSpPr/>
          <p:nvPr/>
        </p:nvSpPr>
        <p:spPr>
          <a:xfrm>
            <a:off x="6807202" y="1041033"/>
            <a:ext cx="1320800" cy="4582264"/>
          </a:xfrm>
          <a:prstGeom prst="rect">
            <a:avLst/>
          </a:prstGeom>
          <a:noFill/>
          <a:ln w="28575">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955267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BFB12-68FA-6D46-9D2C-1ACB85233552}"/>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E14C9BA-E1A8-FC71-D9B6-C37FADA6D63F}"/>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36</a:t>
            </a:fld>
            <a:endParaRPr lang="fr-FR" sz="2000" b="1" dirty="0">
              <a:solidFill>
                <a:schemeClr val="tx1"/>
              </a:solidFill>
              <a:latin typeface="Palatino Linotype" panose="02040502050505030304" pitchFamily="18" charset="0"/>
            </a:endParaRPr>
          </a:p>
        </p:txBody>
      </p:sp>
      <p:sp>
        <p:nvSpPr>
          <p:cNvPr id="10" name="ZoneTexte 9">
            <a:extLst>
              <a:ext uri="{FF2B5EF4-FFF2-40B4-BE49-F238E27FC236}">
                <a16:creationId xmlns:a16="http://schemas.microsoft.com/office/drawing/2014/main" id="{0200227E-A556-773F-FB2F-62DBAFE59AA9}"/>
              </a:ext>
            </a:extLst>
          </p:cNvPr>
          <p:cNvSpPr txBox="1"/>
          <p:nvPr/>
        </p:nvSpPr>
        <p:spPr>
          <a:xfrm>
            <a:off x="5527041" y="5779233"/>
            <a:ext cx="6593839" cy="880947"/>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Augmentation des concentrations en ET dans les tubercules, contrairement aux travaux de </a:t>
            </a:r>
            <a:r>
              <a:rPr lang="fr-FR" b="1" dirty="0" err="1">
                <a:effectLst>
                  <a:outerShdw blurRad="38100" dist="38100" dir="2700000" algn="tl">
                    <a:srgbClr val="000000">
                      <a:alpha val="43137"/>
                    </a:srgbClr>
                  </a:outerShdw>
                </a:effectLst>
                <a:latin typeface="Palatino Linotype" panose="02040502050505030304" pitchFamily="18" charset="0"/>
              </a:rPr>
              <a:t>Angelova</a:t>
            </a:r>
            <a:r>
              <a:rPr lang="fr-FR" b="1" dirty="0">
                <a:effectLst>
                  <a:outerShdw blurRad="38100" dist="38100" dir="2700000" algn="tl">
                    <a:srgbClr val="000000">
                      <a:alpha val="43137"/>
                    </a:srgbClr>
                  </a:outerShdw>
                </a:effectLst>
                <a:latin typeface="Palatino Linotype" panose="02040502050505030304" pitchFamily="18" charset="0"/>
              </a:rPr>
              <a:t> </a:t>
            </a:r>
            <a:r>
              <a:rPr lang="fr-FR" b="1" i="1" dirty="0">
                <a:effectLst>
                  <a:outerShdw blurRad="38100" dist="38100" dir="2700000" algn="tl">
                    <a:srgbClr val="000000">
                      <a:alpha val="43137"/>
                    </a:srgbClr>
                  </a:outerShdw>
                </a:effectLst>
                <a:latin typeface="Palatino Linotype" panose="02040502050505030304" pitchFamily="18" charset="0"/>
              </a:rPr>
              <a:t>et al. </a:t>
            </a:r>
            <a:r>
              <a:rPr lang="fr-FR" b="1" dirty="0">
                <a:effectLst>
                  <a:outerShdw blurRad="38100" dist="38100" dir="2700000" algn="tl">
                    <a:srgbClr val="000000">
                      <a:alpha val="43137"/>
                    </a:srgbClr>
                  </a:outerShdw>
                </a:effectLst>
                <a:latin typeface="Palatino Linotype" panose="02040502050505030304" pitchFamily="18" charset="0"/>
              </a:rPr>
              <a:t>(2010)</a:t>
            </a:r>
          </a:p>
        </p:txBody>
      </p:sp>
      <p:sp>
        <p:nvSpPr>
          <p:cNvPr id="7" name="ZoneTexte 6">
            <a:extLst>
              <a:ext uri="{FF2B5EF4-FFF2-40B4-BE49-F238E27FC236}">
                <a16:creationId xmlns:a16="http://schemas.microsoft.com/office/drawing/2014/main" id="{AC794825-AE91-888C-852B-068B41D9F16D}"/>
              </a:ext>
            </a:extLst>
          </p:cNvPr>
          <p:cNvSpPr txBox="1"/>
          <p:nvPr/>
        </p:nvSpPr>
        <p:spPr>
          <a:xfrm>
            <a:off x="6897914" y="5378992"/>
            <a:ext cx="4033520" cy="323165"/>
          </a:xfrm>
          <a:prstGeom prst="rect">
            <a:avLst/>
          </a:prstGeom>
          <a:noFill/>
        </p:spPr>
        <p:txBody>
          <a:bodyPr wrap="square" rtlCol="0">
            <a:spAutoFit/>
          </a:bodyPr>
          <a:lstStyle/>
          <a:p>
            <a:pPr algn="ctr"/>
            <a:r>
              <a:rPr lang="fr-FR" sz="1500" b="1" dirty="0">
                <a:latin typeface="Palatino Linotype" panose="02040502050505030304" pitchFamily="18" charset="0"/>
              </a:rPr>
              <a:t>Figure 12 </a:t>
            </a:r>
            <a:r>
              <a:rPr lang="fr-FR" sz="1500" dirty="0">
                <a:latin typeface="Palatino Linotype" panose="02040502050505030304" pitchFamily="18" charset="0"/>
              </a:rPr>
              <a:t>: FBA des ET des pommes de terre</a:t>
            </a:r>
            <a:endParaRPr lang="fr-FR" dirty="0">
              <a:latin typeface="Palatino Linotype" panose="02040502050505030304" pitchFamily="18" charset="0"/>
            </a:endParaRPr>
          </a:p>
        </p:txBody>
      </p:sp>
      <p:pic>
        <p:nvPicPr>
          <p:cNvPr id="8" name="Picture 8" descr="Une image contenant texte, capture d’écran, Police, diagramme&#10;&#10;Le contenu généré par l’IA peut être incorrect.">
            <a:extLst>
              <a:ext uri="{FF2B5EF4-FFF2-40B4-BE49-F238E27FC236}">
                <a16:creationId xmlns:a16="http://schemas.microsoft.com/office/drawing/2014/main" id="{EF235A27-2525-6F95-0578-E78F8FA3D67E}"/>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46000"/>
                    </a14:imgEffect>
                  </a14:imgLayer>
                </a14:imgProps>
              </a:ext>
            </a:extLst>
          </a:blip>
          <a:srcRect l="6089" t="10327" r="8257" b="2614"/>
          <a:stretch>
            <a:fillRect/>
          </a:stretch>
        </p:blipFill>
        <p:spPr bwMode="auto">
          <a:xfrm>
            <a:off x="43271" y="1242601"/>
            <a:ext cx="5349238" cy="3788000"/>
          </a:xfrm>
          <a:prstGeom prst="rect">
            <a:avLst/>
          </a:prstGeom>
          <a:ln>
            <a:noFill/>
          </a:ln>
          <a:extLst>
            <a:ext uri="{53640926-AAD7-44D8-BBD7-CCE9431645EC}">
              <a14:shadowObscured xmlns:a14="http://schemas.microsoft.com/office/drawing/2010/main"/>
            </a:ext>
          </a:extLst>
        </p:spPr>
      </p:pic>
      <p:sp>
        <p:nvSpPr>
          <p:cNvPr id="9" name="ZoneTexte 8">
            <a:extLst>
              <a:ext uri="{FF2B5EF4-FFF2-40B4-BE49-F238E27FC236}">
                <a16:creationId xmlns:a16="http://schemas.microsoft.com/office/drawing/2014/main" id="{DB91DB50-9CFE-2CA2-1620-28DD948B6658}"/>
              </a:ext>
            </a:extLst>
          </p:cNvPr>
          <p:cNvSpPr txBox="1"/>
          <p:nvPr/>
        </p:nvSpPr>
        <p:spPr>
          <a:xfrm>
            <a:off x="664817" y="5152475"/>
            <a:ext cx="4147488" cy="323165"/>
          </a:xfrm>
          <a:prstGeom prst="rect">
            <a:avLst/>
          </a:prstGeom>
          <a:noFill/>
        </p:spPr>
        <p:txBody>
          <a:bodyPr wrap="square" rtlCol="0">
            <a:spAutoFit/>
          </a:bodyPr>
          <a:lstStyle/>
          <a:p>
            <a:pPr algn="ctr"/>
            <a:r>
              <a:rPr lang="fr-FR" sz="1500" b="1" dirty="0">
                <a:latin typeface="Palatino Linotype" panose="02040502050505030304" pitchFamily="18" charset="0"/>
              </a:rPr>
              <a:t>Figure 11 : </a:t>
            </a:r>
            <a:r>
              <a:rPr lang="fr-FR" sz="1500" dirty="0">
                <a:latin typeface="Palatino Linotype" panose="02040502050505030304" pitchFamily="18" charset="0"/>
              </a:rPr>
              <a:t>Rendements des pommes de terre</a:t>
            </a:r>
          </a:p>
        </p:txBody>
      </p:sp>
      <p:sp>
        <p:nvSpPr>
          <p:cNvPr id="11" name="Rectangle 10">
            <a:extLst>
              <a:ext uri="{FF2B5EF4-FFF2-40B4-BE49-F238E27FC236}">
                <a16:creationId xmlns:a16="http://schemas.microsoft.com/office/drawing/2014/main" id="{ED0A3932-5ECA-1FD1-8E28-C377A80A947B}"/>
              </a:ext>
            </a:extLst>
          </p:cNvPr>
          <p:cNvSpPr/>
          <p:nvPr/>
        </p:nvSpPr>
        <p:spPr>
          <a:xfrm>
            <a:off x="0" y="-34262"/>
            <a:ext cx="12192000" cy="593062"/>
          </a:xfrm>
          <a:prstGeom prst="rect">
            <a:avLst/>
          </a:prstGeom>
          <a:blipFill>
            <a:blip r:embed="rId5"/>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(10/19)</a:t>
            </a:r>
          </a:p>
        </p:txBody>
      </p:sp>
      <p:cxnSp>
        <p:nvCxnSpPr>
          <p:cNvPr id="13" name="Connecteur droit 12">
            <a:extLst>
              <a:ext uri="{FF2B5EF4-FFF2-40B4-BE49-F238E27FC236}">
                <a16:creationId xmlns:a16="http://schemas.microsoft.com/office/drawing/2014/main" id="{03CC9942-AD2A-7D55-599A-084074769E80}"/>
              </a:ext>
            </a:extLst>
          </p:cNvPr>
          <p:cNvCxnSpPr>
            <a:cxnSpLocks/>
          </p:cNvCxnSpPr>
          <p:nvPr/>
        </p:nvCxnSpPr>
        <p:spPr>
          <a:xfrm>
            <a:off x="5445760" y="660227"/>
            <a:ext cx="0" cy="572025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10BFE198-3920-65B1-79C3-5479A3A32B61}"/>
              </a:ext>
            </a:extLst>
          </p:cNvPr>
          <p:cNvSpPr txBox="1"/>
          <p:nvPr/>
        </p:nvSpPr>
        <p:spPr>
          <a:xfrm>
            <a:off x="-48265" y="5378992"/>
            <a:ext cx="5349239" cy="129644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Résultats constatés dans les travaux de </a:t>
            </a:r>
            <a:r>
              <a:rPr lang="fr-FR" b="1" dirty="0" err="1">
                <a:effectLst>
                  <a:outerShdw blurRad="38100" dist="38100" dir="2700000" algn="tl">
                    <a:srgbClr val="000000">
                      <a:alpha val="43137"/>
                    </a:srgbClr>
                  </a:outerShdw>
                </a:effectLst>
                <a:latin typeface="Palatino Linotype" panose="02040502050505030304" pitchFamily="18" charset="0"/>
              </a:rPr>
              <a:t>Temgoua</a:t>
            </a:r>
            <a:r>
              <a:rPr lang="fr-FR" b="1" dirty="0">
                <a:effectLst>
                  <a:outerShdw blurRad="38100" dist="38100" dir="2700000" algn="tl">
                    <a:srgbClr val="000000">
                      <a:alpha val="43137"/>
                    </a:srgbClr>
                  </a:outerShdw>
                </a:effectLst>
                <a:latin typeface="Palatino Linotype" panose="02040502050505030304" pitchFamily="18" charset="0"/>
              </a:rPr>
              <a:t> </a:t>
            </a:r>
            <a:r>
              <a:rPr lang="fr-FR" b="1" i="1" dirty="0">
                <a:effectLst>
                  <a:outerShdw blurRad="38100" dist="38100" dir="2700000" algn="tl">
                    <a:srgbClr val="000000">
                      <a:alpha val="43137"/>
                    </a:srgbClr>
                  </a:outerShdw>
                </a:effectLst>
                <a:latin typeface="Palatino Linotype" panose="02040502050505030304" pitchFamily="18" charset="0"/>
              </a:rPr>
              <a:t>et al. (</a:t>
            </a:r>
            <a:r>
              <a:rPr lang="fr-FR" b="1" dirty="0">
                <a:effectLst>
                  <a:outerShdw blurRad="38100" dist="38100" dir="2700000" algn="tl">
                    <a:srgbClr val="000000">
                      <a:alpha val="43137"/>
                    </a:srgbClr>
                  </a:outerShdw>
                </a:effectLst>
                <a:latin typeface="Palatino Linotype" panose="02040502050505030304" pitchFamily="18" charset="0"/>
              </a:rPr>
              <a:t>2023), </a:t>
            </a:r>
            <a:r>
              <a:rPr lang="fr-FR" dirty="0">
                <a:effectLst>
                  <a:outerShdw blurRad="38100" dist="38100" dir="2700000" algn="tl">
                    <a:srgbClr val="000000">
                      <a:alpha val="43137"/>
                    </a:srgbClr>
                  </a:outerShdw>
                </a:effectLst>
                <a:latin typeface="Palatino Linotype" panose="02040502050505030304" pitchFamily="18" charset="0"/>
              </a:rPr>
              <a:t>augmentation des rendements</a:t>
            </a:r>
            <a:endParaRPr lang="fr-FR" b="1" dirty="0">
              <a:effectLst>
                <a:outerShdw blurRad="38100" dist="38100" dir="2700000" algn="tl">
                  <a:srgbClr val="000000">
                    <a:alpha val="43137"/>
                  </a:srgbClr>
                </a:outerShdw>
              </a:effectLst>
              <a:latin typeface="Palatino Linotype" panose="02040502050505030304" pitchFamily="18" charset="0"/>
            </a:endParaRPr>
          </a:p>
        </p:txBody>
      </p:sp>
      <p:sp>
        <p:nvSpPr>
          <p:cNvPr id="2" name="Ellipse 1">
            <a:extLst>
              <a:ext uri="{FF2B5EF4-FFF2-40B4-BE49-F238E27FC236}">
                <a16:creationId xmlns:a16="http://schemas.microsoft.com/office/drawing/2014/main" id="{73B63E92-F5B6-C9C5-33FC-87FE39F01C44}"/>
              </a:ext>
            </a:extLst>
          </p:cNvPr>
          <p:cNvSpPr/>
          <p:nvPr/>
        </p:nvSpPr>
        <p:spPr>
          <a:xfrm>
            <a:off x="3259183" y="2601784"/>
            <a:ext cx="568960" cy="41656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4A245539-9AC0-267B-2670-F195F28D9297}"/>
              </a:ext>
            </a:extLst>
          </p:cNvPr>
          <p:cNvPicPr>
            <a:picLocks noChangeAspect="1"/>
          </p:cNvPicPr>
          <p:nvPr/>
        </p:nvPicPr>
        <p:blipFill>
          <a:blip r:embed="rId6"/>
          <a:stretch>
            <a:fillRect/>
          </a:stretch>
        </p:blipFill>
        <p:spPr>
          <a:xfrm>
            <a:off x="5538381" y="665510"/>
            <a:ext cx="6571158" cy="4637453"/>
          </a:xfrm>
          <a:prstGeom prst="rect">
            <a:avLst/>
          </a:prstGeom>
        </p:spPr>
      </p:pic>
      <p:sp>
        <p:nvSpPr>
          <p:cNvPr id="3" name="Ellipse 2">
            <a:extLst>
              <a:ext uri="{FF2B5EF4-FFF2-40B4-BE49-F238E27FC236}">
                <a16:creationId xmlns:a16="http://schemas.microsoft.com/office/drawing/2014/main" id="{C08EA1A4-D6E0-2A22-220C-ABC216F11AE9}"/>
              </a:ext>
            </a:extLst>
          </p:cNvPr>
          <p:cNvSpPr/>
          <p:nvPr/>
        </p:nvSpPr>
        <p:spPr>
          <a:xfrm>
            <a:off x="1119051" y="3220720"/>
            <a:ext cx="568960" cy="416560"/>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18028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9" grpId="0"/>
      <p:bldP spid="14" grpId="0"/>
      <p:bldP spid="2" grpId="0" animBg="1"/>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686BC-7C52-1BC9-B96F-7E12024482A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42B46BE-3D1B-3200-B0BB-8BB012EC8D9D}"/>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37</a:t>
            </a:fld>
            <a:endParaRPr lang="fr-FR" sz="2000" b="1" dirty="0">
              <a:solidFill>
                <a:schemeClr val="tx1"/>
              </a:solidFill>
              <a:latin typeface="Palatino Linotype" panose="02040502050505030304" pitchFamily="18" charset="0"/>
            </a:endParaRPr>
          </a:p>
        </p:txBody>
      </p:sp>
      <p:pic>
        <p:nvPicPr>
          <p:cNvPr id="11" name="Image 10">
            <a:extLst>
              <a:ext uri="{FF2B5EF4-FFF2-40B4-BE49-F238E27FC236}">
                <a16:creationId xmlns:a16="http://schemas.microsoft.com/office/drawing/2014/main" id="{4DA72854-D188-7FBB-B4EF-D05C0EADB62A}"/>
              </a:ext>
            </a:extLst>
          </p:cNvPr>
          <p:cNvPicPr>
            <a:picLocks noChangeAspect="1"/>
          </p:cNvPicPr>
          <p:nvPr/>
        </p:nvPicPr>
        <p:blipFill>
          <a:blip r:embed="rId3"/>
          <a:srcRect t="8858" b="-212"/>
          <a:stretch>
            <a:fillRect/>
          </a:stretch>
        </p:blipFill>
        <p:spPr>
          <a:xfrm>
            <a:off x="87935" y="881964"/>
            <a:ext cx="5822887" cy="4377199"/>
          </a:xfrm>
          <a:prstGeom prst="rect">
            <a:avLst/>
          </a:prstGeom>
        </p:spPr>
      </p:pic>
      <p:sp>
        <p:nvSpPr>
          <p:cNvPr id="12" name="ZoneTexte 11">
            <a:extLst>
              <a:ext uri="{FF2B5EF4-FFF2-40B4-BE49-F238E27FC236}">
                <a16:creationId xmlns:a16="http://schemas.microsoft.com/office/drawing/2014/main" id="{7FCADEE9-2FC6-361C-77DB-E071A60D7AFA}"/>
              </a:ext>
            </a:extLst>
          </p:cNvPr>
          <p:cNvSpPr txBox="1"/>
          <p:nvPr/>
        </p:nvSpPr>
        <p:spPr>
          <a:xfrm>
            <a:off x="0" y="558800"/>
            <a:ext cx="9072880"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rPr>
              <a:t>Liens entre les propriétés du sol et les concentrations en ET des pommes de terre</a:t>
            </a:r>
            <a:endParaRPr lang="fr-FR" dirty="0">
              <a:latin typeface="Palatino Linotype" panose="02040502050505030304" pitchFamily="18" charset="0"/>
            </a:endParaRPr>
          </a:p>
        </p:txBody>
      </p:sp>
      <p:sp>
        <p:nvSpPr>
          <p:cNvPr id="13" name="ZoneTexte 12">
            <a:extLst>
              <a:ext uri="{FF2B5EF4-FFF2-40B4-BE49-F238E27FC236}">
                <a16:creationId xmlns:a16="http://schemas.microsoft.com/office/drawing/2014/main" id="{01A0AFD3-8BC8-072B-29A8-1B1B66DAAC8E}"/>
              </a:ext>
            </a:extLst>
          </p:cNvPr>
          <p:cNvSpPr txBox="1"/>
          <p:nvPr/>
        </p:nvSpPr>
        <p:spPr>
          <a:xfrm>
            <a:off x="772241" y="5306847"/>
            <a:ext cx="4302760" cy="323165"/>
          </a:xfrm>
          <a:prstGeom prst="rect">
            <a:avLst/>
          </a:prstGeom>
          <a:noFill/>
        </p:spPr>
        <p:txBody>
          <a:bodyPr wrap="square" rtlCol="0">
            <a:spAutoFit/>
          </a:bodyPr>
          <a:lstStyle/>
          <a:p>
            <a:pPr algn="ctr"/>
            <a:r>
              <a:rPr lang="fr-FR" sz="1500" b="1" dirty="0">
                <a:latin typeface="Palatino Linotype" panose="02040502050505030304" pitchFamily="18" charset="0"/>
              </a:rPr>
              <a:t>Figure 13 : </a:t>
            </a:r>
            <a:r>
              <a:rPr lang="fr-FR" sz="1500" dirty="0">
                <a:latin typeface="Palatino Linotype" panose="02040502050505030304" pitchFamily="18" charset="0"/>
              </a:rPr>
              <a:t>Matrice de corrélation de Spearman</a:t>
            </a:r>
          </a:p>
        </p:txBody>
      </p:sp>
      <p:pic>
        <p:nvPicPr>
          <p:cNvPr id="14" name="Image 13">
            <a:extLst>
              <a:ext uri="{FF2B5EF4-FFF2-40B4-BE49-F238E27FC236}">
                <a16:creationId xmlns:a16="http://schemas.microsoft.com/office/drawing/2014/main" id="{4BED382C-0D6B-D1A1-5E21-2F98C4500771}"/>
              </a:ext>
            </a:extLst>
          </p:cNvPr>
          <p:cNvPicPr>
            <a:picLocks noChangeAspect="1"/>
          </p:cNvPicPr>
          <p:nvPr/>
        </p:nvPicPr>
        <p:blipFill rotWithShape="1">
          <a:blip r:embed="rId4"/>
          <a:srcRect l="6649" t="15698" r="6383"/>
          <a:stretch>
            <a:fillRect/>
          </a:stretch>
        </p:blipFill>
        <p:spPr bwMode="auto">
          <a:xfrm>
            <a:off x="5947591" y="1033735"/>
            <a:ext cx="6220026" cy="4034654"/>
          </a:xfrm>
          <a:prstGeom prst="rect">
            <a:avLst/>
          </a:prstGeom>
          <a:ln>
            <a:noFill/>
          </a:ln>
          <a:extLst>
            <a:ext uri="{53640926-AAD7-44D8-BBD7-CCE9431645EC}">
              <a14:shadowObscured xmlns:a14="http://schemas.microsoft.com/office/drawing/2010/main"/>
            </a:ext>
          </a:extLst>
        </p:spPr>
      </p:pic>
      <p:sp>
        <p:nvSpPr>
          <p:cNvPr id="15" name="ZoneTexte 14">
            <a:extLst>
              <a:ext uri="{FF2B5EF4-FFF2-40B4-BE49-F238E27FC236}">
                <a16:creationId xmlns:a16="http://schemas.microsoft.com/office/drawing/2014/main" id="{795B0FE0-6FA8-2B00-81E3-617E3398A79F}"/>
              </a:ext>
            </a:extLst>
          </p:cNvPr>
          <p:cNvSpPr txBox="1"/>
          <p:nvPr/>
        </p:nvSpPr>
        <p:spPr>
          <a:xfrm>
            <a:off x="6921500" y="5259163"/>
            <a:ext cx="4302760" cy="323165"/>
          </a:xfrm>
          <a:prstGeom prst="rect">
            <a:avLst/>
          </a:prstGeom>
          <a:noFill/>
        </p:spPr>
        <p:txBody>
          <a:bodyPr wrap="square" rtlCol="0">
            <a:spAutoFit/>
          </a:bodyPr>
          <a:lstStyle/>
          <a:p>
            <a:pPr algn="ctr"/>
            <a:r>
              <a:rPr lang="fr-FR" sz="1500" b="1" dirty="0">
                <a:latin typeface="Palatino Linotype" panose="02040502050505030304" pitchFamily="18" charset="0"/>
              </a:rPr>
              <a:t>Figure 14 : </a:t>
            </a:r>
            <a:r>
              <a:rPr lang="fr-FR" sz="1500" dirty="0">
                <a:latin typeface="Palatino Linotype" panose="02040502050505030304" pitchFamily="18" charset="0"/>
              </a:rPr>
              <a:t>Modèle d’équations structurelles</a:t>
            </a:r>
          </a:p>
        </p:txBody>
      </p:sp>
      <p:sp>
        <p:nvSpPr>
          <p:cNvPr id="16" name="Rectangle 15">
            <a:extLst>
              <a:ext uri="{FF2B5EF4-FFF2-40B4-BE49-F238E27FC236}">
                <a16:creationId xmlns:a16="http://schemas.microsoft.com/office/drawing/2014/main" id="{C5E08434-F766-6BF1-3B7C-62E39053CA34}"/>
              </a:ext>
            </a:extLst>
          </p:cNvPr>
          <p:cNvSpPr/>
          <p:nvPr/>
        </p:nvSpPr>
        <p:spPr>
          <a:xfrm>
            <a:off x="0" y="-34262"/>
            <a:ext cx="12192000" cy="593062"/>
          </a:xfrm>
          <a:prstGeom prst="rect">
            <a:avLst/>
          </a:prstGeom>
          <a:blipFill>
            <a:blip r:embed="rId5"/>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(11/19)</a:t>
            </a:r>
          </a:p>
        </p:txBody>
      </p:sp>
      <p:sp>
        <p:nvSpPr>
          <p:cNvPr id="17" name="ZoneTexte 16">
            <a:extLst>
              <a:ext uri="{FF2B5EF4-FFF2-40B4-BE49-F238E27FC236}">
                <a16:creationId xmlns:a16="http://schemas.microsoft.com/office/drawing/2014/main" id="{8F03B720-9F34-2C01-E954-2AAFCA62E3BE}"/>
              </a:ext>
            </a:extLst>
          </p:cNvPr>
          <p:cNvSpPr txBox="1"/>
          <p:nvPr/>
        </p:nvSpPr>
        <p:spPr>
          <a:xfrm>
            <a:off x="5935739" y="5588514"/>
            <a:ext cx="6127519" cy="122950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Corrélation négative entre le pH et les FBA</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Le pH est un facteur déterminant dans la biodisponibilité des métaux </a:t>
            </a:r>
            <a:r>
              <a:rPr lang="fr-FR" sz="1600" b="1" dirty="0">
                <a:effectLst>
                  <a:outerShdw blurRad="38100" dist="38100" dir="2700000" algn="tl">
                    <a:srgbClr val="000000">
                      <a:alpha val="43137"/>
                    </a:srgbClr>
                  </a:outerShdw>
                </a:effectLst>
                <a:latin typeface="Palatino Linotype" panose="02040502050505030304" pitchFamily="18" charset="0"/>
              </a:rPr>
              <a:t>(</a:t>
            </a:r>
            <a:r>
              <a:rPr lang="fr-FR" sz="1600" b="1" dirty="0" err="1">
                <a:effectLst>
                  <a:outerShdw blurRad="38100" dist="38100" dir="2700000" algn="tl">
                    <a:srgbClr val="000000">
                      <a:alpha val="43137"/>
                    </a:srgbClr>
                  </a:outerShdw>
                </a:effectLst>
                <a:latin typeface="Palatino Linotype" panose="02040502050505030304" pitchFamily="18" charset="0"/>
              </a:rPr>
              <a:t>Adeyi</a:t>
            </a:r>
            <a:r>
              <a:rPr lang="fr-FR" sz="1600" b="1" dirty="0">
                <a:effectLst>
                  <a:outerShdw blurRad="38100" dist="38100" dir="2700000" algn="tl">
                    <a:srgbClr val="000000">
                      <a:alpha val="43137"/>
                    </a:srgbClr>
                  </a:outerShdw>
                </a:effectLst>
                <a:latin typeface="Palatino Linotype" panose="02040502050505030304" pitchFamily="18" charset="0"/>
              </a:rPr>
              <a:t> &amp; </a:t>
            </a:r>
            <a:r>
              <a:rPr lang="fr-FR" sz="1600" b="1" dirty="0" err="1">
                <a:effectLst>
                  <a:outerShdw blurRad="38100" dist="38100" dir="2700000" algn="tl">
                    <a:srgbClr val="000000">
                      <a:alpha val="43137"/>
                    </a:srgbClr>
                  </a:outerShdw>
                </a:effectLst>
                <a:latin typeface="Palatino Linotype" panose="02040502050505030304" pitchFamily="18" charset="0"/>
              </a:rPr>
              <a:t>Babalola</a:t>
            </a:r>
            <a:r>
              <a:rPr lang="fr-FR" sz="1600" b="1" dirty="0">
                <a:effectLst>
                  <a:outerShdw blurRad="38100" dist="38100" dir="2700000" algn="tl">
                    <a:srgbClr val="000000">
                      <a:alpha val="43137"/>
                    </a:srgbClr>
                  </a:outerShdw>
                </a:effectLst>
                <a:latin typeface="Palatino Linotype" panose="02040502050505030304" pitchFamily="18" charset="0"/>
              </a:rPr>
              <a:t>, 2017)</a:t>
            </a:r>
          </a:p>
        </p:txBody>
      </p:sp>
      <p:sp>
        <p:nvSpPr>
          <p:cNvPr id="18" name="ZoneTexte 17">
            <a:extLst>
              <a:ext uri="{FF2B5EF4-FFF2-40B4-BE49-F238E27FC236}">
                <a16:creationId xmlns:a16="http://schemas.microsoft.com/office/drawing/2014/main" id="{9E1CD418-35C1-7D9D-3703-F24326D1E8F4}"/>
              </a:ext>
            </a:extLst>
          </p:cNvPr>
          <p:cNvSpPr txBox="1"/>
          <p:nvPr/>
        </p:nvSpPr>
        <p:spPr>
          <a:xfrm>
            <a:off x="87936" y="5628496"/>
            <a:ext cx="5671370" cy="122950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Synergies géochimiques prononcées, particulièrement entre le binôme Pb-Cr (ρ=0,77 ; p&lt;0,05) et le couple Ni-Zn (r=0,78 ; p&lt;0,05)</a:t>
            </a:r>
          </a:p>
        </p:txBody>
      </p:sp>
      <p:cxnSp>
        <p:nvCxnSpPr>
          <p:cNvPr id="19" name="Connecteur droit 18">
            <a:extLst>
              <a:ext uri="{FF2B5EF4-FFF2-40B4-BE49-F238E27FC236}">
                <a16:creationId xmlns:a16="http://schemas.microsoft.com/office/drawing/2014/main" id="{65A54E2A-C649-C945-621E-A80E280C5B92}"/>
              </a:ext>
            </a:extLst>
          </p:cNvPr>
          <p:cNvCxnSpPr>
            <a:cxnSpLocks/>
          </p:cNvCxnSpPr>
          <p:nvPr/>
        </p:nvCxnSpPr>
        <p:spPr>
          <a:xfrm>
            <a:off x="5923280" y="881965"/>
            <a:ext cx="0" cy="572025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Ellipse 6">
            <a:extLst>
              <a:ext uri="{FF2B5EF4-FFF2-40B4-BE49-F238E27FC236}">
                <a16:creationId xmlns:a16="http://schemas.microsoft.com/office/drawing/2014/main" id="{092F9914-C22C-5ED7-5C2B-F411B0042926}"/>
              </a:ext>
            </a:extLst>
          </p:cNvPr>
          <p:cNvSpPr/>
          <p:nvPr/>
        </p:nvSpPr>
        <p:spPr>
          <a:xfrm>
            <a:off x="1319349" y="2062480"/>
            <a:ext cx="600890" cy="646996"/>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llipse 7">
            <a:extLst>
              <a:ext uri="{FF2B5EF4-FFF2-40B4-BE49-F238E27FC236}">
                <a16:creationId xmlns:a16="http://schemas.microsoft.com/office/drawing/2014/main" id="{C93CD78A-145F-B309-5528-A40572B194C4}"/>
              </a:ext>
            </a:extLst>
          </p:cNvPr>
          <p:cNvSpPr/>
          <p:nvPr/>
        </p:nvSpPr>
        <p:spPr>
          <a:xfrm>
            <a:off x="2391805" y="3070563"/>
            <a:ext cx="547338" cy="646996"/>
          </a:xfrm>
          <a:prstGeom prst="ellipse">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58784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7" grpId="0"/>
      <p:bldP spid="18" grpId="0"/>
      <p:bldP spid="7" grpId="0" animBg="1"/>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088371-CEA0-2FFF-232F-6987B4BA84BD}"/>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435C103-5CE8-8086-5D03-AD23C27C27FA}"/>
              </a:ext>
            </a:extLst>
          </p:cNvPr>
          <p:cNvSpPr>
            <a:spLocks noGrp="1"/>
          </p:cNvSpPr>
          <p:nvPr>
            <p:ph type="sldNum" sz="quarter" idx="12"/>
          </p:nvPr>
        </p:nvSpPr>
        <p:spPr>
          <a:xfrm>
            <a:off x="9448800" y="6455432"/>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38</a:t>
            </a:fld>
            <a:endParaRPr lang="fr-FR" sz="2000" b="1" dirty="0">
              <a:solidFill>
                <a:schemeClr val="tx1"/>
              </a:solidFill>
              <a:latin typeface="Palatino Linotype" panose="02040502050505030304" pitchFamily="18" charset="0"/>
            </a:endParaRPr>
          </a:p>
        </p:txBody>
      </p:sp>
      <p:sp>
        <p:nvSpPr>
          <p:cNvPr id="7" name="ZoneTexte 6">
            <a:extLst>
              <a:ext uri="{FF2B5EF4-FFF2-40B4-BE49-F238E27FC236}">
                <a16:creationId xmlns:a16="http://schemas.microsoft.com/office/drawing/2014/main" id="{FDA2A6A3-F6A2-D5C0-AE85-A42FA000432E}"/>
              </a:ext>
            </a:extLst>
          </p:cNvPr>
          <p:cNvSpPr txBox="1"/>
          <p:nvPr/>
        </p:nvSpPr>
        <p:spPr>
          <a:xfrm>
            <a:off x="132080" y="596501"/>
            <a:ext cx="11927840" cy="369332"/>
          </a:xfrm>
          <a:prstGeom prst="rect">
            <a:avLst/>
          </a:prstGeom>
          <a:noFill/>
        </p:spPr>
        <p:txBody>
          <a:bodyPr wrap="square" rtlCol="0">
            <a:spAutoFit/>
          </a:bodyPr>
          <a:lstStyle/>
          <a:p>
            <a:r>
              <a:rPr lang="fr-FR" b="1" dirty="0">
                <a:latin typeface="Palatino Linotype" panose="02040502050505030304" pitchFamily="18" charset="0"/>
              </a:rPr>
              <a:t>Tableau 5 : </a:t>
            </a:r>
            <a:r>
              <a:rPr lang="fr-FR" dirty="0">
                <a:latin typeface="Palatino Linotype" panose="02040502050505030304" pitchFamily="18" charset="0"/>
              </a:rPr>
              <a:t>Concentrations en ET dans la parcelle de maïs</a:t>
            </a:r>
          </a:p>
        </p:txBody>
      </p:sp>
      <p:sp>
        <p:nvSpPr>
          <p:cNvPr id="11" name="ZoneTexte 10">
            <a:extLst>
              <a:ext uri="{FF2B5EF4-FFF2-40B4-BE49-F238E27FC236}">
                <a16:creationId xmlns:a16="http://schemas.microsoft.com/office/drawing/2014/main" id="{95576752-476D-B28B-63E7-AFF29BFE4DB2}"/>
              </a:ext>
            </a:extLst>
          </p:cNvPr>
          <p:cNvSpPr txBox="1"/>
          <p:nvPr/>
        </p:nvSpPr>
        <p:spPr>
          <a:xfrm>
            <a:off x="132080" y="5585269"/>
            <a:ext cx="11551921" cy="880947"/>
          </a:xfrm>
          <a:prstGeom prst="rect">
            <a:avLst/>
          </a:prstGeom>
          <a:noFill/>
        </p:spPr>
        <p:txBody>
          <a:bodyPr wrap="square" rtlCol="0">
            <a:spAutoFit/>
          </a:bodyPr>
          <a:lstStyle/>
          <a:p>
            <a:pPr marL="285750" indent="-285750">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Le Cr est l’élément le plus abondant après l’application du compost</a:t>
            </a:r>
          </a:p>
          <a:p>
            <a:pPr marL="285750" indent="-285750">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Légère augmentation des concentrations en ET après l’application du compost</a:t>
            </a:r>
          </a:p>
        </p:txBody>
      </p:sp>
      <p:graphicFrame>
        <p:nvGraphicFramePr>
          <p:cNvPr id="15" name="Tableau 14">
            <a:extLst>
              <a:ext uri="{FF2B5EF4-FFF2-40B4-BE49-F238E27FC236}">
                <a16:creationId xmlns:a16="http://schemas.microsoft.com/office/drawing/2014/main" id="{B60372C1-AEF8-A44A-C057-94896CA9873A}"/>
              </a:ext>
            </a:extLst>
          </p:cNvPr>
          <p:cNvGraphicFramePr>
            <a:graphicFrameLocks noGrp="1"/>
          </p:cNvGraphicFramePr>
          <p:nvPr>
            <p:extLst>
              <p:ext uri="{D42A27DB-BD31-4B8C-83A1-F6EECF244321}">
                <p14:modId xmlns:p14="http://schemas.microsoft.com/office/powerpoint/2010/main" val="2109522915"/>
              </p:ext>
            </p:extLst>
          </p:nvPr>
        </p:nvGraphicFramePr>
        <p:xfrm>
          <a:off x="132080" y="976877"/>
          <a:ext cx="11927840" cy="4582259"/>
        </p:xfrm>
        <a:graphic>
          <a:graphicData uri="http://schemas.openxmlformats.org/drawingml/2006/table">
            <a:tbl>
              <a:tblPr firstRow="1" firstCol="1" bandRow="1"/>
              <a:tblGrid>
                <a:gridCol w="2168057">
                  <a:extLst>
                    <a:ext uri="{9D8B030D-6E8A-4147-A177-3AD203B41FA5}">
                      <a16:colId xmlns:a16="http://schemas.microsoft.com/office/drawing/2014/main" val="4196729515"/>
                    </a:ext>
                  </a:extLst>
                </a:gridCol>
                <a:gridCol w="999373">
                  <a:extLst>
                    <a:ext uri="{9D8B030D-6E8A-4147-A177-3AD203B41FA5}">
                      <a16:colId xmlns:a16="http://schemas.microsoft.com/office/drawing/2014/main" val="905722082"/>
                    </a:ext>
                  </a:extLst>
                </a:gridCol>
                <a:gridCol w="1594299">
                  <a:extLst>
                    <a:ext uri="{9D8B030D-6E8A-4147-A177-3AD203B41FA5}">
                      <a16:colId xmlns:a16="http://schemas.microsoft.com/office/drawing/2014/main" val="1165185039"/>
                    </a:ext>
                  </a:extLst>
                </a:gridCol>
                <a:gridCol w="1666018">
                  <a:extLst>
                    <a:ext uri="{9D8B030D-6E8A-4147-A177-3AD203B41FA5}">
                      <a16:colId xmlns:a16="http://schemas.microsoft.com/office/drawing/2014/main" val="3993646677"/>
                    </a:ext>
                  </a:extLst>
                </a:gridCol>
                <a:gridCol w="1834147">
                  <a:extLst>
                    <a:ext uri="{9D8B030D-6E8A-4147-A177-3AD203B41FA5}">
                      <a16:colId xmlns:a16="http://schemas.microsoft.com/office/drawing/2014/main" val="3216064569"/>
                    </a:ext>
                  </a:extLst>
                </a:gridCol>
                <a:gridCol w="1832973">
                  <a:extLst>
                    <a:ext uri="{9D8B030D-6E8A-4147-A177-3AD203B41FA5}">
                      <a16:colId xmlns:a16="http://schemas.microsoft.com/office/drawing/2014/main" val="2779115911"/>
                    </a:ext>
                  </a:extLst>
                </a:gridCol>
                <a:gridCol w="1832973">
                  <a:extLst>
                    <a:ext uri="{9D8B030D-6E8A-4147-A177-3AD203B41FA5}">
                      <a16:colId xmlns:a16="http://schemas.microsoft.com/office/drawing/2014/main" val="2200641608"/>
                    </a:ext>
                  </a:extLst>
                </a:gridCol>
              </a:tblGrid>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pH</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Cr</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Cu</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Ni</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Pb</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Zn</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8155921"/>
                  </a:ext>
                </a:extLst>
              </a:tr>
              <a:tr h="416569">
                <a:tc>
                  <a:txBody>
                    <a:bodyPr/>
                    <a:lstStyle/>
                    <a:p>
                      <a:pPr algn="ctr">
                        <a:lnSpc>
                          <a:spcPct val="150000"/>
                        </a:lnSpc>
                        <a:spcBef>
                          <a:spcPts val="600"/>
                        </a:spcBef>
                        <a:spcAft>
                          <a:spcPts val="800"/>
                        </a:spcAft>
                        <a:buNone/>
                      </a:pPr>
                      <a:r>
                        <a:rPr lang="fr-FR" sz="1700" b="1"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17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Bef>
                          <a:spcPts val="600"/>
                        </a:spcBef>
                        <a:spcAft>
                          <a:spcPts val="800"/>
                        </a:spcAft>
                        <a:buNone/>
                      </a:pPr>
                      <a:r>
                        <a:rPr lang="fr-FR" sz="1700" b="1">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17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5">
                  <a:txBody>
                    <a:bodyPr/>
                    <a:lstStyle/>
                    <a:p>
                      <a:pPr algn="ctr">
                        <a:lnSpc>
                          <a:spcPct val="150000"/>
                        </a:lnSpc>
                        <a:spcBef>
                          <a:spcPts val="600"/>
                        </a:spcBef>
                        <a:spcAft>
                          <a:spcPts val="800"/>
                        </a:spcAft>
                        <a:buNone/>
                      </a:pPr>
                      <a:r>
                        <a:rPr lang="fr-FR" sz="1700" b="1" dirty="0">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700" b="1" baseline="30000" dirty="0">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7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946069869"/>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Initial</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5,4</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90,89</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20,33</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23,49</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19,54</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37,67</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281430309"/>
                  </a:ext>
                </a:extLst>
              </a:tr>
              <a:tr h="416569">
                <a:tc>
                  <a:txBody>
                    <a:bodyPr/>
                    <a:lstStyle/>
                    <a:p>
                      <a:pPr algn="ctr">
                        <a:lnSpc>
                          <a:spcPct val="150000"/>
                        </a:lnSpc>
                        <a:spcBef>
                          <a:spcPts val="600"/>
                        </a:spcBef>
                        <a:spcAft>
                          <a:spcPts val="800"/>
                        </a:spcAft>
                        <a:buNone/>
                      </a:pPr>
                      <a:r>
                        <a:rPr lang="fr-FR" sz="17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T0</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dirty="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5,3</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dirty="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90,47±17,91a</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19,88±2,96</a:t>
                      </a: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29,28±2,62a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19,14</a:t>
                      </a: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±2,43ab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41,23±3,12ab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92832019"/>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T1</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5,5</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101,92±6,27a</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17,89±2,75a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30,85±2,05a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20,04±2,32a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40,92±3,07ab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568697541"/>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T2</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5,7</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90,61±4,17a</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15,69</a:t>
                      </a: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±0,52a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30,17±2,66a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16,71</a:t>
                      </a: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±1,44b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37,83±2,34b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3021271213"/>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T3</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6,0</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96,21±6,31a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19,48±3,11a</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32,62±2,20a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18,64</a:t>
                      </a: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±1,41ab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42,83±2,73ab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057454793"/>
                  </a:ext>
                </a:extLst>
              </a:tr>
              <a:tr h="416569">
                <a:tc>
                  <a:txBody>
                    <a:bodyPr/>
                    <a:lstStyle/>
                    <a:p>
                      <a:pPr algn="ctr">
                        <a:lnSpc>
                          <a:spcPct val="150000"/>
                        </a:lnSpc>
                        <a:spcBef>
                          <a:spcPts val="600"/>
                        </a:spcBef>
                        <a:spcAft>
                          <a:spcPts val="800"/>
                        </a:spcAft>
                        <a:buNone/>
                      </a:pPr>
                      <a:r>
                        <a:rPr lang="fr-FR" sz="17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T4</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6,2</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101,11±5,57a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21,16±5,74a</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dirty="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30,65±2,16a</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18,41</a:t>
                      </a: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±1,53ab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43,63±6,22a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extLst>
                  <a:ext uri="{0D108BD9-81ED-4DB2-BD59-A6C34878D82A}">
                    <a16:rowId xmlns:a16="http://schemas.microsoft.com/office/drawing/2014/main" val="1760572919"/>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T5</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6,2</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93,38±8,75a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18,30±5,17a</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29,42±3,66</a:t>
                      </a: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18,39</a:t>
                      </a: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±1,43ab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solidFill>
                            <a:srgbClr val="000000"/>
                          </a:solidFill>
                          <a:effectLst>
                            <a:outerShdw blurRad="38100" dist="38100" dir="2700000" algn="tl">
                              <a:srgbClr val="000000">
                                <a:alpha val="43137"/>
                              </a:srgbClr>
                            </a:outerShdw>
                          </a:effectLst>
                          <a:latin typeface="Palatino Linotype" panose="02040502050505030304" pitchFamily="18" charset="0"/>
                          <a:ea typeface="Times New Roman" panose="02020603050405020304" pitchFamily="18" charset="0"/>
                          <a:cs typeface="Times New Roman" panose="02020603050405020304" pitchFamily="18" charset="0"/>
                        </a:rPr>
                        <a:t>40,80±4,01ab</a:t>
                      </a:r>
                      <a:endPar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0292063"/>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CV</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9,99</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17,86</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8,05</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10,05</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7,90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2333876"/>
                  </a:ext>
                </a:extLst>
              </a:tr>
              <a:tr h="416569">
                <a:tc>
                  <a:txBody>
                    <a:bodyPr/>
                    <a:lstStyle/>
                    <a:p>
                      <a:pPr algn="ctr">
                        <a:lnSpc>
                          <a:spcPct val="150000"/>
                        </a:lnSpc>
                        <a:spcBef>
                          <a:spcPts val="600"/>
                        </a:spcBef>
                        <a:spcAft>
                          <a:spcPts val="800"/>
                        </a:spcAft>
                        <a:buNone/>
                      </a:pPr>
                      <a:r>
                        <a:rPr lang="fr-FR" sz="17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Norme</a:t>
                      </a:r>
                      <a:endPar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150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7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2628039"/>
                  </a:ext>
                </a:extLst>
              </a:tr>
            </a:tbl>
          </a:graphicData>
        </a:graphic>
      </p:graphicFrame>
      <p:sp>
        <p:nvSpPr>
          <p:cNvPr id="16" name="Rectangle 15">
            <a:extLst>
              <a:ext uri="{FF2B5EF4-FFF2-40B4-BE49-F238E27FC236}">
                <a16:creationId xmlns:a16="http://schemas.microsoft.com/office/drawing/2014/main" id="{DF88A935-C66B-AB63-DD69-EDE790CC3A5D}"/>
              </a:ext>
            </a:extLst>
          </p:cNvPr>
          <p:cNvSpPr/>
          <p:nvPr/>
        </p:nvSpPr>
        <p:spPr>
          <a:xfrm>
            <a:off x="3423920" y="989941"/>
            <a:ext cx="1320800" cy="45822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25A0AA6E-0C68-BFA8-837A-13743EDD87F9}"/>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(12/19)</a:t>
            </a:r>
          </a:p>
        </p:txBody>
      </p:sp>
      <p:sp>
        <p:nvSpPr>
          <p:cNvPr id="2" name="Rectangle 1">
            <a:extLst>
              <a:ext uri="{FF2B5EF4-FFF2-40B4-BE49-F238E27FC236}">
                <a16:creationId xmlns:a16="http://schemas.microsoft.com/office/drawing/2014/main" id="{1F5DBA28-E0A4-DE98-B2B0-B97C3EB41F10}"/>
              </a:ext>
            </a:extLst>
          </p:cNvPr>
          <p:cNvSpPr/>
          <p:nvPr/>
        </p:nvSpPr>
        <p:spPr>
          <a:xfrm>
            <a:off x="6786882" y="996473"/>
            <a:ext cx="1320800" cy="45822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92525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animBg="1"/>
      <p:bldP spid="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589D4-49B3-774F-626B-D83A72FCA7AD}"/>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EF76960-15FD-2E92-51D8-E949BA3E393D}"/>
              </a:ext>
            </a:extLst>
          </p:cNvPr>
          <p:cNvSpPr>
            <a:spLocks noGrp="1"/>
          </p:cNvSpPr>
          <p:nvPr>
            <p:ph type="sldNum" sz="quarter" idx="12"/>
          </p:nvPr>
        </p:nvSpPr>
        <p:spPr>
          <a:xfrm>
            <a:off x="9448800" y="649572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39</a:t>
            </a:fld>
            <a:endParaRPr lang="fr-FR" sz="2000" b="1" dirty="0">
              <a:solidFill>
                <a:schemeClr val="tx1"/>
              </a:solidFill>
              <a:latin typeface="Palatino Linotype" panose="02040502050505030304" pitchFamily="18" charset="0"/>
            </a:endParaRPr>
          </a:p>
        </p:txBody>
      </p:sp>
      <p:sp>
        <p:nvSpPr>
          <p:cNvPr id="7" name="ZoneTexte 6">
            <a:extLst>
              <a:ext uri="{FF2B5EF4-FFF2-40B4-BE49-F238E27FC236}">
                <a16:creationId xmlns:a16="http://schemas.microsoft.com/office/drawing/2014/main" id="{41816395-5E6B-E53A-57F6-6A4419766409}"/>
              </a:ext>
            </a:extLst>
          </p:cNvPr>
          <p:cNvSpPr txBox="1"/>
          <p:nvPr/>
        </p:nvSpPr>
        <p:spPr>
          <a:xfrm>
            <a:off x="7302969" y="5214738"/>
            <a:ext cx="2952205" cy="334206"/>
          </a:xfrm>
          <a:prstGeom prst="rect">
            <a:avLst/>
          </a:prstGeom>
          <a:noFill/>
        </p:spPr>
        <p:txBody>
          <a:bodyPr wrap="square" rtlCol="0">
            <a:spAutoFit/>
          </a:bodyPr>
          <a:lstStyle/>
          <a:p>
            <a:pPr algn="ctr"/>
            <a:r>
              <a:rPr lang="fr-FR" sz="1500" b="1" dirty="0">
                <a:latin typeface="Palatino Linotype" panose="02040502050505030304" pitchFamily="18" charset="0"/>
              </a:rPr>
              <a:t>Figure 16 </a:t>
            </a:r>
            <a:r>
              <a:rPr lang="fr-FR" sz="1500" dirty="0">
                <a:latin typeface="Palatino Linotype" panose="02040502050505030304" pitchFamily="18" charset="0"/>
              </a:rPr>
              <a:t>: FBA des ET du maïs</a:t>
            </a:r>
            <a:endParaRPr lang="fr-FR" dirty="0">
              <a:latin typeface="Palatino Linotype" panose="02040502050505030304" pitchFamily="18" charset="0"/>
            </a:endParaRPr>
          </a:p>
        </p:txBody>
      </p:sp>
      <p:sp>
        <p:nvSpPr>
          <p:cNvPr id="14" name="ZoneTexte 13">
            <a:extLst>
              <a:ext uri="{FF2B5EF4-FFF2-40B4-BE49-F238E27FC236}">
                <a16:creationId xmlns:a16="http://schemas.microsoft.com/office/drawing/2014/main" id="{2EC9165D-B734-9F24-8B0B-E8D7C2153A4C}"/>
              </a:ext>
            </a:extLst>
          </p:cNvPr>
          <p:cNvSpPr txBox="1"/>
          <p:nvPr/>
        </p:nvSpPr>
        <p:spPr>
          <a:xfrm>
            <a:off x="911497" y="4747134"/>
            <a:ext cx="4033520" cy="323165"/>
          </a:xfrm>
          <a:prstGeom prst="rect">
            <a:avLst/>
          </a:prstGeom>
          <a:noFill/>
        </p:spPr>
        <p:txBody>
          <a:bodyPr wrap="square" rtlCol="0">
            <a:spAutoFit/>
          </a:bodyPr>
          <a:lstStyle/>
          <a:p>
            <a:pPr algn="ctr"/>
            <a:r>
              <a:rPr lang="fr-FR" sz="1500" b="1" dirty="0">
                <a:latin typeface="Palatino Linotype" panose="02040502050505030304" pitchFamily="18" charset="0"/>
              </a:rPr>
              <a:t>Figure 15 </a:t>
            </a:r>
            <a:r>
              <a:rPr lang="fr-FR" sz="1500" dirty="0">
                <a:latin typeface="Palatino Linotype" panose="02040502050505030304" pitchFamily="18" charset="0"/>
              </a:rPr>
              <a:t>: Rendements en maïs grain</a:t>
            </a:r>
            <a:endParaRPr lang="fr-FR" dirty="0">
              <a:latin typeface="Palatino Linotype" panose="02040502050505030304" pitchFamily="18" charset="0"/>
            </a:endParaRPr>
          </a:p>
        </p:txBody>
      </p:sp>
      <p:sp>
        <p:nvSpPr>
          <p:cNvPr id="22" name="Rectangle 21">
            <a:extLst>
              <a:ext uri="{FF2B5EF4-FFF2-40B4-BE49-F238E27FC236}">
                <a16:creationId xmlns:a16="http://schemas.microsoft.com/office/drawing/2014/main" id="{6E79592A-EFED-79A5-E5D4-9DB8DA328410}"/>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(13/19)</a:t>
            </a:r>
          </a:p>
        </p:txBody>
      </p:sp>
      <p:cxnSp>
        <p:nvCxnSpPr>
          <p:cNvPr id="23" name="Connecteur droit 22">
            <a:extLst>
              <a:ext uri="{FF2B5EF4-FFF2-40B4-BE49-F238E27FC236}">
                <a16:creationId xmlns:a16="http://schemas.microsoft.com/office/drawing/2014/main" id="{08E0145F-027C-0294-F99E-DD74B6FCF81B}"/>
              </a:ext>
            </a:extLst>
          </p:cNvPr>
          <p:cNvCxnSpPr>
            <a:cxnSpLocks/>
          </p:cNvCxnSpPr>
          <p:nvPr/>
        </p:nvCxnSpPr>
        <p:spPr>
          <a:xfrm>
            <a:off x="5445760" y="660227"/>
            <a:ext cx="0" cy="6197773"/>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4" name="Image 23">
            <a:extLst>
              <a:ext uri="{FF2B5EF4-FFF2-40B4-BE49-F238E27FC236}">
                <a16:creationId xmlns:a16="http://schemas.microsoft.com/office/drawing/2014/main" id="{A65B5925-DE37-B14F-8075-53FF9F512394}"/>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46000"/>
                    </a14:imgEffect>
                  </a14:imgLayer>
                </a14:imgProps>
              </a:ext>
              <a:ext uri="{28A0092B-C50C-407E-A947-70E740481C1C}">
                <a14:useLocalDpi xmlns:a14="http://schemas.microsoft.com/office/drawing/2010/main" val="0"/>
              </a:ext>
            </a:extLst>
          </a:blip>
          <a:srcRect l="7159" t="11867" r="11682" b="3822"/>
          <a:stretch>
            <a:fillRect/>
          </a:stretch>
        </p:blipFill>
        <p:spPr bwMode="auto">
          <a:xfrm>
            <a:off x="0" y="746304"/>
            <a:ext cx="5332325" cy="3661389"/>
          </a:xfrm>
          <a:prstGeom prst="rect">
            <a:avLst/>
          </a:prstGeom>
          <a:noFill/>
          <a:ln>
            <a:noFill/>
          </a:ln>
          <a:extLst>
            <a:ext uri="{53640926-AAD7-44D8-BBD7-CCE9431645EC}">
              <a14:shadowObscured xmlns:a14="http://schemas.microsoft.com/office/drawing/2010/main"/>
            </a:ext>
          </a:extLst>
        </p:spPr>
      </p:pic>
      <p:sp>
        <p:nvSpPr>
          <p:cNvPr id="2" name="ZoneTexte 1">
            <a:extLst>
              <a:ext uri="{FF2B5EF4-FFF2-40B4-BE49-F238E27FC236}">
                <a16:creationId xmlns:a16="http://schemas.microsoft.com/office/drawing/2014/main" id="{A80C1F85-9373-878B-1B97-546A520B1EDB}"/>
              </a:ext>
            </a:extLst>
          </p:cNvPr>
          <p:cNvSpPr txBox="1"/>
          <p:nvPr/>
        </p:nvSpPr>
        <p:spPr>
          <a:xfrm>
            <a:off x="39803" y="5507829"/>
            <a:ext cx="5349239" cy="129644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Résultats observés dans les travaux de </a:t>
            </a:r>
            <a:r>
              <a:rPr lang="fr-FR" b="1" dirty="0" err="1">
                <a:effectLst>
                  <a:outerShdw blurRad="38100" dist="38100" dir="2700000" algn="tl">
                    <a:srgbClr val="000000">
                      <a:alpha val="43137"/>
                    </a:srgbClr>
                  </a:outerShdw>
                </a:effectLst>
                <a:latin typeface="Palatino Linotype" panose="02040502050505030304" pitchFamily="18" charset="0"/>
              </a:rPr>
              <a:t>Kenne</a:t>
            </a:r>
            <a:r>
              <a:rPr lang="fr-FR" b="1" dirty="0">
                <a:effectLst>
                  <a:outerShdw blurRad="38100" dist="38100" dir="2700000" algn="tl">
                    <a:srgbClr val="000000">
                      <a:alpha val="43137"/>
                    </a:srgbClr>
                  </a:outerShdw>
                </a:effectLst>
                <a:latin typeface="Palatino Linotype" panose="02040502050505030304" pitchFamily="18" charset="0"/>
              </a:rPr>
              <a:t> </a:t>
            </a:r>
            <a:r>
              <a:rPr lang="fr-FR" b="1" i="1" dirty="0">
                <a:effectLst>
                  <a:outerShdw blurRad="38100" dist="38100" dir="2700000" algn="tl">
                    <a:srgbClr val="000000">
                      <a:alpha val="43137"/>
                    </a:srgbClr>
                  </a:outerShdw>
                </a:effectLst>
                <a:latin typeface="Palatino Linotype" panose="02040502050505030304" pitchFamily="18" charset="0"/>
              </a:rPr>
              <a:t>et al. (</a:t>
            </a:r>
            <a:r>
              <a:rPr lang="fr-FR" b="1" dirty="0">
                <a:effectLst>
                  <a:outerShdw blurRad="38100" dist="38100" dir="2700000" algn="tl">
                    <a:srgbClr val="000000">
                      <a:alpha val="43137"/>
                    </a:srgbClr>
                  </a:outerShdw>
                </a:effectLst>
                <a:latin typeface="Palatino Linotype" panose="02040502050505030304" pitchFamily="18" charset="0"/>
              </a:rPr>
              <a:t>2023), </a:t>
            </a:r>
            <a:r>
              <a:rPr lang="fr-FR" dirty="0">
                <a:effectLst>
                  <a:outerShdw blurRad="38100" dist="38100" dir="2700000" algn="tl">
                    <a:srgbClr val="000000">
                      <a:alpha val="43137"/>
                    </a:srgbClr>
                  </a:outerShdw>
                </a:effectLst>
                <a:latin typeface="Palatino Linotype" panose="02040502050505030304" pitchFamily="18" charset="0"/>
              </a:rPr>
              <a:t>augmentation des rendements du maïs après apport de la matière organique</a:t>
            </a:r>
            <a:endParaRPr lang="fr-FR" b="1" dirty="0">
              <a:effectLst>
                <a:outerShdw blurRad="38100" dist="38100" dir="2700000" algn="tl">
                  <a:srgbClr val="000000">
                    <a:alpha val="43137"/>
                  </a:srgbClr>
                </a:outerShdw>
              </a:effectLst>
              <a:latin typeface="Palatino Linotype" panose="02040502050505030304" pitchFamily="18" charset="0"/>
            </a:endParaRPr>
          </a:p>
        </p:txBody>
      </p:sp>
      <p:sp>
        <p:nvSpPr>
          <p:cNvPr id="3" name="ZoneTexte 2">
            <a:extLst>
              <a:ext uri="{FF2B5EF4-FFF2-40B4-BE49-F238E27FC236}">
                <a16:creationId xmlns:a16="http://schemas.microsoft.com/office/drawing/2014/main" id="{F1AE7196-74E3-0A17-31AD-BB6A11777D77}"/>
              </a:ext>
            </a:extLst>
          </p:cNvPr>
          <p:cNvSpPr txBox="1"/>
          <p:nvPr/>
        </p:nvSpPr>
        <p:spPr>
          <a:xfrm>
            <a:off x="5445760" y="5507829"/>
            <a:ext cx="6602319" cy="129644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Accumulation élevée de Zn avec l’apport de la dose T2</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Baisse de l’exportation de Cu après l’apport de la matière organique</a:t>
            </a:r>
          </a:p>
        </p:txBody>
      </p:sp>
      <p:sp>
        <p:nvSpPr>
          <p:cNvPr id="5" name="Ellipse 4">
            <a:extLst>
              <a:ext uri="{FF2B5EF4-FFF2-40B4-BE49-F238E27FC236}">
                <a16:creationId xmlns:a16="http://schemas.microsoft.com/office/drawing/2014/main" id="{25DFA952-B6B6-E8E9-2AF1-025EF6D54F75}"/>
              </a:ext>
            </a:extLst>
          </p:cNvPr>
          <p:cNvSpPr/>
          <p:nvPr/>
        </p:nvSpPr>
        <p:spPr>
          <a:xfrm>
            <a:off x="2329760" y="2116191"/>
            <a:ext cx="598497" cy="41656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9D245986-90EC-D716-3F09-EE705771D3E7}"/>
              </a:ext>
            </a:extLst>
          </p:cNvPr>
          <p:cNvPicPr>
            <a:picLocks noChangeAspect="1"/>
          </p:cNvPicPr>
          <p:nvPr/>
        </p:nvPicPr>
        <p:blipFill>
          <a:blip r:embed="rId6"/>
          <a:srcRect t="-149" r="30434" b="-1"/>
          <a:stretch>
            <a:fillRect/>
          </a:stretch>
        </p:blipFill>
        <p:spPr>
          <a:xfrm>
            <a:off x="6376374" y="579763"/>
            <a:ext cx="4805394" cy="4614012"/>
          </a:xfrm>
          <a:prstGeom prst="rect">
            <a:avLst/>
          </a:prstGeom>
        </p:spPr>
      </p:pic>
      <p:sp>
        <p:nvSpPr>
          <p:cNvPr id="9" name="Ellipse 8">
            <a:extLst>
              <a:ext uri="{FF2B5EF4-FFF2-40B4-BE49-F238E27FC236}">
                <a16:creationId xmlns:a16="http://schemas.microsoft.com/office/drawing/2014/main" id="{22FA51A1-EDA1-D4E3-FB61-B05D1AA309F7}"/>
              </a:ext>
            </a:extLst>
          </p:cNvPr>
          <p:cNvSpPr/>
          <p:nvPr/>
        </p:nvSpPr>
        <p:spPr>
          <a:xfrm>
            <a:off x="809898" y="3012439"/>
            <a:ext cx="632824" cy="51453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43211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p:bldP spid="2" grpId="0"/>
      <p:bldP spid="3" grpId="0"/>
      <p:bldP spid="5"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49FF7F0-491F-10D6-A3C1-F83E50480201}"/>
              </a:ext>
            </a:extLst>
          </p:cNvPr>
          <p:cNvSpPr>
            <a:spLocks noGrp="1"/>
          </p:cNvSpPr>
          <p:nvPr>
            <p:ph type="sldNum" sz="quarter" idx="12"/>
          </p:nvPr>
        </p:nvSpPr>
        <p:spPr>
          <a:xfrm>
            <a:off x="9448800" y="6466174"/>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66B98EFD-7BAE-42D0-DC60-BEBC3BD48261}"/>
              </a:ext>
            </a:extLst>
          </p:cNvPr>
          <p:cNvSpPr/>
          <p:nvPr/>
        </p:nvSpPr>
        <p:spPr>
          <a:xfrm>
            <a:off x="0" y="-4241"/>
            <a:ext cx="12192000" cy="87357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(1/7)</a:t>
            </a:r>
          </a:p>
        </p:txBody>
      </p:sp>
      <p:pic>
        <p:nvPicPr>
          <p:cNvPr id="2" name="Image 1">
            <a:extLst>
              <a:ext uri="{FF2B5EF4-FFF2-40B4-BE49-F238E27FC236}">
                <a16:creationId xmlns:a16="http://schemas.microsoft.com/office/drawing/2014/main" id="{0474C61B-273B-FBA2-4DA0-80FB413E705E}"/>
              </a:ext>
            </a:extLst>
          </p:cNvPr>
          <p:cNvPicPr>
            <a:picLocks noChangeAspect="1"/>
          </p:cNvPicPr>
          <p:nvPr/>
        </p:nvPicPr>
        <p:blipFill>
          <a:blip r:embed="rId4"/>
          <a:stretch>
            <a:fillRect/>
          </a:stretch>
        </p:blipFill>
        <p:spPr>
          <a:xfrm>
            <a:off x="3999463" y="2114867"/>
            <a:ext cx="3829354" cy="2628265"/>
          </a:xfrm>
          <a:prstGeom prst="rect">
            <a:avLst/>
          </a:prstGeom>
          <a:effectLst>
            <a:softEdge rad="177800"/>
          </a:effectLst>
        </p:spPr>
      </p:pic>
      <p:pic>
        <p:nvPicPr>
          <p:cNvPr id="1028" name="Picture 4" descr="1 065 300+ Personne Humaine Clipart Stock Illustrations, graphiques  vectoriels libre de droits et Clip Art - iStock">
            <a:extLst>
              <a:ext uri="{FF2B5EF4-FFF2-40B4-BE49-F238E27FC236}">
                <a16:creationId xmlns:a16="http://schemas.microsoft.com/office/drawing/2014/main" id="{E4BE47E5-D6C7-B8F4-27BB-372C5666A1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1043" y="1765728"/>
            <a:ext cx="547965" cy="54796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necteur droit 8">
            <a:extLst>
              <a:ext uri="{FF2B5EF4-FFF2-40B4-BE49-F238E27FC236}">
                <a16:creationId xmlns:a16="http://schemas.microsoft.com/office/drawing/2014/main" id="{96ACD845-6C78-1F2B-F009-18A503884698}"/>
              </a:ext>
            </a:extLst>
          </p:cNvPr>
          <p:cNvCxnSpPr>
            <a:cxnSpLocks/>
          </p:cNvCxnSpPr>
          <p:nvPr/>
        </p:nvCxnSpPr>
        <p:spPr>
          <a:xfrm flipV="1">
            <a:off x="5914140" y="2313693"/>
            <a:ext cx="0" cy="97814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0">
            <a:extLst>
              <a:ext uri="{FF2B5EF4-FFF2-40B4-BE49-F238E27FC236}">
                <a16:creationId xmlns:a16="http://schemas.microsoft.com/office/drawing/2014/main" id="{DE9713BD-879B-A1FA-3F73-8151A9B1FE34}"/>
              </a:ext>
            </a:extLst>
          </p:cNvPr>
          <p:cNvSpPr/>
          <p:nvPr/>
        </p:nvSpPr>
        <p:spPr>
          <a:xfrm>
            <a:off x="5640157" y="1764366"/>
            <a:ext cx="547965" cy="54796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E3399FD3-16D0-C54F-4FBF-F9497BC806AF}"/>
              </a:ext>
            </a:extLst>
          </p:cNvPr>
          <p:cNvSpPr txBox="1"/>
          <p:nvPr/>
        </p:nvSpPr>
        <p:spPr>
          <a:xfrm>
            <a:off x="4607853" y="1025087"/>
            <a:ext cx="2612571" cy="646331"/>
          </a:xfrm>
          <a:prstGeom prst="rect">
            <a:avLst/>
          </a:prstGeom>
          <a:noFill/>
          <a:ln w="28575">
            <a:solidFill>
              <a:srgbClr val="FF0000"/>
            </a:solidFill>
          </a:ln>
        </p:spPr>
        <p:txBody>
          <a:bodyPr wrap="square" rtlCol="0">
            <a:spAutoFit/>
          </a:bodyPr>
          <a:lstStyle/>
          <a:p>
            <a:pPr algn="ctr"/>
            <a:r>
              <a:rPr lang="fr-FR" b="1" dirty="0">
                <a:effectLst>
                  <a:outerShdw blurRad="38100" dist="38100" dir="2700000" algn="tl">
                    <a:srgbClr val="000000">
                      <a:alpha val="43137"/>
                    </a:srgbClr>
                  </a:outerShdw>
                </a:effectLst>
                <a:latin typeface="Palatino Linotype" panose="02040502050505030304" pitchFamily="18" charset="0"/>
              </a:rPr>
              <a:t>6,6 tonnes </a:t>
            </a:r>
            <a:r>
              <a:rPr lang="fr-FR" b="1" dirty="0" err="1">
                <a:effectLst>
                  <a:outerShdw blurRad="38100" dist="38100" dir="2700000" algn="tl">
                    <a:srgbClr val="000000">
                      <a:alpha val="43137"/>
                    </a:srgbClr>
                  </a:outerShdw>
                </a:effectLst>
                <a:latin typeface="Palatino Linotype" panose="02040502050505030304" pitchFamily="18" charset="0"/>
              </a:rPr>
              <a:t>éq</a:t>
            </a:r>
            <a:r>
              <a:rPr lang="fr-FR" b="1" dirty="0">
                <a:effectLst>
                  <a:outerShdw blurRad="38100" dist="38100" dir="2700000" algn="tl">
                    <a:srgbClr val="000000">
                      <a:alpha val="43137"/>
                    </a:srgbClr>
                  </a:outerShdw>
                </a:effectLst>
                <a:latin typeface="Palatino Linotype" panose="02040502050505030304" pitchFamily="18" charset="0"/>
              </a:rPr>
              <a:t>. CO</a:t>
            </a:r>
            <a:r>
              <a:rPr lang="fr-FR" b="1" baseline="-25000" dirty="0">
                <a:effectLst>
                  <a:outerShdw blurRad="38100" dist="38100" dir="2700000" algn="tl">
                    <a:srgbClr val="000000">
                      <a:alpha val="43137"/>
                    </a:srgbClr>
                  </a:outerShdw>
                </a:effectLst>
                <a:latin typeface="Palatino Linotype" panose="02040502050505030304" pitchFamily="18" charset="0"/>
              </a:rPr>
              <a:t>2</a:t>
            </a:r>
            <a:r>
              <a:rPr lang="fr-FR" b="1" dirty="0">
                <a:effectLst>
                  <a:outerShdw blurRad="38100" dist="38100" dir="2700000" algn="tl">
                    <a:srgbClr val="000000">
                      <a:alpha val="43137"/>
                    </a:srgbClr>
                  </a:outerShdw>
                </a:effectLst>
                <a:latin typeface="Palatino Linotype" panose="02040502050505030304" pitchFamily="18" charset="0"/>
              </a:rPr>
              <a:t> par habitant</a:t>
            </a:r>
          </a:p>
        </p:txBody>
      </p:sp>
      <p:pic>
        <p:nvPicPr>
          <p:cNvPr id="14" name="Image 13" descr="Une image contenant plein air, plante, déchets, pollution&#10;&#10;Le contenu généré par l’IA peut être incorrect.">
            <a:extLst>
              <a:ext uri="{FF2B5EF4-FFF2-40B4-BE49-F238E27FC236}">
                <a16:creationId xmlns:a16="http://schemas.microsoft.com/office/drawing/2014/main" id="{DD6417DE-5404-EB7E-A523-F8FEC7978D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525684" y="4324118"/>
            <a:ext cx="2743198" cy="1987419"/>
          </a:xfrm>
          <a:prstGeom prst="rect">
            <a:avLst/>
          </a:prstGeom>
          <a:effectLst>
            <a:softEdge rad="165100"/>
          </a:effectLst>
        </p:spPr>
      </p:pic>
      <p:pic>
        <p:nvPicPr>
          <p:cNvPr id="15" name="Image 14">
            <a:extLst>
              <a:ext uri="{FF2B5EF4-FFF2-40B4-BE49-F238E27FC236}">
                <a16:creationId xmlns:a16="http://schemas.microsoft.com/office/drawing/2014/main" id="{E583D050-7F24-D12C-B85F-51388595C121}"/>
              </a:ext>
            </a:extLst>
          </p:cNvPr>
          <p:cNvPicPr>
            <a:picLocks noChangeAspect="1"/>
          </p:cNvPicPr>
          <p:nvPr/>
        </p:nvPicPr>
        <p:blipFill>
          <a:blip r:embed="rId7"/>
          <a:stretch>
            <a:fillRect/>
          </a:stretch>
        </p:blipFill>
        <p:spPr>
          <a:xfrm>
            <a:off x="8844724" y="1182140"/>
            <a:ext cx="2901534" cy="1930839"/>
          </a:xfrm>
          <a:prstGeom prst="rect">
            <a:avLst/>
          </a:prstGeom>
          <a:effectLst>
            <a:softEdge rad="228600"/>
          </a:effectLst>
        </p:spPr>
      </p:pic>
      <p:pic>
        <p:nvPicPr>
          <p:cNvPr id="1030" name="Picture 6" descr="Sol organique : définition et explications">
            <a:extLst>
              <a:ext uri="{FF2B5EF4-FFF2-40B4-BE49-F238E27FC236}">
                <a16:creationId xmlns:a16="http://schemas.microsoft.com/office/drawing/2014/main" id="{BCC92E9F-C49B-CD59-1374-B8AACBDE58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23117" y="4112702"/>
            <a:ext cx="2825334" cy="2195603"/>
          </a:xfrm>
          <a:prstGeom prst="rect">
            <a:avLst/>
          </a:prstGeom>
          <a:noFill/>
          <a:effectLst>
            <a:softEdge rad="228600"/>
          </a:effectLst>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3DBAACF8-C132-E019-4797-6A798085D5A8}"/>
              </a:ext>
            </a:extLst>
          </p:cNvPr>
          <p:cNvSpPr txBox="1"/>
          <p:nvPr/>
        </p:nvSpPr>
        <p:spPr>
          <a:xfrm>
            <a:off x="154843" y="6246524"/>
            <a:ext cx="3484880" cy="584775"/>
          </a:xfrm>
          <a:prstGeom prst="rect">
            <a:avLst/>
          </a:prstGeom>
          <a:noFill/>
        </p:spPr>
        <p:txBody>
          <a:bodyPr wrap="square" rtlCol="0">
            <a:spAutoFit/>
          </a:bodyPr>
          <a:lstStyle/>
          <a:p>
            <a:pPr algn="ctr"/>
            <a:r>
              <a:rPr lang="fr-FR" sz="1600" b="1" dirty="0">
                <a:effectLst>
                  <a:outerShdw blurRad="38100" dist="38100" dir="2700000" algn="tl">
                    <a:srgbClr val="000000">
                      <a:alpha val="43137"/>
                    </a:srgbClr>
                  </a:outerShdw>
                </a:effectLst>
                <a:latin typeface="Palatino Linotype" panose="02040502050505030304" pitchFamily="18" charset="0"/>
              </a:rPr>
              <a:t>2 Md de tonnes (390kg/</a:t>
            </a:r>
            <a:r>
              <a:rPr lang="fr-FR" sz="1600" b="1" dirty="0" err="1">
                <a:effectLst>
                  <a:outerShdw blurRad="38100" dist="38100" dir="2700000" algn="tl">
                    <a:srgbClr val="000000">
                      <a:alpha val="43137"/>
                    </a:srgbClr>
                  </a:outerShdw>
                </a:effectLst>
                <a:latin typeface="Palatino Linotype" panose="02040502050505030304" pitchFamily="18" charset="0"/>
              </a:rPr>
              <a:t>hab</a:t>
            </a:r>
            <a:r>
              <a:rPr lang="fr-FR" sz="1600" b="1" dirty="0">
                <a:effectLst>
                  <a:outerShdw blurRad="38100" dist="38100" dir="2700000" algn="tl">
                    <a:srgbClr val="000000">
                      <a:alpha val="43137"/>
                    </a:srgbClr>
                  </a:outerShdw>
                </a:effectLst>
                <a:latin typeface="Palatino Linotype" panose="02040502050505030304" pitchFamily="18" charset="0"/>
              </a:rPr>
              <a:t>/an)</a:t>
            </a:r>
          </a:p>
          <a:p>
            <a:pPr algn="ctr"/>
            <a:r>
              <a:rPr lang="fr-FR" sz="1600" b="1" dirty="0">
                <a:effectLst>
                  <a:outerShdw blurRad="38100" dist="38100" dir="2700000" algn="tl">
                    <a:srgbClr val="000000">
                      <a:alpha val="43137"/>
                    </a:srgbClr>
                  </a:outerShdw>
                </a:effectLst>
                <a:latin typeface="Palatino Linotype" panose="02040502050505030304" pitchFamily="18" charset="0"/>
              </a:rPr>
              <a:t>0,74 kg de biodéchet/</a:t>
            </a:r>
            <a:r>
              <a:rPr lang="fr-FR" sz="1600" b="1" dirty="0" err="1">
                <a:effectLst>
                  <a:outerShdw blurRad="38100" dist="38100" dir="2700000" algn="tl">
                    <a:srgbClr val="000000">
                      <a:alpha val="43137"/>
                    </a:srgbClr>
                  </a:outerShdw>
                </a:effectLst>
                <a:latin typeface="Palatino Linotype" panose="02040502050505030304" pitchFamily="18" charset="0"/>
              </a:rPr>
              <a:t>hab</a:t>
            </a:r>
            <a:r>
              <a:rPr lang="fr-FR" sz="1600" b="1" dirty="0">
                <a:effectLst>
                  <a:outerShdw blurRad="38100" dist="38100" dir="2700000" algn="tl">
                    <a:srgbClr val="000000">
                      <a:alpha val="43137"/>
                    </a:srgbClr>
                  </a:outerShdw>
                </a:effectLst>
                <a:latin typeface="Palatino Linotype" panose="02040502050505030304" pitchFamily="18" charset="0"/>
              </a:rPr>
              <a:t>/jour</a:t>
            </a:r>
          </a:p>
        </p:txBody>
      </p:sp>
      <p:sp>
        <p:nvSpPr>
          <p:cNvPr id="13" name="Flèche : droite rayée 12">
            <a:extLst>
              <a:ext uri="{FF2B5EF4-FFF2-40B4-BE49-F238E27FC236}">
                <a16:creationId xmlns:a16="http://schemas.microsoft.com/office/drawing/2014/main" id="{1E66D35B-5335-8F9B-26C8-8C021B09497E}"/>
              </a:ext>
            </a:extLst>
          </p:cNvPr>
          <p:cNvSpPr/>
          <p:nvPr/>
        </p:nvSpPr>
        <p:spPr>
          <a:xfrm rot="16200000">
            <a:off x="1036582" y="3275622"/>
            <a:ext cx="1721403" cy="392400"/>
          </a:xfrm>
          <a:prstGeom prst="stripedRightArrow">
            <a:avLst>
              <a:gd name="adj1" fmla="val 17425"/>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44F090C4-BBDD-E461-1821-908795519821}"/>
              </a:ext>
            </a:extLst>
          </p:cNvPr>
          <p:cNvSpPr txBox="1"/>
          <p:nvPr/>
        </p:nvSpPr>
        <p:spPr>
          <a:xfrm>
            <a:off x="476436" y="1868081"/>
            <a:ext cx="2841693" cy="646331"/>
          </a:xfrm>
          <a:prstGeom prst="rect">
            <a:avLst/>
          </a:prstGeom>
          <a:noFill/>
          <a:ln w="28575">
            <a:solidFill>
              <a:srgbClr val="FF0000"/>
            </a:solidFill>
          </a:ln>
        </p:spPr>
        <p:txBody>
          <a:bodyPr wrap="square" rtlCol="0">
            <a:spAutoFit/>
          </a:bodyPr>
          <a:lstStyle/>
          <a:p>
            <a:pPr algn="ctr"/>
            <a:r>
              <a:rPr lang="fr-FR" b="1" dirty="0">
                <a:effectLst>
                  <a:outerShdw blurRad="38100" dist="38100" dir="2700000" algn="tl">
                    <a:srgbClr val="000000">
                      <a:alpha val="43137"/>
                    </a:srgbClr>
                  </a:outerShdw>
                </a:effectLst>
                <a:latin typeface="Palatino Linotype" panose="02040502050505030304" pitchFamily="18" charset="0"/>
              </a:rPr>
              <a:t>3,4 Md de tonnes en 2050 (Banque Mondiale</a:t>
            </a:r>
            <a:r>
              <a:rPr lang="fr-FR" b="1" dirty="0">
                <a:latin typeface="Palatino Linotype" panose="02040502050505030304" pitchFamily="18" charset="0"/>
              </a:rPr>
              <a:t>)</a:t>
            </a:r>
          </a:p>
        </p:txBody>
      </p:sp>
      <p:sp>
        <p:nvSpPr>
          <p:cNvPr id="21" name="Flèche : virage 20">
            <a:extLst>
              <a:ext uri="{FF2B5EF4-FFF2-40B4-BE49-F238E27FC236}">
                <a16:creationId xmlns:a16="http://schemas.microsoft.com/office/drawing/2014/main" id="{DA0D7A4A-9904-3CA5-EA5F-0DE8B8B9121A}"/>
              </a:ext>
            </a:extLst>
          </p:cNvPr>
          <p:cNvSpPr/>
          <p:nvPr/>
        </p:nvSpPr>
        <p:spPr>
          <a:xfrm rot="10800000">
            <a:off x="3268881" y="4684416"/>
            <a:ext cx="2645251" cy="874432"/>
          </a:xfrm>
          <a:prstGeom prst="bentArrow">
            <a:avLst>
              <a:gd name="adj1" fmla="val 12554"/>
              <a:gd name="adj2" fmla="val 23752"/>
              <a:gd name="adj3" fmla="val 25000"/>
              <a:gd name="adj4" fmla="val 44823"/>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pic>
        <p:nvPicPr>
          <p:cNvPr id="24" name="Image 23">
            <a:extLst>
              <a:ext uri="{FF2B5EF4-FFF2-40B4-BE49-F238E27FC236}">
                <a16:creationId xmlns:a16="http://schemas.microsoft.com/office/drawing/2014/main" id="{B2790237-EF97-805D-792F-FA4DE2C6E913}"/>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641787" y="1969299"/>
            <a:ext cx="1281330" cy="1065579"/>
          </a:xfrm>
          <a:prstGeom prst="rect">
            <a:avLst/>
          </a:prstGeom>
        </p:spPr>
      </p:pic>
      <p:pic>
        <p:nvPicPr>
          <p:cNvPr id="26" name="Image 25">
            <a:extLst>
              <a:ext uri="{FF2B5EF4-FFF2-40B4-BE49-F238E27FC236}">
                <a16:creationId xmlns:a16="http://schemas.microsoft.com/office/drawing/2014/main" id="{CFA1BBA5-C9D0-F3A6-9973-9A60CCC84083}"/>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rot="5004185">
            <a:off x="7696106" y="4064981"/>
            <a:ext cx="1281330" cy="1065579"/>
          </a:xfrm>
          <a:prstGeom prst="rect">
            <a:avLst/>
          </a:prstGeom>
        </p:spPr>
      </p:pic>
      <p:pic>
        <p:nvPicPr>
          <p:cNvPr id="27" name="Image 26">
            <a:extLst>
              <a:ext uri="{FF2B5EF4-FFF2-40B4-BE49-F238E27FC236}">
                <a16:creationId xmlns:a16="http://schemas.microsoft.com/office/drawing/2014/main" id="{71D34DA1-E753-A4B0-5DBF-B880DE2C7964}"/>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rot="18915106">
            <a:off x="4316172" y="1963574"/>
            <a:ext cx="758940" cy="631149"/>
          </a:xfrm>
          <a:prstGeom prst="rect">
            <a:avLst/>
          </a:prstGeom>
        </p:spPr>
      </p:pic>
      <p:pic>
        <p:nvPicPr>
          <p:cNvPr id="28" name="Image 27">
            <a:extLst>
              <a:ext uri="{FF2B5EF4-FFF2-40B4-BE49-F238E27FC236}">
                <a16:creationId xmlns:a16="http://schemas.microsoft.com/office/drawing/2014/main" id="{5CAF81D0-C45A-D7F5-03FD-994D5FA23C18}"/>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rot="18915106">
            <a:off x="4692024" y="1963572"/>
            <a:ext cx="758940" cy="631149"/>
          </a:xfrm>
          <a:prstGeom prst="rect">
            <a:avLst/>
          </a:prstGeom>
        </p:spPr>
      </p:pic>
      <p:pic>
        <p:nvPicPr>
          <p:cNvPr id="29" name="Image 28">
            <a:extLst>
              <a:ext uri="{FF2B5EF4-FFF2-40B4-BE49-F238E27FC236}">
                <a16:creationId xmlns:a16="http://schemas.microsoft.com/office/drawing/2014/main" id="{7D603E30-591D-EDAC-C1C6-27EB1EFBC690}"/>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rot="18915106">
            <a:off x="5079270" y="1953286"/>
            <a:ext cx="758940" cy="631149"/>
          </a:xfrm>
          <a:prstGeom prst="rect">
            <a:avLst/>
          </a:prstGeom>
        </p:spPr>
      </p:pic>
      <p:pic>
        <p:nvPicPr>
          <p:cNvPr id="30" name="Image 29">
            <a:extLst>
              <a:ext uri="{FF2B5EF4-FFF2-40B4-BE49-F238E27FC236}">
                <a16:creationId xmlns:a16="http://schemas.microsoft.com/office/drawing/2014/main" id="{C11B6B32-3A52-3F28-7F0E-19806F479521}"/>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rot="18915106">
            <a:off x="5949498" y="1963574"/>
            <a:ext cx="758940" cy="631149"/>
          </a:xfrm>
          <a:prstGeom prst="rect">
            <a:avLst/>
          </a:prstGeom>
        </p:spPr>
      </p:pic>
      <p:pic>
        <p:nvPicPr>
          <p:cNvPr id="31" name="Image 30">
            <a:extLst>
              <a:ext uri="{FF2B5EF4-FFF2-40B4-BE49-F238E27FC236}">
                <a16:creationId xmlns:a16="http://schemas.microsoft.com/office/drawing/2014/main" id="{8D632949-2543-7989-9469-1C972306E243}"/>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rot="18915106">
            <a:off x="6307699" y="1963573"/>
            <a:ext cx="758940" cy="631149"/>
          </a:xfrm>
          <a:prstGeom prst="rect">
            <a:avLst/>
          </a:prstGeom>
        </p:spPr>
      </p:pic>
      <p:pic>
        <p:nvPicPr>
          <p:cNvPr id="32" name="Image 31">
            <a:extLst>
              <a:ext uri="{FF2B5EF4-FFF2-40B4-BE49-F238E27FC236}">
                <a16:creationId xmlns:a16="http://schemas.microsoft.com/office/drawing/2014/main" id="{1040562A-BB46-C4DC-2FD4-D9756401033A}"/>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rot="18915106">
            <a:off x="6648979" y="1963572"/>
            <a:ext cx="758940" cy="631149"/>
          </a:xfrm>
          <a:prstGeom prst="rect">
            <a:avLst/>
          </a:prstGeom>
        </p:spPr>
      </p:pic>
    </p:spTree>
    <p:extLst>
      <p:ext uri="{BB962C8B-B14F-4D97-AF65-F5344CB8AC3E}">
        <p14:creationId xmlns:p14="http://schemas.microsoft.com/office/powerpoint/2010/main" val="3227320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CA0A6-3B31-C463-6946-F54CD1DFFB63}"/>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D0024F6-0294-4FA8-3E17-DFE83C1FE7CA}"/>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40</a:t>
            </a:fld>
            <a:endParaRPr lang="fr-FR" sz="2000" b="1" dirty="0">
              <a:solidFill>
                <a:schemeClr val="tx1"/>
              </a:solidFill>
              <a:latin typeface="Palatino Linotype" panose="02040502050505030304" pitchFamily="18" charset="0"/>
            </a:endParaRPr>
          </a:p>
        </p:txBody>
      </p:sp>
      <p:pic>
        <p:nvPicPr>
          <p:cNvPr id="2" name="Image 1">
            <a:extLst>
              <a:ext uri="{FF2B5EF4-FFF2-40B4-BE49-F238E27FC236}">
                <a16:creationId xmlns:a16="http://schemas.microsoft.com/office/drawing/2014/main" id="{BD466111-26FA-3E78-38A9-F8B014297F17}"/>
              </a:ext>
            </a:extLst>
          </p:cNvPr>
          <p:cNvPicPr>
            <a:picLocks noChangeAspect="1"/>
          </p:cNvPicPr>
          <p:nvPr/>
        </p:nvPicPr>
        <p:blipFill>
          <a:blip r:embed="rId3"/>
          <a:stretch>
            <a:fillRect/>
          </a:stretch>
        </p:blipFill>
        <p:spPr>
          <a:xfrm>
            <a:off x="0" y="865700"/>
            <a:ext cx="5638797" cy="4441857"/>
          </a:xfrm>
          <a:prstGeom prst="rect">
            <a:avLst/>
          </a:prstGeom>
        </p:spPr>
      </p:pic>
      <p:pic>
        <p:nvPicPr>
          <p:cNvPr id="3" name="Image 2">
            <a:extLst>
              <a:ext uri="{FF2B5EF4-FFF2-40B4-BE49-F238E27FC236}">
                <a16:creationId xmlns:a16="http://schemas.microsoft.com/office/drawing/2014/main" id="{F96D7AA3-937F-8B4C-160F-B182281BDFA2}"/>
              </a:ext>
            </a:extLst>
          </p:cNvPr>
          <p:cNvPicPr>
            <a:picLocks noChangeAspect="1"/>
          </p:cNvPicPr>
          <p:nvPr/>
        </p:nvPicPr>
        <p:blipFill rotWithShape="1">
          <a:blip r:embed="rId4"/>
          <a:srcRect l="7711" t="11088" r="7584"/>
          <a:stretch>
            <a:fillRect/>
          </a:stretch>
        </p:blipFill>
        <p:spPr bwMode="auto">
          <a:xfrm>
            <a:off x="5842001" y="865700"/>
            <a:ext cx="6294115" cy="4343718"/>
          </a:xfrm>
          <a:prstGeom prst="rect">
            <a:avLst/>
          </a:prstGeom>
          <a:ln>
            <a:noFill/>
          </a:ln>
          <a:extLst>
            <a:ext uri="{53640926-AAD7-44D8-BBD7-CCE9431645EC}">
              <a14:shadowObscured xmlns:a14="http://schemas.microsoft.com/office/drawing/2010/main"/>
            </a:ext>
          </a:extLst>
        </p:spPr>
      </p:pic>
      <p:sp>
        <p:nvSpPr>
          <p:cNvPr id="6" name="ZoneTexte 5">
            <a:extLst>
              <a:ext uri="{FF2B5EF4-FFF2-40B4-BE49-F238E27FC236}">
                <a16:creationId xmlns:a16="http://schemas.microsoft.com/office/drawing/2014/main" id="{2B9BD9F1-F241-D7CE-ED86-0651662D66C3}"/>
              </a:ext>
            </a:extLst>
          </p:cNvPr>
          <p:cNvSpPr txBox="1"/>
          <p:nvPr/>
        </p:nvSpPr>
        <p:spPr>
          <a:xfrm>
            <a:off x="55880" y="558800"/>
            <a:ext cx="9072880"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rPr>
              <a:t>Liens entre les propriétés du sol et les concentrations en ET du maïs</a:t>
            </a:r>
            <a:endParaRPr lang="fr-FR" dirty="0">
              <a:latin typeface="Palatino Linotype" panose="02040502050505030304" pitchFamily="18" charset="0"/>
            </a:endParaRPr>
          </a:p>
        </p:txBody>
      </p:sp>
      <p:sp>
        <p:nvSpPr>
          <p:cNvPr id="7" name="ZoneTexte 6">
            <a:extLst>
              <a:ext uri="{FF2B5EF4-FFF2-40B4-BE49-F238E27FC236}">
                <a16:creationId xmlns:a16="http://schemas.microsoft.com/office/drawing/2014/main" id="{A78A8EE1-01E7-049C-3E4B-14C40B308C8D}"/>
              </a:ext>
            </a:extLst>
          </p:cNvPr>
          <p:cNvSpPr txBox="1"/>
          <p:nvPr/>
        </p:nvSpPr>
        <p:spPr>
          <a:xfrm>
            <a:off x="668018" y="5307556"/>
            <a:ext cx="4302760" cy="323165"/>
          </a:xfrm>
          <a:prstGeom prst="rect">
            <a:avLst/>
          </a:prstGeom>
          <a:noFill/>
        </p:spPr>
        <p:txBody>
          <a:bodyPr wrap="square" rtlCol="0">
            <a:spAutoFit/>
          </a:bodyPr>
          <a:lstStyle/>
          <a:p>
            <a:pPr algn="ctr"/>
            <a:r>
              <a:rPr lang="fr-FR" sz="1500" b="1" dirty="0">
                <a:latin typeface="Palatino Linotype" panose="02040502050505030304" pitchFamily="18" charset="0"/>
              </a:rPr>
              <a:t>Figure 17 : </a:t>
            </a:r>
            <a:r>
              <a:rPr lang="fr-FR" sz="1500" dirty="0">
                <a:latin typeface="Palatino Linotype" panose="02040502050505030304" pitchFamily="18" charset="0"/>
              </a:rPr>
              <a:t>Matrice de corrélation de Spearman</a:t>
            </a:r>
          </a:p>
        </p:txBody>
      </p:sp>
      <p:sp>
        <p:nvSpPr>
          <p:cNvPr id="8" name="Rectangle 7">
            <a:extLst>
              <a:ext uri="{FF2B5EF4-FFF2-40B4-BE49-F238E27FC236}">
                <a16:creationId xmlns:a16="http://schemas.microsoft.com/office/drawing/2014/main" id="{4B28AE09-373A-EC8E-11CA-FBA0B77CF4B3}"/>
              </a:ext>
            </a:extLst>
          </p:cNvPr>
          <p:cNvSpPr/>
          <p:nvPr/>
        </p:nvSpPr>
        <p:spPr>
          <a:xfrm>
            <a:off x="0" y="-34262"/>
            <a:ext cx="12192000" cy="593062"/>
          </a:xfrm>
          <a:prstGeom prst="rect">
            <a:avLst/>
          </a:prstGeom>
          <a:blipFill>
            <a:blip r:embed="rId5"/>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(14/19)</a:t>
            </a:r>
          </a:p>
        </p:txBody>
      </p:sp>
      <p:cxnSp>
        <p:nvCxnSpPr>
          <p:cNvPr id="9" name="Connecteur droit 8">
            <a:extLst>
              <a:ext uri="{FF2B5EF4-FFF2-40B4-BE49-F238E27FC236}">
                <a16:creationId xmlns:a16="http://schemas.microsoft.com/office/drawing/2014/main" id="{B826F9DC-FDCD-AE36-A69F-22DE0472CFF3}"/>
              </a:ext>
            </a:extLst>
          </p:cNvPr>
          <p:cNvCxnSpPr>
            <a:cxnSpLocks/>
          </p:cNvCxnSpPr>
          <p:nvPr/>
        </p:nvCxnSpPr>
        <p:spPr>
          <a:xfrm>
            <a:off x="5740400" y="865700"/>
            <a:ext cx="0" cy="572025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93A13DF0-1CE2-D266-2EB5-5C5334119971}"/>
              </a:ext>
            </a:extLst>
          </p:cNvPr>
          <p:cNvSpPr txBox="1"/>
          <p:nvPr/>
        </p:nvSpPr>
        <p:spPr>
          <a:xfrm>
            <a:off x="6603998" y="5307557"/>
            <a:ext cx="5049523" cy="323165"/>
          </a:xfrm>
          <a:prstGeom prst="rect">
            <a:avLst/>
          </a:prstGeom>
          <a:noFill/>
        </p:spPr>
        <p:txBody>
          <a:bodyPr wrap="square" rtlCol="0">
            <a:spAutoFit/>
          </a:bodyPr>
          <a:lstStyle/>
          <a:p>
            <a:pPr algn="ctr"/>
            <a:r>
              <a:rPr lang="fr-FR" sz="1500" b="1" dirty="0">
                <a:latin typeface="Palatino Linotype" panose="02040502050505030304" pitchFamily="18" charset="0"/>
              </a:rPr>
              <a:t>Figure 18 : </a:t>
            </a:r>
            <a:r>
              <a:rPr lang="fr-FR" sz="1500" dirty="0">
                <a:latin typeface="Palatino Linotype" panose="02040502050505030304" pitchFamily="18" charset="0"/>
              </a:rPr>
              <a:t>Diagramme de réseau des interactions</a:t>
            </a:r>
          </a:p>
        </p:txBody>
      </p:sp>
      <p:sp>
        <p:nvSpPr>
          <p:cNvPr id="10" name="Ellipse 9">
            <a:extLst>
              <a:ext uri="{FF2B5EF4-FFF2-40B4-BE49-F238E27FC236}">
                <a16:creationId xmlns:a16="http://schemas.microsoft.com/office/drawing/2014/main" id="{2F0F03CA-D59A-2875-A54F-5BA7F9180AB0}"/>
              </a:ext>
            </a:extLst>
          </p:cNvPr>
          <p:cNvSpPr/>
          <p:nvPr/>
        </p:nvSpPr>
        <p:spPr>
          <a:xfrm>
            <a:off x="217078" y="3982720"/>
            <a:ext cx="677002" cy="1226698"/>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56C9742C-EC12-1A36-39B7-1747EC76AB3E}"/>
              </a:ext>
            </a:extLst>
          </p:cNvPr>
          <p:cNvSpPr txBox="1"/>
          <p:nvPr/>
        </p:nvSpPr>
        <p:spPr>
          <a:xfrm>
            <a:off x="55880" y="5808075"/>
            <a:ext cx="5582917" cy="880947"/>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Corrélation négative entre le pH et les FBA Cu et Zn</a:t>
            </a:r>
          </a:p>
        </p:txBody>
      </p:sp>
      <p:sp>
        <p:nvSpPr>
          <p:cNvPr id="12" name="ZoneTexte 11">
            <a:extLst>
              <a:ext uri="{FF2B5EF4-FFF2-40B4-BE49-F238E27FC236}">
                <a16:creationId xmlns:a16="http://schemas.microsoft.com/office/drawing/2014/main" id="{F83E28EF-1360-D5F5-3B85-DEF9CDDC467F}"/>
              </a:ext>
            </a:extLst>
          </p:cNvPr>
          <p:cNvSpPr txBox="1"/>
          <p:nvPr/>
        </p:nvSpPr>
        <p:spPr>
          <a:xfrm>
            <a:off x="5842002" y="5808074"/>
            <a:ext cx="6349997" cy="880947"/>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Relations négatives entre le pH et les FBA, et entre la CEC et les FBA</a:t>
            </a:r>
          </a:p>
        </p:txBody>
      </p:sp>
    </p:spTree>
    <p:extLst>
      <p:ext uri="{BB962C8B-B14F-4D97-AF65-F5344CB8AC3E}">
        <p14:creationId xmlns:p14="http://schemas.microsoft.com/office/powerpoint/2010/main" val="2688549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10" grpId="0" animBg="1"/>
      <p:bldP spid="11" grpId="0"/>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56CDC4-25E5-87D0-F355-2EA79EF68ED7}"/>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11035817-A691-FABF-5B1E-B82683B3B957}"/>
              </a:ext>
            </a:extLst>
          </p:cNvPr>
          <p:cNvSpPr>
            <a:spLocks noGrp="1"/>
          </p:cNvSpPr>
          <p:nvPr>
            <p:ph type="sldNum" sz="quarter" idx="12"/>
          </p:nvPr>
        </p:nvSpPr>
        <p:spPr>
          <a:xfrm>
            <a:off x="9448800" y="6503042"/>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41</a:t>
            </a:fld>
            <a:endParaRPr lang="fr-FR" sz="2000" b="1" dirty="0">
              <a:solidFill>
                <a:schemeClr val="tx1"/>
              </a:solidFill>
              <a:latin typeface="Palatino Linotype" panose="02040502050505030304" pitchFamily="18" charset="0"/>
            </a:endParaRPr>
          </a:p>
        </p:txBody>
      </p:sp>
      <p:sp>
        <p:nvSpPr>
          <p:cNvPr id="6" name="ZoneTexte 5">
            <a:extLst>
              <a:ext uri="{FF2B5EF4-FFF2-40B4-BE49-F238E27FC236}">
                <a16:creationId xmlns:a16="http://schemas.microsoft.com/office/drawing/2014/main" id="{1088D3DB-2E49-6BA7-3466-AE4F3617DDAD}"/>
              </a:ext>
            </a:extLst>
          </p:cNvPr>
          <p:cNvSpPr txBox="1"/>
          <p:nvPr/>
        </p:nvSpPr>
        <p:spPr>
          <a:xfrm>
            <a:off x="0" y="706978"/>
            <a:ext cx="8605520"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cs typeface="Times New Roman" panose="02020603050405020304" pitchFamily="18" charset="0"/>
              </a:rPr>
              <a:t>Évolution de la concentration en ET en fonction de la profondeur à la C/E</a:t>
            </a:r>
          </a:p>
        </p:txBody>
      </p:sp>
      <p:sp>
        <p:nvSpPr>
          <p:cNvPr id="15" name="ZoneTexte 14">
            <a:extLst>
              <a:ext uri="{FF2B5EF4-FFF2-40B4-BE49-F238E27FC236}">
                <a16:creationId xmlns:a16="http://schemas.microsoft.com/office/drawing/2014/main" id="{4C9F1BB4-866D-C6AE-7FFF-7E1E197F23E2}"/>
              </a:ext>
            </a:extLst>
          </p:cNvPr>
          <p:cNvSpPr txBox="1"/>
          <p:nvPr/>
        </p:nvSpPr>
        <p:spPr>
          <a:xfrm>
            <a:off x="2311399" y="4153842"/>
            <a:ext cx="7786189" cy="323165"/>
          </a:xfrm>
          <a:prstGeom prst="rect">
            <a:avLst/>
          </a:prstGeom>
          <a:noFill/>
        </p:spPr>
        <p:txBody>
          <a:bodyPr wrap="square" rtlCol="0">
            <a:spAutoFit/>
          </a:bodyPr>
          <a:lstStyle/>
          <a:p>
            <a:pPr algn="ctr"/>
            <a:r>
              <a:rPr lang="fr-FR" sz="1500" b="1" dirty="0">
                <a:latin typeface="Palatino Linotype" panose="02040502050505030304" pitchFamily="18" charset="0"/>
              </a:rPr>
              <a:t>Figure 19 </a:t>
            </a:r>
            <a:r>
              <a:rPr lang="fr-FR" sz="1500" dirty="0">
                <a:latin typeface="Palatino Linotype" panose="02040502050505030304" pitchFamily="18" charset="0"/>
              </a:rPr>
              <a:t>: </a:t>
            </a:r>
            <a:r>
              <a:rPr lang="fr-FR" sz="1500" b="1" dirty="0">
                <a:latin typeface="Palatino Linotype" panose="02040502050505030304" pitchFamily="18" charset="0"/>
              </a:rPr>
              <a:t>Concentration en As en fonction de la profondeur dans les parcelles à la C/E</a:t>
            </a:r>
          </a:p>
        </p:txBody>
      </p:sp>
      <p:sp>
        <p:nvSpPr>
          <p:cNvPr id="3" name="Rectangle 2">
            <a:extLst>
              <a:ext uri="{FF2B5EF4-FFF2-40B4-BE49-F238E27FC236}">
                <a16:creationId xmlns:a16="http://schemas.microsoft.com/office/drawing/2014/main" id="{6CC26E94-7F4E-820A-93D9-1AF047D41F97}"/>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(15/19)</a:t>
            </a:r>
          </a:p>
        </p:txBody>
      </p:sp>
      <p:pic>
        <p:nvPicPr>
          <p:cNvPr id="5" name="Image 4">
            <a:extLst>
              <a:ext uri="{FF2B5EF4-FFF2-40B4-BE49-F238E27FC236}">
                <a16:creationId xmlns:a16="http://schemas.microsoft.com/office/drawing/2014/main" id="{BC14EEF1-5E76-5666-5B79-F1A1417343A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7972" y="1144430"/>
            <a:ext cx="3345943" cy="2978480"/>
          </a:xfrm>
          <a:prstGeom prst="rect">
            <a:avLst/>
          </a:prstGeom>
          <a:noFill/>
        </p:spPr>
      </p:pic>
      <p:pic>
        <p:nvPicPr>
          <p:cNvPr id="8" name="Image 7">
            <a:extLst>
              <a:ext uri="{FF2B5EF4-FFF2-40B4-BE49-F238E27FC236}">
                <a16:creationId xmlns:a16="http://schemas.microsoft.com/office/drawing/2014/main" id="{22FCCC7D-3FD4-55BD-7CB8-78135C0437A7}"/>
              </a:ext>
            </a:extLst>
          </p:cNvPr>
          <p:cNvPicPr>
            <a:picLocks noChangeAspect="1"/>
          </p:cNvPicPr>
          <p:nvPr/>
        </p:nvPicPr>
        <p:blipFill rotWithShape="1">
          <a:blip r:embed="rId5">
            <a:extLst>
              <a:ext uri="{28A0092B-C50C-407E-A947-70E740481C1C}">
                <a14:useLocalDpi xmlns:a14="http://schemas.microsoft.com/office/drawing/2010/main" val="0"/>
              </a:ext>
            </a:extLst>
          </a:blip>
          <a:srcRect r="3490"/>
          <a:stretch>
            <a:fillRect/>
          </a:stretch>
        </p:blipFill>
        <p:spPr bwMode="auto">
          <a:xfrm>
            <a:off x="4248675" y="1076310"/>
            <a:ext cx="3387437" cy="3049441"/>
          </a:xfrm>
          <a:prstGeom prst="rect">
            <a:avLst/>
          </a:prstGeom>
          <a:noFill/>
          <a:ln>
            <a:noFill/>
          </a:ln>
          <a:extLst>
            <a:ext uri="{53640926-AAD7-44D8-BBD7-CCE9431645EC}">
              <a14:shadowObscured xmlns:a14="http://schemas.microsoft.com/office/drawing/2010/main"/>
            </a:ext>
          </a:extLst>
        </p:spPr>
      </p:pic>
      <p:pic>
        <p:nvPicPr>
          <p:cNvPr id="16" name="Image 15">
            <a:extLst>
              <a:ext uri="{FF2B5EF4-FFF2-40B4-BE49-F238E27FC236}">
                <a16:creationId xmlns:a16="http://schemas.microsoft.com/office/drawing/2014/main" id="{556B78E9-6F22-5366-4758-C5D669DF583B}"/>
              </a:ext>
            </a:extLst>
          </p:cNvPr>
          <p:cNvPicPr>
            <a:picLocks noChangeAspect="1"/>
          </p:cNvPicPr>
          <p:nvPr/>
        </p:nvPicPr>
        <p:blipFill rotWithShape="1">
          <a:blip r:embed="rId6">
            <a:extLst>
              <a:ext uri="{28A0092B-C50C-407E-A947-70E740481C1C}">
                <a14:useLocalDpi xmlns:a14="http://schemas.microsoft.com/office/drawing/2010/main" val="0"/>
              </a:ext>
            </a:extLst>
          </a:blip>
          <a:srcRect r="3986" b="2233"/>
          <a:stretch>
            <a:fillRect/>
          </a:stretch>
        </p:blipFill>
        <p:spPr bwMode="auto">
          <a:xfrm>
            <a:off x="8332152" y="1104401"/>
            <a:ext cx="3190863" cy="3058538"/>
          </a:xfrm>
          <a:prstGeom prst="rect">
            <a:avLst/>
          </a:prstGeom>
          <a:noFill/>
          <a:ln>
            <a:noFill/>
          </a:ln>
          <a:extLst>
            <a:ext uri="{53640926-AAD7-44D8-BBD7-CCE9431645EC}">
              <a14:shadowObscured xmlns:a14="http://schemas.microsoft.com/office/drawing/2010/main"/>
            </a:ext>
          </a:extLst>
        </p:spPr>
      </p:pic>
      <p:sp>
        <p:nvSpPr>
          <p:cNvPr id="7" name="ZoneTexte 6">
            <a:extLst>
              <a:ext uri="{FF2B5EF4-FFF2-40B4-BE49-F238E27FC236}">
                <a16:creationId xmlns:a16="http://schemas.microsoft.com/office/drawing/2014/main" id="{E2B3B654-6068-2B1F-96E6-2BE60BD1FE42}"/>
              </a:ext>
            </a:extLst>
          </p:cNvPr>
          <p:cNvSpPr txBox="1"/>
          <p:nvPr/>
        </p:nvSpPr>
        <p:spPr>
          <a:xfrm>
            <a:off x="96520" y="4517649"/>
            <a:ext cx="11998960" cy="212731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La France : pays européen avec le plus grand nombre de zones présentant des concentrations anormales d'arsenic </a:t>
            </a:r>
            <a:r>
              <a:rPr lang="fr-FR" b="1" dirty="0">
                <a:effectLst>
                  <a:outerShdw blurRad="38100" dist="38100" dir="2700000" algn="tl">
                    <a:srgbClr val="000000">
                      <a:alpha val="43137"/>
                    </a:srgbClr>
                  </a:outerShdw>
                </a:effectLst>
                <a:latin typeface="Palatino Linotype" panose="02040502050505030304" pitchFamily="18" charset="0"/>
              </a:rPr>
              <a:t>(Le Guern </a:t>
            </a:r>
            <a:r>
              <a:rPr lang="fr-FR" b="1" i="1" dirty="0">
                <a:effectLst>
                  <a:outerShdw blurRad="38100" dist="38100" dir="2700000" algn="tl">
                    <a:srgbClr val="000000">
                      <a:alpha val="43137"/>
                    </a:srgbClr>
                  </a:outerShdw>
                </a:effectLst>
                <a:latin typeface="Palatino Linotype" panose="02040502050505030304" pitchFamily="18" charset="0"/>
              </a:rPr>
              <a:t>et al</a:t>
            </a:r>
            <a:r>
              <a:rPr lang="fr-FR" b="1" dirty="0">
                <a:effectLst>
                  <a:outerShdw blurRad="38100" dist="38100" dir="2700000" algn="tl">
                    <a:srgbClr val="000000">
                      <a:alpha val="43137"/>
                    </a:srgbClr>
                  </a:outerShdw>
                </a:effectLst>
                <a:latin typeface="Palatino Linotype" panose="02040502050505030304" pitchFamily="18" charset="0"/>
              </a:rPr>
              <a:t>., 2013)</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Érosion de roches environnantes naturellement enrichies, et/ou de pollutions liées à l’usage dans le passé de désherbants riches en arsenic </a:t>
            </a:r>
            <a:r>
              <a:rPr lang="fr-FR" b="1" dirty="0">
                <a:effectLst>
                  <a:outerShdw blurRad="38100" dist="38100" dir="2700000" algn="tl">
                    <a:srgbClr val="000000">
                      <a:alpha val="43137"/>
                    </a:srgbClr>
                  </a:outerShdw>
                </a:effectLst>
                <a:latin typeface="Palatino Linotype" panose="02040502050505030304" pitchFamily="18" charset="0"/>
              </a:rPr>
              <a:t>(METOTRASS)</a:t>
            </a:r>
          </a:p>
          <a:p>
            <a:pPr marL="285750" indent="-285750" algn="just">
              <a:lnSpc>
                <a:spcPct val="150000"/>
              </a:lnSpc>
              <a:buFont typeface="Wingdings" panose="05000000000000000000" pitchFamily="2" charset="2"/>
              <a:buChar char="v"/>
            </a:pPr>
            <a:r>
              <a:rPr lang="fr-FR" b="1" dirty="0">
                <a:effectLst>
                  <a:outerShdw blurRad="38100" dist="38100" dir="2700000" algn="tl">
                    <a:srgbClr val="000000">
                      <a:alpha val="43137"/>
                    </a:srgbClr>
                  </a:outerShdw>
                </a:effectLst>
                <a:latin typeface="Palatino Linotype" panose="02040502050505030304" pitchFamily="18" charset="0"/>
              </a:rPr>
              <a:t>Le</a:t>
            </a:r>
            <a:r>
              <a:rPr lang="fr-FR" b="1" dirty="0">
                <a:effectLst>
                  <a:outerShdw blurRad="38100" dist="38100" dir="2700000" algn="tl">
                    <a:srgbClr val="000000">
                      <a:alpha val="43137"/>
                    </a:srgbClr>
                  </a:outerShdw>
                </a:effectLst>
              </a:rPr>
              <a:t> </a:t>
            </a:r>
            <a:r>
              <a:rPr lang="fr-FR" b="1" dirty="0">
                <a:effectLst>
                  <a:outerShdw blurRad="38100" dist="38100" dir="2700000" algn="tl">
                    <a:srgbClr val="000000">
                      <a:alpha val="43137"/>
                    </a:srgbClr>
                  </a:outerShdw>
                </a:effectLst>
                <a:latin typeface="Palatino Linotype" panose="02040502050505030304" pitchFamily="18" charset="0"/>
              </a:rPr>
              <a:t>Guern </a:t>
            </a:r>
            <a:r>
              <a:rPr lang="fr-FR" b="1" i="1" dirty="0">
                <a:effectLst>
                  <a:outerShdw blurRad="38100" dist="38100" dir="2700000" algn="tl">
                    <a:srgbClr val="000000">
                      <a:alpha val="43137"/>
                    </a:srgbClr>
                  </a:outerShdw>
                </a:effectLst>
                <a:latin typeface="Palatino Linotype" panose="02040502050505030304" pitchFamily="18" charset="0"/>
              </a:rPr>
              <a:t>et al</a:t>
            </a:r>
            <a:r>
              <a:rPr lang="fr-FR" b="1" dirty="0">
                <a:effectLst>
                  <a:outerShdw blurRad="38100" dist="38100" dir="2700000" algn="tl">
                    <a:srgbClr val="000000">
                      <a:alpha val="43137"/>
                    </a:srgbClr>
                  </a:outerShdw>
                </a:effectLst>
                <a:latin typeface="Palatino Linotype" panose="02040502050505030304" pitchFamily="18" charset="0"/>
              </a:rPr>
              <a:t>. (2019) </a:t>
            </a:r>
            <a:r>
              <a:rPr lang="fr-FR" dirty="0">
                <a:effectLst>
                  <a:outerShdw blurRad="38100" dist="38100" dir="2700000" algn="tl">
                    <a:srgbClr val="000000">
                      <a:alpha val="43137"/>
                    </a:srgbClr>
                  </a:outerShdw>
                </a:effectLst>
                <a:latin typeface="Palatino Linotype" panose="02040502050505030304" pitchFamily="18" charset="0"/>
              </a:rPr>
              <a:t>ont observé que l’arsenic est l’élément avec des fréquences d’anomalie les plus élevées</a:t>
            </a:r>
          </a:p>
        </p:txBody>
      </p:sp>
    </p:spTree>
    <p:extLst>
      <p:ext uri="{BB962C8B-B14F-4D97-AF65-F5344CB8AC3E}">
        <p14:creationId xmlns:p14="http://schemas.microsoft.com/office/powerpoint/2010/main" val="1077554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BA1BD-26F1-F0B0-AA60-2DE2FD2A2BC6}"/>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8189CDE-BA1B-F987-3AC1-667B1590C8F2}"/>
              </a:ext>
            </a:extLst>
          </p:cNvPr>
          <p:cNvSpPr>
            <a:spLocks noGrp="1"/>
          </p:cNvSpPr>
          <p:nvPr>
            <p:ph type="sldNum" sz="quarter" idx="12"/>
          </p:nvPr>
        </p:nvSpPr>
        <p:spPr>
          <a:xfrm>
            <a:off x="9448800" y="6471104"/>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42</a:t>
            </a:fld>
            <a:endParaRPr lang="fr-FR" sz="2000" b="1" dirty="0">
              <a:solidFill>
                <a:schemeClr val="tx1"/>
              </a:solidFill>
              <a:latin typeface="Palatino Linotype" panose="02040502050505030304" pitchFamily="18" charset="0"/>
            </a:endParaRPr>
          </a:p>
        </p:txBody>
      </p:sp>
      <p:sp>
        <p:nvSpPr>
          <p:cNvPr id="6" name="ZoneTexte 5">
            <a:extLst>
              <a:ext uri="{FF2B5EF4-FFF2-40B4-BE49-F238E27FC236}">
                <a16:creationId xmlns:a16="http://schemas.microsoft.com/office/drawing/2014/main" id="{5D763B8B-07AE-166B-8FB9-C6180D9A2F5D}"/>
              </a:ext>
            </a:extLst>
          </p:cNvPr>
          <p:cNvSpPr txBox="1"/>
          <p:nvPr/>
        </p:nvSpPr>
        <p:spPr>
          <a:xfrm>
            <a:off x="0" y="706978"/>
            <a:ext cx="8605520"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cs typeface="Times New Roman" panose="02020603050405020304" pitchFamily="18" charset="0"/>
              </a:rPr>
              <a:t>Évolution de la concentration en ET en fonction de la profondeur à la C/E (2/2)</a:t>
            </a:r>
          </a:p>
        </p:txBody>
      </p:sp>
      <p:sp>
        <p:nvSpPr>
          <p:cNvPr id="15" name="ZoneTexte 14">
            <a:extLst>
              <a:ext uri="{FF2B5EF4-FFF2-40B4-BE49-F238E27FC236}">
                <a16:creationId xmlns:a16="http://schemas.microsoft.com/office/drawing/2014/main" id="{0E6F44F0-B6A6-C014-7CD5-0582C56E0172}"/>
              </a:ext>
            </a:extLst>
          </p:cNvPr>
          <p:cNvSpPr txBox="1"/>
          <p:nvPr/>
        </p:nvSpPr>
        <p:spPr>
          <a:xfrm>
            <a:off x="2311399" y="4153842"/>
            <a:ext cx="7733937" cy="323165"/>
          </a:xfrm>
          <a:prstGeom prst="rect">
            <a:avLst/>
          </a:prstGeom>
          <a:noFill/>
        </p:spPr>
        <p:txBody>
          <a:bodyPr wrap="square" rtlCol="0">
            <a:spAutoFit/>
          </a:bodyPr>
          <a:lstStyle/>
          <a:p>
            <a:pPr algn="ctr"/>
            <a:r>
              <a:rPr lang="fr-FR" sz="1500" b="1" dirty="0">
                <a:latin typeface="Palatino Linotype" panose="02040502050505030304" pitchFamily="18" charset="0"/>
              </a:rPr>
              <a:t>Figure 20 </a:t>
            </a:r>
            <a:r>
              <a:rPr lang="fr-FR" sz="1500" dirty="0">
                <a:latin typeface="Palatino Linotype" panose="02040502050505030304" pitchFamily="18" charset="0"/>
              </a:rPr>
              <a:t>: Concentration en Cr en fonction de la profondeur dans les parcelles à la C/E</a:t>
            </a:r>
          </a:p>
        </p:txBody>
      </p:sp>
      <p:sp>
        <p:nvSpPr>
          <p:cNvPr id="3" name="Rectangle 2">
            <a:extLst>
              <a:ext uri="{FF2B5EF4-FFF2-40B4-BE49-F238E27FC236}">
                <a16:creationId xmlns:a16="http://schemas.microsoft.com/office/drawing/2014/main" id="{0A6D3C1A-A6BC-9FA1-FB11-432E00E02A6B}"/>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(16/19)</a:t>
            </a:r>
          </a:p>
        </p:txBody>
      </p:sp>
      <p:pic>
        <p:nvPicPr>
          <p:cNvPr id="2" name="Image 1">
            <a:extLst>
              <a:ext uri="{FF2B5EF4-FFF2-40B4-BE49-F238E27FC236}">
                <a16:creationId xmlns:a16="http://schemas.microsoft.com/office/drawing/2014/main" id="{93A6D4C1-70D8-254B-FC14-3917616CBCF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5968" y="1196493"/>
            <a:ext cx="3190863" cy="2929683"/>
          </a:xfrm>
          <a:prstGeom prst="rect">
            <a:avLst/>
          </a:prstGeom>
          <a:noFill/>
        </p:spPr>
      </p:pic>
      <p:pic>
        <p:nvPicPr>
          <p:cNvPr id="7" name="Image 6">
            <a:extLst>
              <a:ext uri="{FF2B5EF4-FFF2-40B4-BE49-F238E27FC236}">
                <a16:creationId xmlns:a16="http://schemas.microsoft.com/office/drawing/2014/main" id="{17F5E75B-CD9D-D7D1-475C-0DB555278FA1}"/>
              </a:ext>
            </a:extLst>
          </p:cNvPr>
          <p:cNvPicPr>
            <a:picLocks noChangeAspect="1"/>
          </p:cNvPicPr>
          <p:nvPr/>
        </p:nvPicPr>
        <p:blipFill>
          <a:blip r:embed="rId5"/>
          <a:stretch>
            <a:fillRect/>
          </a:stretch>
        </p:blipFill>
        <p:spPr>
          <a:xfrm>
            <a:off x="4500568" y="1131641"/>
            <a:ext cx="3190863" cy="2966870"/>
          </a:xfrm>
          <a:prstGeom prst="rect">
            <a:avLst/>
          </a:prstGeom>
        </p:spPr>
      </p:pic>
      <p:pic>
        <p:nvPicPr>
          <p:cNvPr id="9" name="Image 8">
            <a:extLst>
              <a:ext uri="{FF2B5EF4-FFF2-40B4-BE49-F238E27FC236}">
                <a16:creationId xmlns:a16="http://schemas.microsoft.com/office/drawing/2014/main" id="{F257B9F1-2F0F-7957-870D-B5E91F4AD783}"/>
              </a:ext>
            </a:extLst>
          </p:cNvPr>
          <p:cNvPicPr>
            <a:picLocks noChangeAspect="1"/>
          </p:cNvPicPr>
          <p:nvPr/>
        </p:nvPicPr>
        <p:blipFill>
          <a:blip r:embed="rId6"/>
          <a:stretch>
            <a:fillRect/>
          </a:stretch>
        </p:blipFill>
        <p:spPr>
          <a:xfrm>
            <a:off x="8285168" y="1076310"/>
            <a:ext cx="3190863" cy="3049867"/>
          </a:xfrm>
          <a:prstGeom prst="rect">
            <a:avLst/>
          </a:prstGeom>
        </p:spPr>
      </p:pic>
      <p:sp>
        <p:nvSpPr>
          <p:cNvPr id="5" name="ZoneTexte 4">
            <a:extLst>
              <a:ext uri="{FF2B5EF4-FFF2-40B4-BE49-F238E27FC236}">
                <a16:creationId xmlns:a16="http://schemas.microsoft.com/office/drawing/2014/main" id="{E05BD355-C758-57EF-5B27-A37FFC484707}"/>
              </a:ext>
            </a:extLst>
          </p:cNvPr>
          <p:cNvSpPr txBox="1"/>
          <p:nvPr/>
        </p:nvSpPr>
        <p:spPr>
          <a:xfrm>
            <a:off x="96519" y="4650734"/>
            <a:ext cx="11998960" cy="880947"/>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Concentrations en chrome élevées en profondeur</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Origine géochimique, altération de la roche mère</a:t>
            </a:r>
          </a:p>
        </p:txBody>
      </p:sp>
    </p:spTree>
    <p:extLst>
      <p:ext uri="{BB962C8B-B14F-4D97-AF65-F5344CB8AC3E}">
        <p14:creationId xmlns:p14="http://schemas.microsoft.com/office/powerpoint/2010/main" val="34590899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DEFB1-59FE-25DF-845A-77988A821E1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6566C2D-13EC-1D11-F144-B1C026388825}"/>
              </a:ext>
            </a:extLst>
          </p:cNvPr>
          <p:cNvSpPr>
            <a:spLocks noGrp="1"/>
          </p:cNvSpPr>
          <p:nvPr>
            <p:ph type="sldNum" sz="quarter" idx="12"/>
          </p:nvPr>
        </p:nvSpPr>
        <p:spPr>
          <a:xfrm>
            <a:off x="9448800" y="6462927"/>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43</a:t>
            </a:fld>
            <a:endParaRPr lang="fr-FR" sz="2000" b="1" dirty="0">
              <a:solidFill>
                <a:schemeClr val="tx1"/>
              </a:solidFill>
              <a:latin typeface="Palatino Linotype" panose="02040502050505030304" pitchFamily="18" charset="0"/>
            </a:endParaRPr>
          </a:p>
        </p:txBody>
      </p:sp>
      <p:graphicFrame>
        <p:nvGraphicFramePr>
          <p:cNvPr id="2" name="Tableau 1">
            <a:extLst>
              <a:ext uri="{FF2B5EF4-FFF2-40B4-BE49-F238E27FC236}">
                <a16:creationId xmlns:a16="http://schemas.microsoft.com/office/drawing/2014/main" id="{FECFD6FE-6575-247E-C1F4-0610ACBC70B4}"/>
              </a:ext>
            </a:extLst>
          </p:cNvPr>
          <p:cNvGraphicFramePr>
            <a:graphicFrameLocks noGrp="1"/>
          </p:cNvGraphicFramePr>
          <p:nvPr>
            <p:extLst>
              <p:ext uri="{D42A27DB-BD31-4B8C-83A1-F6EECF244321}">
                <p14:modId xmlns:p14="http://schemas.microsoft.com/office/powerpoint/2010/main" val="3137669368"/>
              </p:ext>
            </p:extLst>
          </p:nvPr>
        </p:nvGraphicFramePr>
        <p:xfrm>
          <a:off x="132080" y="1303144"/>
          <a:ext cx="11927840" cy="4130952"/>
        </p:xfrm>
        <a:graphic>
          <a:graphicData uri="http://schemas.openxmlformats.org/drawingml/2006/table">
            <a:tbl>
              <a:tblPr firstRow="1" firstCol="1" bandRow="1"/>
              <a:tblGrid>
                <a:gridCol w="1818088">
                  <a:extLst>
                    <a:ext uri="{9D8B030D-6E8A-4147-A177-3AD203B41FA5}">
                      <a16:colId xmlns:a16="http://schemas.microsoft.com/office/drawing/2014/main" val="1934362984"/>
                    </a:ext>
                  </a:extLst>
                </a:gridCol>
                <a:gridCol w="593595">
                  <a:extLst>
                    <a:ext uri="{9D8B030D-6E8A-4147-A177-3AD203B41FA5}">
                      <a16:colId xmlns:a16="http://schemas.microsoft.com/office/drawing/2014/main" val="3301369122"/>
                    </a:ext>
                  </a:extLst>
                </a:gridCol>
                <a:gridCol w="1658991">
                  <a:extLst>
                    <a:ext uri="{9D8B030D-6E8A-4147-A177-3AD203B41FA5}">
                      <a16:colId xmlns:a16="http://schemas.microsoft.com/office/drawing/2014/main" val="3785027475"/>
                    </a:ext>
                  </a:extLst>
                </a:gridCol>
                <a:gridCol w="1662283">
                  <a:extLst>
                    <a:ext uri="{9D8B030D-6E8A-4147-A177-3AD203B41FA5}">
                      <a16:colId xmlns:a16="http://schemas.microsoft.com/office/drawing/2014/main" val="1140216241"/>
                    </a:ext>
                  </a:extLst>
                </a:gridCol>
                <a:gridCol w="1566825">
                  <a:extLst>
                    <a:ext uri="{9D8B030D-6E8A-4147-A177-3AD203B41FA5}">
                      <a16:colId xmlns:a16="http://schemas.microsoft.com/office/drawing/2014/main" val="853848387"/>
                    </a:ext>
                  </a:extLst>
                </a:gridCol>
                <a:gridCol w="1522936">
                  <a:extLst>
                    <a:ext uri="{9D8B030D-6E8A-4147-A177-3AD203B41FA5}">
                      <a16:colId xmlns:a16="http://schemas.microsoft.com/office/drawing/2014/main" val="1693390752"/>
                    </a:ext>
                  </a:extLst>
                </a:gridCol>
                <a:gridCol w="1552561">
                  <a:extLst>
                    <a:ext uri="{9D8B030D-6E8A-4147-A177-3AD203B41FA5}">
                      <a16:colId xmlns:a16="http://schemas.microsoft.com/office/drawing/2014/main" val="1046715317"/>
                    </a:ext>
                  </a:extLst>
                </a:gridCol>
                <a:gridCol w="1552561">
                  <a:extLst>
                    <a:ext uri="{9D8B030D-6E8A-4147-A177-3AD203B41FA5}">
                      <a16:colId xmlns:a16="http://schemas.microsoft.com/office/drawing/2014/main" val="2329668679"/>
                    </a:ext>
                  </a:extLst>
                </a:gridCol>
              </a:tblGrid>
              <a:tr h="455956">
                <a:tc>
                  <a:txBody>
                    <a:bodyPr/>
                    <a:lstStyle/>
                    <a:p>
                      <a:pPr algn="ctr">
                        <a:lnSpc>
                          <a:spcPct val="150000"/>
                        </a:lnSpc>
                        <a:spcBef>
                          <a:spcPts val="600"/>
                        </a:spcBef>
                        <a:spcAft>
                          <a:spcPts val="800"/>
                        </a:spcAft>
                        <a:buNone/>
                      </a:pPr>
                      <a:r>
                        <a:rPr lang="fr-FR" sz="2000" b="1"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20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pH</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b="1" dirty="0">
                          <a:effectLst/>
                          <a:latin typeface="Palatino Linotype" panose="02040502050505030304" pitchFamily="18" charset="0"/>
                          <a:ea typeface="Calibri" panose="020F0502020204030204" pitchFamily="34" charset="0"/>
                          <a:cs typeface="Times New Roman" panose="02020603050405020304" pitchFamily="18" charset="0"/>
                        </a:rPr>
                        <a:t>As</a:t>
                      </a:r>
                      <a:endParaRPr lang="fr-FR" sz="20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Cr</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b="1" dirty="0">
                          <a:effectLst/>
                          <a:latin typeface="Palatino Linotype" panose="02040502050505030304" pitchFamily="18" charset="0"/>
                          <a:ea typeface="Calibri" panose="020F0502020204030204" pitchFamily="34" charset="0"/>
                          <a:cs typeface="Times New Roman" panose="02020603050405020304" pitchFamily="18" charset="0"/>
                        </a:rPr>
                        <a:t>Cu</a:t>
                      </a:r>
                      <a:endParaRPr lang="fr-FR" sz="20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Ni</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Pb</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Zn</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92328604"/>
                  </a:ext>
                </a:extLst>
              </a:tr>
              <a:tr h="455956">
                <a:tc>
                  <a:txBody>
                    <a:bodyPr/>
                    <a:lstStyle/>
                    <a:p>
                      <a:pPr algn="ctr">
                        <a:lnSpc>
                          <a:spcPct val="150000"/>
                        </a:lnSpc>
                        <a:spcBef>
                          <a:spcPts val="600"/>
                        </a:spcBef>
                        <a:spcAft>
                          <a:spcPts val="800"/>
                        </a:spcAft>
                        <a:buNone/>
                      </a:pPr>
                      <a:r>
                        <a:rPr lang="fr-FR" sz="2000" b="1"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20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Bef>
                          <a:spcPts val="600"/>
                        </a:spcBef>
                        <a:spcAft>
                          <a:spcPts val="800"/>
                        </a:spcAft>
                        <a:buNone/>
                      </a:pPr>
                      <a:r>
                        <a:rPr lang="fr-FR" sz="2000" b="1" dirty="0">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20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6">
                  <a:txBody>
                    <a:bodyPr/>
                    <a:lstStyle/>
                    <a:p>
                      <a:pPr algn="ctr">
                        <a:lnSpc>
                          <a:spcPct val="150000"/>
                        </a:lnSpc>
                        <a:spcBef>
                          <a:spcPts val="600"/>
                        </a:spcBef>
                        <a:spcAft>
                          <a:spcPts val="800"/>
                        </a:spcAft>
                        <a:buNone/>
                      </a:pPr>
                      <a:r>
                        <a:rPr lang="fr-FR" sz="2000" b="1" dirty="0">
                          <a:effectLst/>
                          <a:latin typeface="Palatino Linotype" panose="02040502050505030304" pitchFamily="18" charset="0"/>
                          <a:ea typeface="Calibri" panose="020F0502020204030204" pitchFamily="34" charset="0"/>
                          <a:cs typeface="Times New Roman" panose="02020603050405020304" pitchFamily="18" charset="0"/>
                        </a:rPr>
                        <a:t>mg.kg</a:t>
                      </a:r>
                      <a:r>
                        <a:rPr lang="fr-FR" sz="2000" b="1" baseline="30000" dirty="0">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20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631689014"/>
                  </a:ext>
                </a:extLst>
              </a:tr>
              <a:tr h="455956">
                <a:tc>
                  <a:txBody>
                    <a:bodyPr/>
                    <a:lstStyle/>
                    <a:p>
                      <a:pPr algn="ctr">
                        <a:lnSpc>
                          <a:spcPct val="150000"/>
                        </a:lnSpc>
                        <a:spcBef>
                          <a:spcPts val="600"/>
                        </a:spcBef>
                        <a:spcAft>
                          <a:spcPts val="800"/>
                        </a:spcAft>
                        <a:buNone/>
                      </a:pPr>
                      <a:r>
                        <a:rPr lang="fr-FR" sz="2000" b="1" dirty="0">
                          <a:effectLst/>
                          <a:latin typeface="Palatino Linotype" panose="02040502050505030304" pitchFamily="18" charset="0"/>
                          <a:ea typeface="Calibri" panose="020F0502020204030204" pitchFamily="34" charset="0"/>
                          <a:cs typeface="Times New Roman" panose="02020603050405020304" pitchFamily="18" charset="0"/>
                        </a:rPr>
                        <a:t>Initial</a:t>
                      </a:r>
                      <a:endParaRPr lang="fr-FR" sz="20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7,2</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15,39</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52,08</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15,03</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8,46</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29,83</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39,38</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4076709977"/>
                  </a:ext>
                </a:extLst>
              </a:tr>
              <a:tr h="462793">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T0</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7,1</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11,11±0,81a</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44,46±2,14a</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17,94±0,29a</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8,03±0,54a</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24,17±0,71a</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35,21±1,34a</a:t>
                      </a:r>
                    </a:p>
                  </a:txBody>
                  <a:tcPr marL="68580" marR="68580" marT="0" marB="0">
                    <a:lnL>
                      <a:noFill/>
                    </a:lnL>
                    <a:lnR>
                      <a:noFill/>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978150478"/>
                  </a:ext>
                </a:extLst>
              </a:tr>
              <a:tr h="462793">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T1</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7,3</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11,13±0,69a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41,25±4,35a</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27,79±2,00b</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8,12±0,74a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24,19±1,74a</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36,20±3,48a</a:t>
                      </a:r>
                    </a:p>
                  </a:txBody>
                  <a:tcPr marL="68580" marR="68580" marT="0" marB="0">
                    <a:lnL>
                      <a:noFill/>
                    </a:lnL>
                    <a:lnR>
                      <a:noFill/>
                    </a:lnR>
                    <a:lnT>
                      <a:noFill/>
                    </a:lnT>
                    <a:lnB>
                      <a:noFill/>
                    </a:lnB>
                    <a:noFill/>
                  </a:tcPr>
                </a:tc>
                <a:extLst>
                  <a:ext uri="{0D108BD9-81ED-4DB2-BD59-A6C34878D82A}">
                    <a16:rowId xmlns:a16="http://schemas.microsoft.com/office/drawing/2014/main" val="4001947411"/>
                  </a:ext>
                </a:extLst>
              </a:tr>
              <a:tr h="462793">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T2</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7,5</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11,39±0,58a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45,66±5,44a</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17,65±0,97b</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7,44±0,08a</a:t>
                      </a:r>
                    </a:p>
                  </a:txBody>
                  <a:tcPr marL="68580" marR="68580" marT="0" marB="0">
                    <a:lnL>
                      <a:noFill/>
                    </a:lnL>
                    <a:lnR>
                      <a:noFill/>
                    </a:lnR>
                    <a:lnT>
                      <a:noFill/>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23,65±1,50a</a:t>
                      </a:r>
                    </a:p>
                  </a:txBody>
                  <a:tcPr marL="68580" marR="68580" marT="0" marB="0" anchor="ctr">
                    <a:lnL>
                      <a:noFill/>
                    </a:lnL>
                    <a:lnR>
                      <a:noFill/>
                    </a:lnR>
                    <a:lnT>
                      <a:noFill/>
                    </a:lnT>
                    <a:lnB>
                      <a:noFill/>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39,37±2,79a</a:t>
                      </a:r>
                    </a:p>
                  </a:txBody>
                  <a:tcPr marL="68580" marR="68580" marT="0" marB="0">
                    <a:lnL>
                      <a:noFill/>
                    </a:lnL>
                    <a:lnR>
                      <a:noFill/>
                    </a:lnR>
                    <a:lnT>
                      <a:noFill/>
                    </a:lnT>
                    <a:lnB>
                      <a:noFill/>
                    </a:lnB>
                    <a:noFill/>
                  </a:tcPr>
                </a:tc>
                <a:extLst>
                  <a:ext uri="{0D108BD9-81ED-4DB2-BD59-A6C34878D82A}">
                    <a16:rowId xmlns:a16="http://schemas.microsoft.com/office/drawing/2014/main" val="1511708524"/>
                  </a:ext>
                </a:extLst>
              </a:tr>
              <a:tr h="462793">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T3</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7,5</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11,46±0,78a</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40,37±3,77a</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18,78±1,21b</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7,78±0,96a</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25,25±1,18a</a:t>
                      </a:r>
                    </a:p>
                  </a:txBody>
                  <a:tcPr marL="68580" marR="68580" marT="0" marB="0">
                    <a:lnL>
                      <a:noFill/>
                    </a:lnL>
                    <a:lnR>
                      <a:noFill/>
                    </a:lnR>
                    <a:lnT>
                      <a:noFill/>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36,90±3,72a</a:t>
                      </a: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4862327"/>
                  </a:ext>
                </a:extLst>
              </a:tr>
              <a:tr h="455956">
                <a:tc>
                  <a:txBody>
                    <a:bodyPr/>
                    <a:lstStyle/>
                    <a:p>
                      <a:pPr algn="ctr">
                        <a:lnSpc>
                          <a:spcPct val="150000"/>
                        </a:lnSpc>
                        <a:spcBef>
                          <a:spcPts val="600"/>
                        </a:spcBef>
                        <a:spcAft>
                          <a:spcPts val="800"/>
                        </a:spcAft>
                        <a:buNone/>
                      </a:pPr>
                      <a:r>
                        <a:rPr lang="fr-FR" sz="2000" b="1">
                          <a:effectLst/>
                          <a:latin typeface="Palatino Linotype" panose="02040502050505030304" pitchFamily="18" charset="0"/>
                          <a:ea typeface="Calibri" panose="020F0502020204030204" pitchFamily="34" charset="0"/>
                          <a:cs typeface="Times New Roman" panose="02020603050405020304" pitchFamily="18" charset="0"/>
                        </a:rPr>
                        <a:t>CV</a:t>
                      </a:r>
                      <a:endParaRPr lang="fr-FR" sz="200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5,79</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9,75</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5,92</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8,00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5,66</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6,91</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2119748"/>
                  </a:ext>
                </a:extLst>
              </a:tr>
              <a:tr h="455956">
                <a:tc>
                  <a:txBody>
                    <a:bodyPr/>
                    <a:lstStyle/>
                    <a:p>
                      <a:pPr algn="ctr">
                        <a:lnSpc>
                          <a:spcPct val="150000"/>
                        </a:lnSpc>
                        <a:spcBef>
                          <a:spcPts val="600"/>
                        </a:spcBef>
                        <a:spcAft>
                          <a:spcPts val="800"/>
                        </a:spcAft>
                        <a:buNone/>
                      </a:pPr>
                      <a:r>
                        <a:rPr lang="fr-FR" sz="2000" b="1" dirty="0">
                          <a:effectLst/>
                          <a:latin typeface="Palatino Linotype" panose="02040502050505030304" pitchFamily="18" charset="0"/>
                          <a:ea typeface="Calibri" panose="020F0502020204030204" pitchFamily="34" charset="0"/>
                          <a:cs typeface="Times New Roman" panose="02020603050405020304" pitchFamily="18" charset="0"/>
                        </a:rPr>
                        <a:t>Norme</a:t>
                      </a:r>
                      <a:endParaRPr lang="fr-FR" sz="2000" dirty="0">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 25</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150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2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3924265"/>
                  </a:ext>
                </a:extLst>
              </a:tr>
            </a:tbl>
          </a:graphicData>
        </a:graphic>
      </p:graphicFrame>
      <p:sp>
        <p:nvSpPr>
          <p:cNvPr id="6" name="ZoneTexte 5">
            <a:extLst>
              <a:ext uri="{FF2B5EF4-FFF2-40B4-BE49-F238E27FC236}">
                <a16:creationId xmlns:a16="http://schemas.microsoft.com/office/drawing/2014/main" id="{C866F857-1AD3-8416-68F4-987DD62D2196}"/>
              </a:ext>
            </a:extLst>
          </p:cNvPr>
          <p:cNvSpPr txBox="1"/>
          <p:nvPr/>
        </p:nvSpPr>
        <p:spPr>
          <a:xfrm>
            <a:off x="121920" y="5516322"/>
            <a:ext cx="10932160" cy="1229504"/>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700" dirty="0">
                <a:latin typeface="Palatino Linotype" panose="02040502050505030304" pitchFamily="18" charset="0"/>
              </a:rPr>
              <a:t>Diminution relative des concentrations en ET après l’apport de compost, à l’exception du Cu, dû au lessivage</a:t>
            </a:r>
          </a:p>
          <a:p>
            <a:pPr marL="285750" indent="-285750" algn="just">
              <a:lnSpc>
                <a:spcPct val="150000"/>
              </a:lnSpc>
              <a:buFont typeface="Wingdings" panose="05000000000000000000" pitchFamily="2" charset="2"/>
              <a:buChar char="v"/>
            </a:pPr>
            <a:r>
              <a:rPr lang="fr-FR" sz="1700" dirty="0">
                <a:latin typeface="Palatino Linotype" panose="02040502050505030304" pitchFamily="18" charset="0"/>
              </a:rPr>
              <a:t>As élément le plus abondant en comparant avec les valeurs de l’ASPITET</a:t>
            </a:r>
          </a:p>
          <a:p>
            <a:pPr marL="285750" indent="-285750" algn="just">
              <a:lnSpc>
                <a:spcPct val="150000"/>
              </a:lnSpc>
              <a:buFont typeface="Wingdings" panose="05000000000000000000" pitchFamily="2" charset="2"/>
              <a:buChar char="v"/>
            </a:pPr>
            <a:r>
              <a:rPr lang="fr-FR" sz="1700" dirty="0">
                <a:latin typeface="Palatino Linotype" panose="02040502050505030304" pitchFamily="18" charset="0"/>
              </a:rPr>
              <a:t>Tous les éléments sont inférieurs aux concentrations seuils</a:t>
            </a:r>
          </a:p>
        </p:txBody>
      </p:sp>
      <p:sp>
        <p:nvSpPr>
          <p:cNvPr id="8" name="ZoneTexte 7">
            <a:extLst>
              <a:ext uri="{FF2B5EF4-FFF2-40B4-BE49-F238E27FC236}">
                <a16:creationId xmlns:a16="http://schemas.microsoft.com/office/drawing/2014/main" id="{B91708E2-2074-4D9E-434B-A30E758AB381}"/>
              </a:ext>
            </a:extLst>
          </p:cNvPr>
          <p:cNvSpPr txBox="1"/>
          <p:nvPr/>
        </p:nvSpPr>
        <p:spPr>
          <a:xfrm>
            <a:off x="132080" y="708033"/>
            <a:ext cx="11927840" cy="369332"/>
          </a:xfrm>
          <a:prstGeom prst="rect">
            <a:avLst/>
          </a:prstGeom>
          <a:noFill/>
        </p:spPr>
        <p:txBody>
          <a:bodyPr wrap="square" rtlCol="0">
            <a:spAutoFit/>
          </a:bodyPr>
          <a:lstStyle/>
          <a:p>
            <a:r>
              <a:rPr lang="fr-FR" b="1" dirty="0">
                <a:latin typeface="Palatino Linotype" panose="02040502050505030304" pitchFamily="18" charset="0"/>
              </a:rPr>
              <a:t>Tableau 6 : </a:t>
            </a:r>
            <a:r>
              <a:rPr lang="fr-FR" dirty="0">
                <a:latin typeface="Palatino Linotype" panose="02040502050505030304" pitchFamily="18" charset="0"/>
              </a:rPr>
              <a:t>Concentrations en ET à la ferme du limeur avant et après amendement</a:t>
            </a:r>
          </a:p>
        </p:txBody>
      </p:sp>
      <p:sp>
        <p:nvSpPr>
          <p:cNvPr id="3" name="Rectangle 2">
            <a:extLst>
              <a:ext uri="{FF2B5EF4-FFF2-40B4-BE49-F238E27FC236}">
                <a16:creationId xmlns:a16="http://schemas.microsoft.com/office/drawing/2014/main" id="{87714BD9-6784-B9B1-806C-C06ADDA0CAFD}"/>
              </a:ext>
            </a:extLst>
          </p:cNvPr>
          <p:cNvSpPr/>
          <p:nvPr/>
        </p:nvSpPr>
        <p:spPr>
          <a:xfrm>
            <a:off x="2717338" y="1303144"/>
            <a:ext cx="1320800" cy="413095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AB347D59-B011-1DCE-2330-675F4E167E12}"/>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(17/19)</a:t>
            </a:r>
          </a:p>
        </p:txBody>
      </p:sp>
    </p:spTree>
    <p:extLst>
      <p:ext uri="{BB962C8B-B14F-4D97-AF65-F5344CB8AC3E}">
        <p14:creationId xmlns:p14="http://schemas.microsoft.com/office/powerpoint/2010/main" val="129955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696B1-7251-65E0-1DDF-D90E8A4D3A1A}"/>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4385D188-F7EF-863E-F781-A69EF96D8E34}"/>
              </a:ext>
            </a:extLst>
          </p:cNvPr>
          <p:cNvSpPr>
            <a:spLocks noGrp="1"/>
          </p:cNvSpPr>
          <p:nvPr>
            <p:ph type="sldNum" sz="quarter" idx="12"/>
          </p:nvPr>
        </p:nvSpPr>
        <p:spPr>
          <a:xfrm>
            <a:off x="9448800" y="6487044"/>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44</a:t>
            </a:fld>
            <a:endParaRPr lang="fr-FR" sz="2000" b="1" dirty="0">
              <a:solidFill>
                <a:schemeClr val="tx1"/>
              </a:solidFill>
              <a:latin typeface="Palatino Linotype" panose="02040502050505030304" pitchFamily="18" charset="0"/>
            </a:endParaRPr>
          </a:p>
        </p:txBody>
      </p:sp>
      <p:sp>
        <p:nvSpPr>
          <p:cNvPr id="8" name="ZoneTexte 7">
            <a:extLst>
              <a:ext uri="{FF2B5EF4-FFF2-40B4-BE49-F238E27FC236}">
                <a16:creationId xmlns:a16="http://schemas.microsoft.com/office/drawing/2014/main" id="{20542291-41DD-8987-9645-8E95F2C781BF}"/>
              </a:ext>
            </a:extLst>
          </p:cNvPr>
          <p:cNvSpPr txBox="1"/>
          <p:nvPr/>
        </p:nvSpPr>
        <p:spPr>
          <a:xfrm>
            <a:off x="121920" y="646020"/>
            <a:ext cx="11927840" cy="369332"/>
          </a:xfrm>
          <a:prstGeom prst="rect">
            <a:avLst/>
          </a:prstGeom>
          <a:noFill/>
        </p:spPr>
        <p:txBody>
          <a:bodyPr wrap="square" rtlCol="0">
            <a:spAutoFit/>
          </a:bodyPr>
          <a:lstStyle/>
          <a:p>
            <a:pPr marL="285750" indent="-285750">
              <a:buFont typeface="Wingdings" panose="05000000000000000000" pitchFamily="2" charset="2"/>
              <a:buChar char="q"/>
            </a:pPr>
            <a:r>
              <a:rPr lang="fr-FR" b="1" dirty="0">
                <a:latin typeface="Palatino Linotype" panose="02040502050505030304" pitchFamily="18" charset="0"/>
              </a:rPr>
              <a:t>Facteurs de bioaccumulation (FBA)</a:t>
            </a:r>
            <a:endParaRPr lang="fr-FR" dirty="0">
              <a:latin typeface="Palatino Linotype" panose="02040502050505030304" pitchFamily="18" charset="0"/>
            </a:endParaRPr>
          </a:p>
        </p:txBody>
      </p:sp>
      <p:pic>
        <p:nvPicPr>
          <p:cNvPr id="3" name="Image 2">
            <a:extLst>
              <a:ext uri="{FF2B5EF4-FFF2-40B4-BE49-F238E27FC236}">
                <a16:creationId xmlns:a16="http://schemas.microsoft.com/office/drawing/2014/main" id="{B5CDEBD2-FCD3-545F-06B2-77CF5822E666}"/>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val="0"/>
              </a:ext>
            </a:extLst>
          </a:blip>
          <a:srcRect/>
          <a:stretch>
            <a:fillRect/>
          </a:stretch>
        </p:blipFill>
        <p:spPr bwMode="auto">
          <a:xfrm>
            <a:off x="1717042" y="1239122"/>
            <a:ext cx="3241038" cy="3633890"/>
          </a:xfrm>
          <a:prstGeom prst="rect">
            <a:avLst/>
          </a:prstGeom>
          <a:noFill/>
          <a:ln>
            <a:noFill/>
          </a:ln>
        </p:spPr>
      </p:pic>
      <p:pic>
        <p:nvPicPr>
          <p:cNvPr id="7" name="Image 6">
            <a:extLst>
              <a:ext uri="{FF2B5EF4-FFF2-40B4-BE49-F238E27FC236}">
                <a16:creationId xmlns:a16="http://schemas.microsoft.com/office/drawing/2014/main" id="{C186E187-E3AB-E5DA-18E7-2D9A6BA13926}"/>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rcRect/>
          <a:stretch>
            <a:fillRect/>
          </a:stretch>
        </p:blipFill>
        <p:spPr bwMode="auto">
          <a:xfrm>
            <a:off x="7049286" y="1239122"/>
            <a:ext cx="3241038" cy="3633891"/>
          </a:xfrm>
          <a:prstGeom prst="rect">
            <a:avLst/>
          </a:prstGeom>
          <a:noFill/>
          <a:ln>
            <a:noFill/>
          </a:ln>
        </p:spPr>
      </p:pic>
      <p:sp>
        <p:nvSpPr>
          <p:cNvPr id="9" name="ZoneTexte 8">
            <a:extLst>
              <a:ext uri="{FF2B5EF4-FFF2-40B4-BE49-F238E27FC236}">
                <a16:creationId xmlns:a16="http://schemas.microsoft.com/office/drawing/2014/main" id="{24C5EECA-43FC-56E3-9548-3B050BD89AE0}"/>
              </a:ext>
            </a:extLst>
          </p:cNvPr>
          <p:cNvSpPr txBox="1"/>
          <p:nvPr/>
        </p:nvSpPr>
        <p:spPr>
          <a:xfrm>
            <a:off x="121920" y="5236081"/>
            <a:ext cx="11927840" cy="162191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Les concentrations de Zn dans la laitue sont inversement proportionnelles aux doses de compost apportées </a:t>
            </a:r>
            <a:r>
              <a:rPr lang="fr-FR" sz="1700" b="1" dirty="0">
                <a:effectLst>
                  <a:outerShdw blurRad="38100" dist="38100" dir="2700000" algn="tl">
                    <a:srgbClr val="000000">
                      <a:alpha val="43137"/>
                    </a:srgbClr>
                  </a:outerShdw>
                </a:effectLst>
                <a:latin typeface="Palatino Linotype" panose="02040502050505030304" pitchFamily="18" charset="0"/>
              </a:rPr>
              <a:t>(Kim </a:t>
            </a:r>
            <a:r>
              <a:rPr lang="fr-FR" sz="1700" b="1" i="1" dirty="0">
                <a:effectLst>
                  <a:outerShdw blurRad="38100" dist="38100" dir="2700000" algn="tl">
                    <a:srgbClr val="000000">
                      <a:alpha val="43137"/>
                    </a:srgbClr>
                  </a:outerShdw>
                </a:effectLst>
                <a:latin typeface="Palatino Linotype" panose="02040502050505030304" pitchFamily="18" charset="0"/>
              </a:rPr>
              <a:t>et al</a:t>
            </a:r>
            <a:r>
              <a:rPr lang="fr-FR" sz="1700" b="1" dirty="0">
                <a:effectLst>
                  <a:outerShdw blurRad="38100" dist="38100" dir="2700000" algn="tl">
                    <a:srgbClr val="000000">
                      <a:alpha val="43137"/>
                    </a:srgbClr>
                  </a:outerShdw>
                </a:effectLst>
                <a:latin typeface="Palatino Linotype" panose="02040502050505030304" pitchFamily="18" charset="0"/>
              </a:rPr>
              <a:t>., 2015) </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Les concentrations en Zn et Cu restent inférieures à la norme de l’OMS</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Immobilisation du Zn dans les sols avec l’apport de la MO </a:t>
            </a:r>
            <a:r>
              <a:rPr lang="fr-FR" sz="1700" b="1" dirty="0">
                <a:effectLst>
                  <a:outerShdw blurRad="38100" dist="38100" dir="2700000" algn="tl">
                    <a:srgbClr val="000000">
                      <a:alpha val="43137"/>
                    </a:srgbClr>
                  </a:outerShdw>
                </a:effectLst>
                <a:latin typeface="Palatino Linotype" panose="02040502050505030304" pitchFamily="18" charset="0"/>
              </a:rPr>
              <a:t>(Kohli, 2022)</a:t>
            </a:r>
          </a:p>
        </p:txBody>
      </p:sp>
      <p:sp>
        <p:nvSpPr>
          <p:cNvPr id="2" name="ZoneTexte 1">
            <a:extLst>
              <a:ext uri="{FF2B5EF4-FFF2-40B4-BE49-F238E27FC236}">
                <a16:creationId xmlns:a16="http://schemas.microsoft.com/office/drawing/2014/main" id="{23859B9C-8C99-0A8D-AD4E-631443865FCC}"/>
              </a:ext>
            </a:extLst>
          </p:cNvPr>
          <p:cNvSpPr txBox="1"/>
          <p:nvPr/>
        </p:nvSpPr>
        <p:spPr>
          <a:xfrm>
            <a:off x="1087120" y="4951220"/>
            <a:ext cx="10017760" cy="323165"/>
          </a:xfrm>
          <a:prstGeom prst="rect">
            <a:avLst/>
          </a:prstGeom>
          <a:noFill/>
        </p:spPr>
        <p:txBody>
          <a:bodyPr wrap="square" rtlCol="0">
            <a:spAutoFit/>
          </a:bodyPr>
          <a:lstStyle/>
          <a:p>
            <a:pPr algn="ctr"/>
            <a:r>
              <a:rPr lang="fr-FR" sz="1500" b="1" dirty="0">
                <a:latin typeface="Palatino Linotype" panose="02040502050505030304" pitchFamily="18" charset="0"/>
              </a:rPr>
              <a:t>Figure 21 </a:t>
            </a:r>
            <a:r>
              <a:rPr lang="fr-FR" sz="1500" dirty="0">
                <a:latin typeface="Palatino Linotype" panose="02040502050505030304" pitchFamily="18" charset="0"/>
              </a:rPr>
              <a:t>: </a:t>
            </a:r>
            <a:r>
              <a:rPr lang="fr-FR" sz="1500" b="1" dirty="0">
                <a:latin typeface="Palatino Linotype" panose="02040502050505030304" pitchFamily="18" charset="0"/>
              </a:rPr>
              <a:t>FBA des ET des laitues</a:t>
            </a:r>
            <a:endParaRPr lang="fr-FR" b="1" dirty="0">
              <a:latin typeface="Palatino Linotype" panose="02040502050505030304" pitchFamily="18" charset="0"/>
            </a:endParaRPr>
          </a:p>
        </p:txBody>
      </p:sp>
      <p:cxnSp>
        <p:nvCxnSpPr>
          <p:cNvPr id="10" name="Connecteur droit avec flèche 9">
            <a:extLst>
              <a:ext uri="{FF2B5EF4-FFF2-40B4-BE49-F238E27FC236}">
                <a16:creationId xmlns:a16="http://schemas.microsoft.com/office/drawing/2014/main" id="{38135DAD-CE7F-89BA-A34F-2691C04F12D5}"/>
              </a:ext>
            </a:extLst>
          </p:cNvPr>
          <p:cNvCxnSpPr/>
          <p:nvPr/>
        </p:nvCxnSpPr>
        <p:spPr>
          <a:xfrm>
            <a:off x="8483600" y="1645920"/>
            <a:ext cx="1483360" cy="985520"/>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53C99EE3-7481-BCC6-062B-2C6592827406}"/>
              </a:ext>
            </a:extLst>
          </p:cNvPr>
          <p:cNvSpPr/>
          <p:nvPr/>
        </p:nvSpPr>
        <p:spPr>
          <a:xfrm>
            <a:off x="0" y="-34262"/>
            <a:ext cx="12192000" cy="593062"/>
          </a:xfrm>
          <a:prstGeom prst="rect">
            <a:avLst/>
          </a:prstGeom>
          <a:blipFill>
            <a:blip r:embed="rId7"/>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(18/19)</a:t>
            </a:r>
          </a:p>
        </p:txBody>
      </p:sp>
    </p:spTree>
    <p:extLst>
      <p:ext uri="{BB962C8B-B14F-4D97-AF65-F5344CB8AC3E}">
        <p14:creationId xmlns:p14="http://schemas.microsoft.com/office/powerpoint/2010/main" val="39475356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B05DB-50AC-7886-4BCE-13E53BC6A927}"/>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5B4C6393-E9FB-A3D1-73A3-BEB0776F3B9E}"/>
              </a:ext>
            </a:extLst>
          </p:cNvPr>
          <p:cNvSpPr>
            <a:spLocks noGrp="1"/>
          </p:cNvSpPr>
          <p:nvPr>
            <p:ph type="sldNum" sz="quarter" idx="12"/>
          </p:nvPr>
        </p:nvSpPr>
        <p:spPr>
          <a:xfrm>
            <a:off x="9448800" y="646139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45</a:t>
            </a:fld>
            <a:endParaRPr lang="fr-FR" sz="2000" b="1" dirty="0">
              <a:solidFill>
                <a:schemeClr val="tx1"/>
              </a:solidFill>
              <a:latin typeface="Palatino Linotype" panose="02040502050505030304" pitchFamily="18" charset="0"/>
            </a:endParaRPr>
          </a:p>
        </p:txBody>
      </p:sp>
      <p:graphicFrame>
        <p:nvGraphicFramePr>
          <p:cNvPr id="6" name="Tableau 5">
            <a:extLst>
              <a:ext uri="{FF2B5EF4-FFF2-40B4-BE49-F238E27FC236}">
                <a16:creationId xmlns:a16="http://schemas.microsoft.com/office/drawing/2014/main" id="{D83E37B9-1241-8C15-1021-B4271BD82C81}"/>
              </a:ext>
            </a:extLst>
          </p:cNvPr>
          <p:cNvGraphicFramePr>
            <a:graphicFrameLocks noGrp="1"/>
          </p:cNvGraphicFramePr>
          <p:nvPr>
            <p:extLst>
              <p:ext uri="{D42A27DB-BD31-4B8C-83A1-F6EECF244321}">
                <p14:modId xmlns:p14="http://schemas.microsoft.com/office/powerpoint/2010/main" val="3030567831"/>
              </p:ext>
            </p:extLst>
          </p:nvPr>
        </p:nvGraphicFramePr>
        <p:xfrm>
          <a:off x="121914" y="998163"/>
          <a:ext cx="11927838" cy="1847535"/>
        </p:xfrm>
        <a:graphic>
          <a:graphicData uri="http://schemas.openxmlformats.org/drawingml/2006/table">
            <a:tbl>
              <a:tblPr firstRow="1" firstCol="1" bandRow="1"/>
              <a:tblGrid>
                <a:gridCol w="3179681">
                  <a:extLst>
                    <a:ext uri="{9D8B030D-6E8A-4147-A177-3AD203B41FA5}">
                      <a16:colId xmlns:a16="http://schemas.microsoft.com/office/drawing/2014/main" val="601876302"/>
                    </a:ext>
                  </a:extLst>
                </a:gridCol>
                <a:gridCol w="1445308">
                  <a:extLst>
                    <a:ext uri="{9D8B030D-6E8A-4147-A177-3AD203B41FA5}">
                      <a16:colId xmlns:a16="http://schemas.microsoft.com/office/drawing/2014/main" val="2800272810"/>
                    </a:ext>
                  </a:extLst>
                </a:gridCol>
                <a:gridCol w="1464385">
                  <a:extLst>
                    <a:ext uri="{9D8B030D-6E8A-4147-A177-3AD203B41FA5}">
                      <a16:colId xmlns:a16="http://schemas.microsoft.com/office/drawing/2014/main" val="1127836289"/>
                    </a:ext>
                  </a:extLst>
                </a:gridCol>
                <a:gridCol w="1430635">
                  <a:extLst>
                    <a:ext uri="{9D8B030D-6E8A-4147-A177-3AD203B41FA5}">
                      <a16:colId xmlns:a16="http://schemas.microsoft.com/office/drawing/2014/main" val="3735732995"/>
                    </a:ext>
                  </a:extLst>
                </a:gridCol>
                <a:gridCol w="1443843">
                  <a:extLst>
                    <a:ext uri="{9D8B030D-6E8A-4147-A177-3AD203B41FA5}">
                      <a16:colId xmlns:a16="http://schemas.microsoft.com/office/drawing/2014/main" val="2289220054"/>
                    </a:ext>
                  </a:extLst>
                </a:gridCol>
                <a:gridCol w="1481993">
                  <a:extLst>
                    <a:ext uri="{9D8B030D-6E8A-4147-A177-3AD203B41FA5}">
                      <a16:colId xmlns:a16="http://schemas.microsoft.com/office/drawing/2014/main" val="1731408246"/>
                    </a:ext>
                  </a:extLst>
                </a:gridCol>
                <a:gridCol w="1481993">
                  <a:extLst>
                    <a:ext uri="{9D8B030D-6E8A-4147-A177-3AD203B41FA5}">
                      <a16:colId xmlns:a16="http://schemas.microsoft.com/office/drawing/2014/main" val="3689178835"/>
                    </a:ext>
                  </a:extLst>
                </a:gridCol>
              </a:tblGrid>
              <a:tr h="319064">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Prélèvements</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As</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Cr</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Cu</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Ni</a:t>
                      </a:r>
                      <a:endPar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Pb</a:t>
                      </a:r>
                      <a:endPar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Zn</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83769821"/>
                  </a:ext>
                </a:extLst>
              </a:tr>
              <a:tr h="319064">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6">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mg.kg</a:t>
                      </a:r>
                      <a:r>
                        <a:rPr lang="fr-FR" sz="1800" b="1" baseline="30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554781561"/>
                  </a:ext>
                </a:extLst>
              </a:tr>
              <a:tr h="319064">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Initial</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38,94</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92,93</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19,45</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23,49</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37,03</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71,90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5161789"/>
                  </a:ext>
                </a:extLst>
              </a:tr>
              <a:tr h="319064">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Final</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39,48</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97,42</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27,41</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23,87</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35,39</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70,02</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166385995"/>
                  </a:ext>
                </a:extLst>
              </a:tr>
              <a:tr h="319064">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Norme</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 25</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150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300</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1367791"/>
                  </a:ext>
                </a:extLst>
              </a:tr>
            </a:tbl>
          </a:graphicData>
        </a:graphic>
      </p:graphicFrame>
      <p:sp>
        <p:nvSpPr>
          <p:cNvPr id="10" name="ZoneTexte 9">
            <a:extLst>
              <a:ext uri="{FF2B5EF4-FFF2-40B4-BE49-F238E27FC236}">
                <a16:creationId xmlns:a16="http://schemas.microsoft.com/office/drawing/2014/main" id="{2BFDB18A-D37F-E698-C20F-5CA4AB2C563D}"/>
              </a:ext>
            </a:extLst>
          </p:cNvPr>
          <p:cNvSpPr txBox="1"/>
          <p:nvPr/>
        </p:nvSpPr>
        <p:spPr>
          <a:xfrm>
            <a:off x="121920" y="606411"/>
            <a:ext cx="9184640" cy="369332"/>
          </a:xfrm>
          <a:prstGeom prst="rect">
            <a:avLst/>
          </a:prstGeom>
          <a:noFill/>
        </p:spPr>
        <p:txBody>
          <a:bodyPr wrap="square" rtlCol="0">
            <a:spAutoFit/>
          </a:bodyPr>
          <a:lstStyle/>
          <a:p>
            <a:r>
              <a:rPr lang="fr-FR" b="1" dirty="0">
                <a:latin typeface="Palatino Linotype" panose="02040502050505030304" pitchFamily="18" charset="0"/>
              </a:rPr>
              <a:t>Tableau 7 : </a:t>
            </a:r>
            <a:r>
              <a:rPr lang="fr-FR" dirty="0">
                <a:latin typeface="Palatino Linotype" panose="02040502050505030304" pitchFamily="18" charset="0"/>
              </a:rPr>
              <a:t>Concentrations en ET à la ferme de la Hautière avant et après amendement</a:t>
            </a:r>
          </a:p>
        </p:txBody>
      </p:sp>
      <p:graphicFrame>
        <p:nvGraphicFramePr>
          <p:cNvPr id="3" name="Tableau 2">
            <a:extLst>
              <a:ext uri="{FF2B5EF4-FFF2-40B4-BE49-F238E27FC236}">
                <a16:creationId xmlns:a16="http://schemas.microsoft.com/office/drawing/2014/main" id="{5E33E4B4-3AE6-A02E-3111-EAFDAFDBE4F2}"/>
              </a:ext>
            </a:extLst>
          </p:cNvPr>
          <p:cNvGraphicFramePr>
            <a:graphicFrameLocks noGrp="1"/>
          </p:cNvGraphicFramePr>
          <p:nvPr>
            <p:extLst>
              <p:ext uri="{D42A27DB-BD31-4B8C-83A1-F6EECF244321}">
                <p14:modId xmlns:p14="http://schemas.microsoft.com/office/powerpoint/2010/main" val="3953337238"/>
              </p:ext>
            </p:extLst>
          </p:nvPr>
        </p:nvGraphicFramePr>
        <p:xfrm>
          <a:off x="121914" y="4466001"/>
          <a:ext cx="11927837" cy="1108521"/>
        </p:xfrm>
        <a:graphic>
          <a:graphicData uri="http://schemas.openxmlformats.org/drawingml/2006/table">
            <a:tbl>
              <a:tblPr firstRow="1" firstCol="1" bandRow="1"/>
              <a:tblGrid>
                <a:gridCol w="3689719">
                  <a:extLst>
                    <a:ext uri="{9D8B030D-6E8A-4147-A177-3AD203B41FA5}">
                      <a16:colId xmlns:a16="http://schemas.microsoft.com/office/drawing/2014/main" val="3015004272"/>
                    </a:ext>
                  </a:extLst>
                </a:gridCol>
                <a:gridCol w="1092865">
                  <a:extLst>
                    <a:ext uri="{9D8B030D-6E8A-4147-A177-3AD203B41FA5}">
                      <a16:colId xmlns:a16="http://schemas.microsoft.com/office/drawing/2014/main" val="1423431413"/>
                    </a:ext>
                  </a:extLst>
                </a:gridCol>
                <a:gridCol w="1412918">
                  <a:extLst>
                    <a:ext uri="{9D8B030D-6E8A-4147-A177-3AD203B41FA5}">
                      <a16:colId xmlns:a16="http://schemas.microsoft.com/office/drawing/2014/main" val="1751095761"/>
                    </a:ext>
                  </a:extLst>
                </a:gridCol>
                <a:gridCol w="1409015">
                  <a:extLst>
                    <a:ext uri="{9D8B030D-6E8A-4147-A177-3AD203B41FA5}">
                      <a16:colId xmlns:a16="http://schemas.microsoft.com/office/drawing/2014/main" val="2353313794"/>
                    </a:ext>
                  </a:extLst>
                </a:gridCol>
                <a:gridCol w="1412918">
                  <a:extLst>
                    <a:ext uri="{9D8B030D-6E8A-4147-A177-3AD203B41FA5}">
                      <a16:colId xmlns:a16="http://schemas.microsoft.com/office/drawing/2014/main" val="3879757641"/>
                    </a:ext>
                  </a:extLst>
                </a:gridCol>
                <a:gridCol w="1457153">
                  <a:extLst>
                    <a:ext uri="{9D8B030D-6E8A-4147-A177-3AD203B41FA5}">
                      <a16:colId xmlns:a16="http://schemas.microsoft.com/office/drawing/2014/main" val="3499410728"/>
                    </a:ext>
                  </a:extLst>
                </a:gridCol>
                <a:gridCol w="1453249">
                  <a:extLst>
                    <a:ext uri="{9D8B030D-6E8A-4147-A177-3AD203B41FA5}">
                      <a16:colId xmlns:a16="http://schemas.microsoft.com/office/drawing/2014/main" val="983530499"/>
                    </a:ext>
                  </a:extLst>
                </a:gridCol>
              </a:tblGrid>
              <a:tr h="355425">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 </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As</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Cr</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Cu</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Ni</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Pb</a:t>
                      </a:r>
                      <a:endPar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b="1">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Zn</a:t>
                      </a:r>
                      <a:endPar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12093739"/>
                  </a:ext>
                </a:extLst>
              </a:tr>
              <a:tr h="359626">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Concentrations (mg.kg</a:t>
                      </a:r>
                      <a:r>
                        <a:rPr lang="fr-FR" sz="1800" b="1" baseline="300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a:t>
                      </a: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0,18</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1,36</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&lt;LQ</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5,89</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373603"/>
                  </a:ext>
                </a:extLst>
              </a:tr>
              <a:tr h="359626">
                <a:tc>
                  <a:txBody>
                    <a:bodyPr/>
                    <a:lstStyle/>
                    <a:p>
                      <a:pPr algn="ctr">
                        <a:lnSpc>
                          <a:spcPct val="150000"/>
                        </a:lnSpc>
                        <a:spcBef>
                          <a:spcPts val="600"/>
                        </a:spcBef>
                        <a:spcAft>
                          <a:spcPts val="800"/>
                        </a:spcAft>
                        <a:buNone/>
                      </a:pPr>
                      <a:r>
                        <a:rPr lang="fr-FR" sz="1800" b="1"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OMS (2004)</a:t>
                      </a:r>
                      <a:endPar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0,01</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0,05</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3</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0,05</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0,1</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50000"/>
                        </a:lnSpc>
                        <a:spcBef>
                          <a:spcPts val="600"/>
                        </a:spcBef>
                        <a:spcAft>
                          <a:spcPts val="800"/>
                        </a:spcAft>
                        <a:buNone/>
                      </a:pPr>
                      <a:r>
                        <a:rPr lang="fr-FR" sz="1800" dirty="0">
                          <a:effectLst>
                            <a:outerShdw blurRad="38100" dist="38100" dir="2700000" algn="tl">
                              <a:srgbClr val="000000">
                                <a:alpha val="43137"/>
                              </a:srgbClr>
                            </a:outerShdw>
                          </a:effectLst>
                          <a:latin typeface="Palatino Linotype" panose="02040502050505030304" pitchFamily="18" charset="0"/>
                          <a:ea typeface="Calibri" panose="020F0502020204030204" pitchFamily="34" charset="0"/>
                          <a:cs typeface="Times New Roman" panose="02020603050405020304" pitchFamily="18" charset="0"/>
                        </a:rPr>
                        <a:t>5</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12267594"/>
                  </a:ext>
                </a:extLst>
              </a:tr>
            </a:tbl>
          </a:graphicData>
        </a:graphic>
      </p:graphicFrame>
      <p:sp>
        <p:nvSpPr>
          <p:cNvPr id="7" name="ZoneTexte 6">
            <a:extLst>
              <a:ext uri="{FF2B5EF4-FFF2-40B4-BE49-F238E27FC236}">
                <a16:creationId xmlns:a16="http://schemas.microsoft.com/office/drawing/2014/main" id="{B8010C27-7E1E-A0E1-DF2E-EA93C687653C}"/>
              </a:ext>
            </a:extLst>
          </p:cNvPr>
          <p:cNvSpPr txBox="1"/>
          <p:nvPr/>
        </p:nvSpPr>
        <p:spPr>
          <a:xfrm>
            <a:off x="121914" y="4035327"/>
            <a:ext cx="5974086" cy="369332"/>
          </a:xfrm>
          <a:prstGeom prst="rect">
            <a:avLst/>
          </a:prstGeom>
          <a:noFill/>
        </p:spPr>
        <p:txBody>
          <a:bodyPr wrap="square" rtlCol="0">
            <a:spAutoFit/>
          </a:bodyPr>
          <a:lstStyle/>
          <a:p>
            <a:r>
              <a:rPr lang="fr-FR" b="1" dirty="0">
                <a:latin typeface="Palatino Linotype" panose="02040502050505030304" pitchFamily="18" charset="0"/>
              </a:rPr>
              <a:t>Tableau 8 : </a:t>
            </a:r>
            <a:r>
              <a:rPr lang="fr-FR" dirty="0">
                <a:latin typeface="Palatino Linotype" panose="02040502050505030304" pitchFamily="18" charset="0"/>
              </a:rPr>
              <a:t>Concentrations en ET des fraises à la récolte</a:t>
            </a:r>
          </a:p>
        </p:txBody>
      </p:sp>
      <p:sp>
        <p:nvSpPr>
          <p:cNvPr id="8" name="ZoneTexte 7">
            <a:extLst>
              <a:ext uri="{FF2B5EF4-FFF2-40B4-BE49-F238E27FC236}">
                <a16:creationId xmlns:a16="http://schemas.microsoft.com/office/drawing/2014/main" id="{B3348D17-5AF9-273F-EB82-778CB12BD5AA}"/>
              </a:ext>
            </a:extLst>
          </p:cNvPr>
          <p:cNvSpPr txBox="1"/>
          <p:nvPr/>
        </p:nvSpPr>
        <p:spPr>
          <a:xfrm>
            <a:off x="121914" y="5554980"/>
            <a:ext cx="11267446" cy="129644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As et Zn sont supérieurs aux normes de l’OMS</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Forte exportation de l’As, lié à sa spéciation et sa distribution </a:t>
            </a:r>
            <a:r>
              <a:rPr lang="fr-FR" b="1" dirty="0">
                <a:effectLst>
                  <a:outerShdw blurRad="38100" dist="38100" dir="2700000" algn="tl">
                    <a:srgbClr val="000000">
                      <a:alpha val="43137"/>
                    </a:srgbClr>
                  </a:outerShdw>
                </a:effectLst>
                <a:latin typeface="Palatino Linotype" panose="02040502050505030304" pitchFamily="18" charset="0"/>
              </a:rPr>
              <a:t>(Han </a:t>
            </a:r>
            <a:r>
              <a:rPr lang="fr-FR" b="1" i="1" dirty="0">
                <a:effectLst>
                  <a:outerShdw blurRad="38100" dist="38100" dir="2700000" algn="tl">
                    <a:srgbClr val="000000">
                      <a:alpha val="43137"/>
                    </a:srgbClr>
                  </a:outerShdw>
                </a:effectLst>
                <a:latin typeface="Palatino Linotype" panose="02040502050505030304" pitchFamily="18" charset="0"/>
              </a:rPr>
              <a:t>et al</a:t>
            </a:r>
            <a:r>
              <a:rPr lang="fr-FR" b="1" dirty="0">
                <a:effectLst>
                  <a:outerShdw blurRad="38100" dist="38100" dir="2700000" algn="tl">
                    <a:srgbClr val="000000">
                      <a:alpha val="43137"/>
                    </a:srgbClr>
                  </a:outerShdw>
                </a:effectLst>
                <a:latin typeface="Palatino Linotype" panose="02040502050505030304" pitchFamily="18" charset="0"/>
              </a:rPr>
              <a:t>., 2004)</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Informations sur la forme de As dans le sol : l’arsénite (As (III)) dans le sol de ce site </a:t>
            </a:r>
            <a:r>
              <a:rPr lang="fr-FR" b="1" dirty="0">
                <a:effectLst>
                  <a:outerShdw blurRad="38100" dist="38100" dir="2700000" algn="tl">
                    <a:srgbClr val="000000">
                      <a:alpha val="43137"/>
                    </a:srgbClr>
                  </a:outerShdw>
                </a:effectLst>
                <a:latin typeface="Palatino Linotype" panose="02040502050505030304" pitchFamily="18" charset="0"/>
              </a:rPr>
              <a:t>(</a:t>
            </a:r>
            <a:r>
              <a:rPr lang="fr-FR" b="1" dirty="0" err="1">
                <a:effectLst>
                  <a:outerShdw blurRad="38100" dist="38100" dir="2700000" algn="tl">
                    <a:srgbClr val="000000">
                      <a:alpha val="43137"/>
                    </a:srgbClr>
                  </a:outerShdw>
                </a:effectLst>
                <a:latin typeface="Palatino Linotype" panose="02040502050505030304" pitchFamily="18" charset="0"/>
              </a:rPr>
              <a:t>Bentahar</a:t>
            </a:r>
            <a:r>
              <a:rPr lang="fr-FR" b="1" dirty="0">
                <a:effectLst>
                  <a:outerShdw blurRad="38100" dist="38100" dir="2700000" algn="tl">
                    <a:srgbClr val="000000">
                      <a:alpha val="43137"/>
                    </a:srgbClr>
                  </a:outerShdw>
                </a:effectLst>
                <a:latin typeface="Palatino Linotype" panose="02040502050505030304" pitchFamily="18" charset="0"/>
              </a:rPr>
              <a:t>, 2016)</a:t>
            </a:r>
            <a:r>
              <a:rPr lang="fr-FR" dirty="0">
                <a:effectLst>
                  <a:outerShdw blurRad="38100" dist="38100" dir="2700000" algn="tl">
                    <a:srgbClr val="000000">
                      <a:alpha val="43137"/>
                    </a:srgbClr>
                  </a:outerShdw>
                </a:effectLst>
                <a:latin typeface="Palatino Linotype" panose="02040502050505030304" pitchFamily="18" charset="0"/>
              </a:rPr>
              <a:t>.</a:t>
            </a:r>
            <a:endParaRPr lang="fr-FR" b="1" dirty="0">
              <a:effectLst>
                <a:outerShdw blurRad="38100" dist="38100" dir="2700000" algn="tl">
                  <a:srgbClr val="000000">
                    <a:alpha val="43137"/>
                  </a:srgbClr>
                </a:outerShdw>
              </a:effectLst>
              <a:latin typeface="Palatino Linotype" panose="02040502050505030304" pitchFamily="18" charset="0"/>
            </a:endParaRPr>
          </a:p>
        </p:txBody>
      </p:sp>
      <p:sp>
        <p:nvSpPr>
          <p:cNvPr id="2" name="Rectangle 1">
            <a:extLst>
              <a:ext uri="{FF2B5EF4-FFF2-40B4-BE49-F238E27FC236}">
                <a16:creationId xmlns:a16="http://schemas.microsoft.com/office/drawing/2014/main" id="{0CD529D4-268B-81BD-D560-32911E815A6E}"/>
              </a:ext>
            </a:extLst>
          </p:cNvPr>
          <p:cNvSpPr/>
          <p:nvPr/>
        </p:nvSpPr>
        <p:spPr>
          <a:xfrm>
            <a:off x="0" y="-34262"/>
            <a:ext cx="12192000" cy="59306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Résultats et discussion (19/19)</a:t>
            </a:r>
          </a:p>
        </p:txBody>
      </p:sp>
      <p:sp>
        <p:nvSpPr>
          <p:cNvPr id="5" name="Rectangle 4">
            <a:extLst>
              <a:ext uri="{FF2B5EF4-FFF2-40B4-BE49-F238E27FC236}">
                <a16:creationId xmlns:a16="http://schemas.microsoft.com/office/drawing/2014/main" id="{5BA0D5F9-90EB-373D-9DFF-4D5667B6A595}"/>
              </a:ext>
            </a:extLst>
          </p:cNvPr>
          <p:cNvSpPr/>
          <p:nvPr/>
        </p:nvSpPr>
        <p:spPr>
          <a:xfrm>
            <a:off x="3595254" y="998163"/>
            <a:ext cx="758537" cy="184753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D9329E33-C93F-E5BF-A004-C1647B23257B}"/>
              </a:ext>
            </a:extLst>
          </p:cNvPr>
          <p:cNvSpPr/>
          <p:nvPr/>
        </p:nvSpPr>
        <p:spPr>
          <a:xfrm>
            <a:off x="5067300" y="998163"/>
            <a:ext cx="758537" cy="1847535"/>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1CE67EA6-A171-EC11-96BE-A1EA47DB6A46}"/>
              </a:ext>
            </a:extLst>
          </p:cNvPr>
          <p:cNvSpPr txBox="1"/>
          <p:nvPr/>
        </p:nvSpPr>
        <p:spPr>
          <a:xfrm>
            <a:off x="121914" y="2992582"/>
            <a:ext cx="11927837" cy="88036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Concentrations élevées en Arsenic dépassant la norme</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Concentrations élevées en chrome, liée à l’usage des produits agrochimiques dans le passé</a:t>
            </a:r>
          </a:p>
        </p:txBody>
      </p:sp>
      <p:sp>
        <p:nvSpPr>
          <p:cNvPr id="12" name="Rectangle 11">
            <a:extLst>
              <a:ext uri="{FF2B5EF4-FFF2-40B4-BE49-F238E27FC236}">
                <a16:creationId xmlns:a16="http://schemas.microsoft.com/office/drawing/2014/main" id="{ECFF18F7-6215-C111-AADF-D7C1AC64BCD4}"/>
              </a:ext>
            </a:extLst>
          </p:cNvPr>
          <p:cNvSpPr/>
          <p:nvPr/>
        </p:nvSpPr>
        <p:spPr>
          <a:xfrm>
            <a:off x="4104409" y="4466001"/>
            <a:ext cx="509155" cy="108897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E1381222-D7C6-BFAD-5A82-AD7ECEAA90A4}"/>
              </a:ext>
            </a:extLst>
          </p:cNvPr>
          <p:cNvSpPr/>
          <p:nvPr/>
        </p:nvSpPr>
        <p:spPr>
          <a:xfrm>
            <a:off x="11060314" y="4466000"/>
            <a:ext cx="509155" cy="1088979"/>
          </a:xfrm>
          <a:prstGeom prst="rect">
            <a:avLst/>
          </a:prstGeom>
          <a:noFill/>
          <a:ln w="2857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70972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5" grpId="0" animBg="1"/>
      <p:bldP spid="9" grpId="0" animBg="1"/>
      <p:bldP spid="11" grpId="0"/>
      <p:bldP spid="12" grpId="0" animBg="1"/>
      <p:bldP spid="1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41324CE-ACEF-2E48-7802-9C535B640E43}"/>
              </a:ext>
            </a:extLst>
          </p:cNvPr>
          <p:cNvSpPr/>
          <p:nvPr/>
        </p:nvSpPr>
        <p:spPr>
          <a:xfrm>
            <a:off x="0" y="2656840"/>
            <a:ext cx="12192000" cy="15443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5400" b="1" u="sng"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CONCLUSION</a:t>
            </a:r>
          </a:p>
        </p:txBody>
      </p:sp>
    </p:spTree>
    <p:extLst>
      <p:ext uri="{BB962C8B-B14F-4D97-AF65-F5344CB8AC3E}">
        <p14:creationId xmlns:p14="http://schemas.microsoft.com/office/powerpoint/2010/main" val="9203967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9322F-D326-1390-1D21-D132CE0B85AE}"/>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FDF24A1-924E-FB02-DF3E-3BE34248C589}"/>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47</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6E936E51-C811-64CB-38E4-B2563C8036E8}"/>
              </a:ext>
            </a:extLst>
          </p:cNvPr>
          <p:cNvSpPr/>
          <p:nvPr/>
        </p:nvSpPr>
        <p:spPr>
          <a:xfrm>
            <a:off x="0" y="-34262"/>
            <a:ext cx="12192000" cy="87357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Conclusion (1/3)</a:t>
            </a:r>
          </a:p>
        </p:txBody>
      </p:sp>
      <p:pic>
        <p:nvPicPr>
          <p:cNvPr id="6" name="Image 5">
            <a:extLst>
              <a:ext uri="{FF2B5EF4-FFF2-40B4-BE49-F238E27FC236}">
                <a16:creationId xmlns:a16="http://schemas.microsoft.com/office/drawing/2014/main" id="{81EEEDBA-A5CD-60DC-494D-743A7D38F885}"/>
              </a:ext>
            </a:extLst>
          </p:cNvPr>
          <p:cNvPicPr>
            <a:picLocks noChangeAspect="1"/>
          </p:cNvPicPr>
          <p:nvPr/>
        </p:nvPicPr>
        <p:blipFill>
          <a:blip r:embed="rId4"/>
          <a:srcRect l="2988" t="8645" r="3383" b="26328"/>
          <a:stretch>
            <a:fillRect/>
          </a:stretch>
        </p:blipFill>
        <p:spPr>
          <a:xfrm>
            <a:off x="208278" y="1194843"/>
            <a:ext cx="2407921" cy="1158241"/>
          </a:xfrm>
          <a:prstGeom prst="rect">
            <a:avLst/>
          </a:prstGeom>
        </p:spPr>
      </p:pic>
      <p:sp>
        <p:nvSpPr>
          <p:cNvPr id="7" name="ZoneTexte 6">
            <a:extLst>
              <a:ext uri="{FF2B5EF4-FFF2-40B4-BE49-F238E27FC236}">
                <a16:creationId xmlns:a16="http://schemas.microsoft.com/office/drawing/2014/main" id="{9CA4A2B7-A3ED-1B97-520B-F960F01E324C}"/>
              </a:ext>
            </a:extLst>
          </p:cNvPr>
          <p:cNvSpPr txBox="1"/>
          <p:nvPr/>
        </p:nvSpPr>
        <p:spPr>
          <a:xfrm>
            <a:off x="2722880" y="1196418"/>
            <a:ext cx="9123102" cy="129644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Décrire les systèmes de gestion de biodéchets à Nantes Métropole et à Dschang</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État des lieux de la pollution des sols à Dschang</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Effets des composts produits dans ces territoires tant sur les sols que sur les plantes</a:t>
            </a:r>
          </a:p>
        </p:txBody>
      </p:sp>
      <p:pic>
        <p:nvPicPr>
          <p:cNvPr id="8" name="Image 7">
            <a:extLst>
              <a:ext uri="{FF2B5EF4-FFF2-40B4-BE49-F238E27FC236}">
                <a16:creationId xmlns:a16="http://schemas.microsoft.com/office/drawing/2014/main" id="{0B3C0675-C669-2C06-8CFE-8AD8EF058576}"/>
              </a:ext>
            </a:extLst>
          </p:cNvPr>
          <p:cNvPicPr>
            <a:picLocks noChangeAspect="1"/>
          </p:cNvPicPr>
          <p:nvPr/>
        </p:nvPicPr>
        <p:blipFill>
          <a:blip r:embed="rId5"/>
          <a:srcRect l="14569" t="6280" r="21234" b="17268"/>
          <a:stretch>
            <a:fillRect/>
          </a:stretch>
        </p:blipFill>
        <p:spPr>
          <a:xfrm>
            <a:off x="782319" y="3542230"/>
            <a:ext cx="1320800" cy="1696720"/>
          </a:xfrm>
          <a:prstGeom prst="rect">
            <a:avLst/>
          </a:prstGeom>
        </p:spPr>
      </p:pic>
      <p:sp>
        <p:nvSpPr>
          <p:cNvPr id="10" name="ZoneTexte 9">
            <a:extLst>
              <a:ext uri="{FF2B5EF4-FFF2-40B4-BE49-F238E27FC236}">
                <a16:creationId xmlns:a16="http://schemas.microsoft.com/office/drawing/2014/main" id="{3558817E-E73E-03D0-7219-576F05853224}"/>
              </a:ext>
            </a:extLst>
          </p:cNvPr>
          <p:cNvSpPr txBox="1"/>
          <p:nvPr/>
        </p:nvSpPr>
        <p:spPr>
          <a:xfrm>
            <a:off x="2733036" y="3119120"/>
            <a:ext cx="9296404" cy="254294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Présentation de la logique de chaque système en fonction de leur contexte local respectif</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Système de Nantes Métropole : accent mis en amont sur le tri à la source des biodéchets</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Système de Dschang : accent mis sur la valorisation par compostage et la vulgarisation auprès des agriculteurs</a:t>
            </a:r>
          </a:p>
        </p:txBody>
      </p:sp>
      <p:cxnSp>
        <p:nvCxnSpPr>
          <p:cNvPr id="12" name="Connecteur droit 11">
            <a:extLst>
              <a:ext uri="{FF2B5EF4-FFF2-40B4-BE49-F238E27FC236}">
                <a16:creationId xmlns:a16="http://schemas.microsoft.com/office/drawing/2014/main" id="{327D71B1-60C3-CD16-3244-14AD77B9040A}"/>
              </a:ext>
            </a:extLst>
          </p:cNvPr>
          <p:cNvCxnSpPr>
            <a:cxnSpLocks/>
            <a:stCxn id="6" idx="2"/>
          </p:cNvCxnSpPr>
          <p:nvPr/>
        </p:nvCxnSpPr>
        <p:spPr>
          <a:xfrm flipH="1">
            <a:off x="1412236" y="2353084"/>
            <a:ext cx="3" cy="14629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259DDD31-AE95-3633-B1F3-D022E368B0A6}"/>
              </a:ext>
            </a:extLst>
          </p:cNvPr>
          <p:cNvCxnSpPr>
            <a:cxnSpLocks/>
          </p:cNvCxnSpPr>
          <p:nvPr/>
        </p:nvCxnSpPr>
        <p:spPr>
          <a:xfrm flipH="1">
            <a:off x="1412236" y="5284670"/>
            <a:ext cx="3" cy="14629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2A32A4B6-ED0E-3596-4578-2045EFF4000B}"/>
              </a:ext>
            </a:extLst>
          </p:cNvPr>
          <p:cNvCxnSpPr>
            <a:cxnSpLocks/>
          </p:cNvCxnSpPr>
          <p:nvPr/>
        </p:nvCxnSpPr>
        <p:spPr>
          <a:xfrm>
            <a:off x="1402072" y="885030"/>
            <a:ext cx="0" cy="39103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5CEA3CDA-9A74-6C56-3CB2-1D3BBECD5BE2}"/>
              </a:ext>
            </a:extLst>
          </p:cNvPr>
          <p:cNvPicPr>
            <a:picLocks noChangeAspect="1"/>
          </p:cNvPicPr>
          <p:nvPr/>
        </p:nvPicPr>
        <p:blipFill>
          <a:blip r:embed="rId6"/>
          <a:stretch>
            <a:fillRect/>
          </a:stretch>
        </p:blipFill>
        <p:spPr>
          <a:xfrm>
            <a:off x="2461056" y="0"/>
            <a:ext cx="890716" cy="839310"/>
          </a:xfrm>
          <a:prstGeom prst="rect">
            <a:avLst/>
          </a:prstGeom>
        </p:spPr>
      </p:pic>
    </p:spTree>
    <p:extLst>
      <p:ext uri="{BB962C8B-B14F-4D97-AF65-F5344CB8AC3E}">
        <p14:creationId xmlns:p14="http://schemas.microsoft.com/office/powerpoint/2010/main" val="15547626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F370A-3F3E-7EC8-826F-65FE9CAC0B80}"/>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702CCCF6-A558-EEAF-23B3-3289FF3B24AC}"/>
              </a:ext>
            </a:extLst>
          </p:cNvPr>
          <p:cNvSpPr>
            <a:spLocks noGrp="1"/>
          </p:cNvSpPr>
          <p:nvPr>
            <p:ph type="sldNum" sz="quarter" idx="12"/>
          </p:nvPr>
        </p:nvSpPr>
        <p:spPr>
          <a:xfrm>
            <a:off x="9418320" y="6470879"/>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48</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5E3B5276-9FF3-8AE7-A5AB-0356B8CD998B}"/>
              </a:ext>
            </a:extLst>
          </p:cNvPr>
          <p:cNvSpPr/>
          <p:nvPr/>
        </p:nvSpPr>
        <p:spPr>
          <a:xfrm>
            <a:off x="0" y="-34262"/>
            <a:ext cx="12192000" cy="87357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Conclusion (2/3)</a:t>
            </a:r>
          </a:p>
        </p:txBody>
      </p:sp>
      <p:sp>
        <p:nvSpPr>
          <p:cNvPr id="7" name="ZoneTexte 6">
            <a:extLst>
              <a:ext uri="{FF2B5EF4-FFF2-40B4-BE49-F238E27FC236}">
                <a16:creationId xmlns:a16="http://schemas.microsoft.com/office/drawing/2014/main" id="{237880D6-354D-2FB0-9757-2D1925E23531}"/>
              </a:ext>
            </a:extLst>
          </p:cNvPr>
          <p:cNvSpPr txBox="1"/>
          <p:nvPr/>
        </p:nvSpPr>
        <p:spPr>
          <a:xfrm>
            <a:off x="2773680" y="1019450"/>
            <a:ext cx="9194800" cy="5451429"/>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Importance du tri en amont, le compost de Dschang présente des concentrations plus élevées en ET</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Le compost de Dschang est toutefois de bonne qualité, permet une amélioration des rendements (</a:t>
            </a:r>
            <a:r>
              <a:rPr lang="fr-FR" b="1" dirty="0">
                <a:effectLst>
                  <a:outerShdw blurRad="38100" dist="38100" dir="2700000" algn="tl">
                    <a:srgbClr val="000000">
                      <a:alpha val="43137"/>
                    </a:srgbClr>
                  </a:outerShdw>
                </a:effectLst>
                <a:latin typeface="Palatino Linotype" panose="02040502050505030304" pitchFamily="18" charset="0"/>
              </a:rPr>
              <a:t>pomme de terre : 24,85 t/ha</a:t>
            </a:r>
            <a:r>
              <a:rPr lang="fr-FR" dirty="0">
                <a:effectLst>
                  <a:outerShdw blurRad="38100" dist="38100" dir="2700000" algn="tl">
                    <a:srgbClr val="000000">
                      <a:alpha val="43137"/>
                    </a:srgbClr>
                  </a:outerShdw>
                </a:effectLst>
                <a:latin typeface="Palatino Linotype" panose="02040502050505030304" pitchFamily="18" charset="0"/>
              </a:rPr>
              <a:t> avec la dose </a:t>
            </a:r>
            <a:r>
              <a:rPr lang="fr-FR" b="1" dirty="0">
                <a:effectLst>
                  <a:outerShdw blurRad="38100" dist="38100" dir="2700000" algn="tl">
                    <a:srgbClr val="000000">
                      <a:alpha val="43137"/>
                    </a:srgbClr>
                  </a:outerShdw>
                </a:effectLst>
                <a:latin typeface="Palatino Linotype" panose="02040502050505030304" pitchFamily="18" charset="0"/>
              </a:rPr>
              <a:t>T3</a:t>
            </a:r>
            <a:r>
              <a:rPr lang="fr-FR" dirty="0">
                <a:effectLst>
                  <a:outerShdw blurRad="38100" dist="38100" dir="2700000" algn="tl">
                    <a:srgbClr val="000000">
                      <a:alpha val="43137"/>
                    </a:srgbClr>
                  </a:outerShdw>
                </a:effectLst>
                <a:latin typeface="Palatino Linotype" panose="02040502050505030304" pitchFamily="18" charset="0"/>
              </a:rPr>
              <a:t> contre </a:t>
            </a:r>
            <a:r>
              <a:rPr lang="fr-FR" b="1" dirty="0">
                <a:effectLst>
                  <a:outerShdw blurRad="38100" dist="38100" dir="2700000" algn="tl">
                    <a:srgbClr val="000000">
                      <a:alpha val="43137"/>
                    </a:srgbClr>
                  </a:outerShdw>
                </a:effectLst>
                <a:latin typeface="Palatino Linotype" panose="02040502050505030304" pitchFamily="18" charset="0"/>
              </a:rPr>
              <a:t>14,60 t/ha </a:t>
            </a:r>
            <a:r>
              <a:rPr lang="fr-FR" dirty="0">
                <a:effectLst>
                  <a:outerShdw blurRad="38100" dist="38100" dir="2700000" algn="tl">
                    <a:srgbClr val="000000">
                      <a:alpha val="43137"/>
                    </a:srgbClr>
                  </a:outerShdw>
                </a:effectLst>
                <a:latin typeface="Palatino Linotype" panose="02040502050505030304" pitchFamily="18" charset="0"/>
              </a:rPr>
              <a:t>dans le témoin négatif et </a:t>
            </a:r>
            <a:r>
              <a:rPr lang="fr-FR" b="1" dirty="0">
                <a:effectLst>
                  <a:outerShdw blurRad="38100" dist="38100" dir="2700000" algn="tl">
                    <a:srgbClr val="000000">
                      <a:alpha val="43137"/>
                    </a:srgbClr>
                  </a:outerShdw>
                </a:effectLst>
                <a:latin typeface="Palatino Linotype" panose="02040502050505030304" pitchFamily="18" charset="0"/>
              </a:rPr>
              <a:t>21,26 t/ha</a:t>
            </a:r>
            <a:r>
              <a:rPr lang="fr-FR" dirty="0">
                <a:effectLst>
                  <a:outerShdw blurRad="38100" dist="38100" dir="2700000" algn="tl">
                    <a:srgbClr val="000000">
                      <a:alpha val="43137"/>
                    </a:srgbClr>
                  </a:outerShdw>
                </a:effectLst>
                <a:latin typeface="Palatino Linotype" panose="02040502050505030304" pitchFamily="18" charset="0"/>
              </a:rPr>
              <a:t> dans le témoin positif. Maïs : </a:t>
            </a:r>
            <a:r>
              <a:rPr lang="fr-FR" b="1" dirty="0">
                <a:effectLst>
                  <a:outerShdw blurRad="38100" dist="38100" dir="2700000" algn="tl">
                    <a:srgbClr val="000000">
                      <a:alpha val="43137"/>
                    </a:srgbClr>
                  </a:outerShdw>
                </a:effectLst>
                <a:latin typeface="Palatino Linotype" panose="02040502050505030304" pitchFamily="18" charset="0"/>
              </a:rPr>
              <a:t>7,47 t/ha</a:t>
            </a:r>
            <a:r>
              <a:rPr lang="fr-FR" dirty="0">
                <a:effectLst>
                  <a:outerShdw blurRad="38100" dist="38100" dir="2700000" algn="tl">
                    <a:srgbClr val="000000">
                      <a:alpha val="43137"/>
                    </a:srgbClr>
                  </a:outerShdw>
                </a:effectLst>
                <a:latin typeface="Palatino Linotype" panose="02040502050505030304" pitchFamily="18" charset="0"/>
              </a:rPr>
              <a:t> avec la dose </a:t>
            </a:r>
            <a:r>
              <a:rPr lang="fr-FR" b="1" dirty="0">
                <a:effectLst>
                  <a:outerShdw blurRad="38100" dist="38100" dir="2700000" algn="tl">
                    <a:srgbClr val="000000">
                      <a:alpha val="43137"/>
                    </a:srgbClr>
                  </a:outerShdw>
                </a:effectLst>
                <a:latin typeface="Palatino Linotype" panose="02040502050505030304" pitchFamily="18" charset="0"/>
              </a:rPr>
              <a:t>T2</a:t>
            </a:r>
            <a:r>
              <a:rPr lang="fr-FR" dirty="0">
                <a:effectLst>
                  <a:outerShdw blurRad="38100" dist="38100" dir="2700000" algn="tl">
                    <a:srgbClr val="000000">
                      <a:alpha val="43137"/>
                    </a:srgbClr>
                  </a:outerShdw>
                </a:effectLst>
                <a:latin typeface="Palatino Linotype" panose="02040502050505030304" pitchFamily="18" charset="0"/>
              </a:rPr>
              <a:t> contre </a:t>
            </a:r>
            <a:r>
              <a:rPr lang="fr-FR" b="1" dirty="0">
                <a:effectLst>
                  <a:outerShdw blurRad="38100" dist="38100" dir="2700000" algn="tl">
                    <a:srgbClr val="000000">
                      <a:alpha val="43137"/>
                    </a:srgbClr>
                  </a:outerShdw>
                </a:effectLst>
                <a:latin typeface="Palatino Linotype" panose="02040502050505030304" pitchFamily="18" charset="0"/>
              </a:rPr>
              <a:t>2,26 t/ha </a:t>
            </a:r>
            <a:r>
              <a:rPr lang="fr-FR" dirty="0">
                <a:effectLst>
                  <a:outerShdw blurRad="38100" dist="38100" dir="2700000" algn="tl">
                    <a:srgbClr val="000000">
                      <a:alpha val="43137"/>
                    </a:srgbClr>
                  </a:outerShdw>
                </a:effectLst>
                <a:latin typeface="Palatino Linotype" panose="02040502050505030304" pitchFamily="18" charset="0"/>
              </a:rPr>
              <a:t>dans le témoin négatif et </a:t>
            </a:r>
            <a:r>
              <a:rPr lang="fr-FR" b="1" dirty="0">
                <a:effectLst>
                  <a:outerShdw blurRad="38100" dist="38100" dir="2700000" algn="tl">
                    <a:srgbClr val="000000">
                      <a:alpha val="43137"/>
                    </a:srgbClr>
                  </a:outerShdw>
                </a:effectLst>
                <a:latin typeface="Palatino Linotype" panose="02040502050505030304" pitchFamily="18" charset="0"/>
              </a:rPr>
              <a:t>4,54 t/ha </a:t>
            </a:r>
            <a:r>
              <a:rPr lang="fr-FR" dirty="0">
                <a:effectLst>
                  <a:outerShdw blurRad="38100" dist="38100" dir="2700000" algn="tl">
                    <a:srgbClr val="000000">
                      <a:alpha val="43137"/>
                    </a:srgbClr>
                  </a:outerShdw>
                </a:effectLst>
                <a:latin typeface="Palatino Linotype" panose="02040502050505030304" pitchFamily="18" charset="0"/>
              </a:rPr>
              <a:t>dans le témoin positif)</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Augmentation des concentrations totales en ET des sols amendés par ces composts</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Risque de contamination des plantes cultivées sur les sols amendés par ces composts, lorsque les propriétés de ces sols favorisent la biodisponibilité de ces cations métalliques (</a:t>
            </a:r>
            <a:r>
              <a:rPr lang="fr-FR" b="1" dirty="0">
                <a:effectLst>
                  <a:outerShdw blurRad="38100" dist="38100" dir="2700000" algn="tl">
                    <a:srgbClr val="000000">
                      <a:alpha val="43137"/>
                    </a:srgbClr>
                  </a:outerShdw>
                </a:effectLst>
                <a:latin typeface="Palatino Linotype" panose="02040502050505030304" pitchFamily="18" charset="0"/>
              </a:rPr>
              <a:t>faible pH par exemple</a:t>
            </a:r>
            <a:r>
              <a:rPr lang="fr-FR" dirty="0">
                <a:effectLst>
                  <a:outerShdw blurRad="38100" dist="38100" dir="2700000" algn="tl">
                    <a:srgbClr val="000000">
                      <a:alpha val="43137"/>
                    </a:srgbClr>
                  </a:outerShdw>
                </a:effectLst>
                <a:latin typeface="Palatino Linotype" panose="02040502050505030304" pitchFamily="18" charset="0"/>
              </a:rPr>
              <a:t>)</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Lessivage des ET qui pourrait contaminer les eaux souterraines</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Compost facilement adopté par les agriculteurs locaux, contrairement au compost de la C/E qui peine à être accepté par les populations</a:t>
            </a:r>
          </a:p>
        </p:txBody>
      </p:sp>
      <p:pic>
        <p:nvPicPr>
          <p:cNvPr id="9" name="Image 8">
            <a:extLst>
              <a:ext uri="{FF2B5EF4-FFF2-40B4-BE49-F238E27FC236}">
                <a16:creationId xmlns:a16="http://schemas.microsoft.com/office/drawing/2014/main" id="{E1F03191-7D56-9F9D-C8F7-FABE1D539BD3}"/>
              </a:ext>
            </a:extLst>
          </p:cNvPr>
          <p:cNvPicPr>
            <a:picLocks noChangeAspect="1"/>
          </p:cNvPicPr>
          <p:nvPr/>
        </p:nvPicPr>
        <p:blipFill>
          <a:blip r:embed="rId4"/>
          <a:stretch>
            <a:fillRect/>
          </a:stretch>
        </p:blipFill>
        <p:spPr>
          <a:xfrm>
            <a:off x="223520" y="1605885"/>
            <a:ext cx="2418080" cy="2927773"/>
          </a:xfrm>
          <a:prstGeom prst="rect">
            <a:avLst/>
          </a:prstGeom>
          <a:effectLst>
            <a:reflection blurRad="6350" stA="50000" endA="300" endPos="55000" dir="5400000" sy="-100000" algn="bl" rotWithShape="0"/>
          </a:effectLst>
        </p:spPr>
      </p:pic>
      <p:pic>
        <p:nvPicPr>
          <p:cNvPr id="2" name="Image 1">
            <a:extLst>
              <a:ext uri="{FF2B5EF4-FFF2-40B4-BE49-F238E27FC236}">
                <a16:creationId xmlns:a16="http://schemas.microsoft.com/office/drawing/2014/main" id="{68C51F7F-4E53-EF95-B764-BA1C2894FAE3}"/>
              </a:ext>
            </a:extLst>
          </p:cNvPr>
          <p:cNvPicPr>
            <a:picLocks noChangeAspect="1"/>
          </p:cNvPicPr>
          <p:nvPr/>
        </p:nvPicPr>
        <p:blipFill>
          <a:blip r:embed="rId5"/>
          <a:stretch>
            <a:fillRect/>
          </a:stretch>
        </p:blipFill>
        <p:spPr>
          <a:xfrm>
            <a:off x="2461056" y="0"/>
            <a:ext cx="890716" cy="839310"/>
          </a:xfrm>
          <a:prstGeom prst="rect">
            <a:avLst/>
          </a:prstGeom>
        </p:spPr>
      </p:pic>
    </p:spTree>
    <p:extLst>
      <p:ext uri="{BB962C8B-B14F-4D97-AF65-F5344CB8AC3E}">
        <p14:creationId xmlns:p14="http://schemas.microsoft.com/office/powerpoint/2010/main" val="23796800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A32BB-29E9-26A3-BE33-B02BD0D18E3B}"/>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A5011E7B-C4E9-EC77-13BC-B3BFDE214835}"/>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49</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E35E4F3B-18F8-0F25-08B5-18F6954775B8}"/>
              </a:ext>
            </a:extLst>
          </p:cNvPr>
          <p:cNvSpPr/>
          <p:nvPr/>
        </p:nvSpPr>
        <p:spPr>
          <a:xfrm>
            <a:off x="0" y="-34262"/>
            <a:ext cx="12192000" cy="610488"/>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0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Conclusion (3/3)</a:t>
            </a:r>
          </a:p>
        </p:txBody>
      </p:sp>
      <p:sp>
        <p:nvSpPr>
          <p:cNvPr id="2" name="ZoneTexte 1">
            <a:extLst>
              <a:ext uri="{FF2B5EF4-FFF2-40B4-BE49-F238E27FC236}">
                <a16:creationId xmlns:a16="http://schemas.microsoft.com/office/drawing/2014/main" id="{8C452813-353E-6600-49EB-7E8BEA8027D6}"/>
              </a:ext>
            </a:extLst>
          </p:cNvPr>
          <p:cNvSpPr txBox="1"/>
          <p:nvPr/>
        </p:nvSpPr>
        <p:spPr>
          <a:xfrm>
            <a:off x="984776" y="1272739"/>
            <a:ext cx="2941320" cy="1187569"/>
          </a:xfrm>
          <a:prstGeom prst="rect">
            <a:avLst/>
          </a:prstGeom>
          <a:noFill/>
        </p:spPr>
        <p:txBody>
          <a:bodyPr wrap="square" rtlCol="0">
            <a:spAutoFit/>
          </a:bodyPr>
          <a:lstStyle/>
          <a:p>
            <a:pPr>
              <a:lnSpc>
                <a:spcPct val="150000"/>
              </a:lnSpc>
            </a:pPr>
            <a:r>
              <a:rPr lang="fr-FR" sz="2500" b="1" dirty="0">
                <a:solidFill>
                  <a:srgbClr val="FF0000"/>
                </a:solidFill>
                <a:effectLst>
                  <a:outerShdw blurRad="38100" dist="38100" dir="2700000" algn="tl">
                    <a:srgbClr val="000000">
                      <a:alpha val="43137"/>
                    </a:srgbClr>
                  </a:outerShdw>
                </a:effectLst>
                <a:latin typeface="Palatino Linotype" panose="02040502050505030304" pitchFamily="18" charset="0"/>
              </a:rPr>
              <a:t>Néocolonialisme ? Impérialisme ?</a:t>
            </a:r>
          </a:p>
        </p:txBody>
      </p:sp>
      <p:sp>
        <p:nvSpPr>
          <p:cNvPr id="8" name="ZoneTexte 7">
            <a:extLst>
              <a:ext uri="{FF2B5EF4-FFF2-40B4-BE49-F238E27FC236}">
                <a16:creationId xmlns:a16="http://schemas.microsoft.com/office/drawing/2014/main" id="{6D5BCCB6-A809-6D03-7735-ED8C0EDD4A31}"/>
              </a:ext>
            </a:extLst>
          </p:cNvPr>
          <p:cNvSpPr txBox="1"/>
          <p:nvPr/>
        </p:nvSpPr>
        <p:spPr>
          <a:xfrm>
            <a:off x="4043678" y="595056"/>
            <a:ext cx="8056302" cy="254294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Promotion des échanges </a:t>
            </a:r>
            <a:r>
              <a:rPr lang="fr-FR" b="1" dirty="0">
                <a:effectLst>
                  <a:outerShdw blurRad="38100" dist="38100" dir="2700000" algn="tl">
                    <a:srgbClr val="000000">
                      <a:alpha val="43137"/>
                    </a:srgbClr>
                  </a:outerShdw>
                </a:effectLst>
                <a:latin typeface="Palatino Linotype" panose="02040502050505030304" pitchFamily="18" charset="0"/>
              </a:rPr>
              <a:t>Nord – Sud </a:t>
            </a:r>
            <a:r>
              <a:rPr lang="fr-FR" dirty="0">
                <a:effectLst>
                  <a:outerShdw blurRad="38100" dist="38100" dir="2700000" algn="tl">
                    <a:srgbClr val="000000">
                      <a:alpha val="43137"/>
                    </a:srgbClr>
                  </a:outerShdw>
                </a:effectLst>
                <a:latin typeface="Palatino Linotype" panose="02040502050505030304" pitchFamily="18" charset="0"/>
              </a:rPr>
              <a:t>et </a:t>
            </a:r>
            <a:r>
              <a:rPr lang="fr-FR" b="1" dirty="0">
                <a:effectLst>
                  <a:outerShdw blurRad="38100" dist="38100" dir="2700000" algn="tl">
                    <a:srgbClr val="000000">
                      <a:alpha val="43137"/>
                    </a:srgbClr>
                  </a:outerShdw>
                </a:effectLst>
                <a:latin typeface="Palatino Linotype" panose="02040502050505030304" pitchFamily="18" charset="0"/>
              </a:rPr>
              <a:t>Sud – Nord</a:t>
            </a:r>
          </a:p>
          <a:p>
            <a:pPr marL="285750" indent="-285750" algn="just">
              <a:lnSpc>
                <a:spcPct val="150000"/>
              </a:lnSpc>
              <a:buFont typeface="Wingdings" panose="05000000000000000000" pitchFamily="2" charset="2"/>
              <a:buChar char="v"/>
            </a:pPr>
            <a:r>
              <a:rPr lang="fr-FR" dirty="0">
                <a:effectLst>
                  <a:outerShdw blurRad="38100" dist="38100" dir="2700000" algn="tl">
                    <a:srgbClr val="000000">
                      <a:alpha val="43137"/>
                    </a:srgbClr>
                  </a:outerShdw>
                </a:effectLst>
                <a:latin typeface="Palatino Linotype" panose="02040502050505030304" pitchFamily="18" charset="0"/>
              </a:rPr>
              <a:t>Échanges de compétences</a:t>
            </a:r>
          </a:p>
          <a:p>
            <a:pPr algn="just">
              <a:lnSpc>
                <a:spcPct val="150000"/>
              </a:lnSpc>
            </a:pPr>
            <a:r>
              <a:rPr lang="fr-FR" dirty="0">
                <a:effectLst>
                  <a:outerShdw blurRad="38100" dist="38100" dir="2700000" algn="tl">
                    <a:srgbClr val="000000">
                      <a:alpha val="43137"/>
                    </a:srgbClr>
                  </a:outerShdw>
                </a:effectLst>
                <a:latin typeface="Palatino Linotype" panose="02040502050505030304" pitchFamily="18" charset="0"/>
              </a:rPr>
              <a:t> 	</a:t>
            </a:r>
            <a:r>
              <a:rPr lang="fr-FR" b="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Nantes Métropole : </a:t>
            </a:r>
            <a:r>
              <a:rPr lang="fr-FR" dirty="0">
                <a:effectLst>
                  <a:outerShdw blurRad="38100" dist="38100" dir="2700000" algn="tl">
                    <a:srgbClr val="000000">
                      <a:alpha val="43137"/>
                    </a:srgbClr>
                  </a:outerShdw>
                </a:effectLst>
                <a:latin typeface="Palatino Linotype" panose="02040502050505030304" pitchFamily="18" charset="0"/>
              </a:rPr>
              <a:t>Excellence technique dans la collecte et le tri à la source</a:t>
            </a:r>
          </a:p>
          <a:p>
            <a:pPr algn="just">
              <a:lnSpc>
                <a:spcPct val="150000"/>
              </a:lnSpc>
            </a:pPr>
            <a:r>
              <a:rPr lang="fr-FR" dirty="0">
                <a:effectLst>
                  <a:outerShdw blurRad="38100" dist="38100" dir="2700000" algn="tl">
                    <a:srgbClr val="000000">
                      <a:alpha val="43137"/>
                    </a:srgbClr>
                  </a:outerShdw>
                </a:effectLst>
                <a:latin typeface="Palatino Linotype" panose="02040502050505030304" pitchFamily="18" charset="0"/>
              </a:rPr>
              <a:t>	</a:t>
            </a:r>
            <a:r>
              <a:rPr lang="fr-FR" b="1"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rPr>
              <a:t>Dschang :</a:t>
            </a:r>
            <a:r>
              <a:rPr lang="fr-FR" b="1" dirty="0">
                <a:effectLst>
                  <a:outerShdw blurRad="38100" dist="38100" dir="2700000" algn="tl">
                    <a:srgbClr val="000000">
                      <a:alpha val="43137"/>
                    </a:srgbClr>
                  </a:outerShdw>
                </a:effectLst>
                <a:latin typeface="Palatino Linotype" panose="02040502050505030304" pitchFamily="18" charset="0"/>
              </a:rPr>
              <a:t> </a:t>
            </a:r>
            <a:r>
              <a:rPr lang="fr-FR" dirty="0">
                <a:effectLst>
                  <a:outerShdw blurRad="38100" dist="38100" dir="2700000" algn="tl">
                    <a:srgbClr val="000000">
                      <a:alpha val="43137"/>
                    </a:srgbClr>
                  </a:outerShdw>
                </a:effectLst>
                <a:latin typeface="Palatino Linotype" panose="02040502050505030304" pitchFamily="18" charset="0"/>
              </a:rPr>
              <a:t>Ingéniosité contextuelle dans la valorisation par compostage et l'économie circulaire de proximité</a:t>
            </a:r>
          </a:p>
        </p:txBody>
      </p:sp>
      <p:pic>
        <p:nvPicPr>
          <p:cNvPr id="25" name="Image 24">
            <a:extLst>
              <a:ext uri="{FF2B5EF4-FFF2-40B4-BE49-F238E27FC236}">
                <a16:creationId xmlns:a16="http://schemas.microsoft.com/office/drawing/2014/main" id="{3ADDBEA5-6760-E56B-F00B-914B5F7A3F27}"/>
              </a:ext>
            </a:extLst>
          </p:cNvPr>
          <p:cNvPicPr>
            <a:picLocks noChangeAspect="1"/>
          </p:cNvPicPr>
          <p:nvPr/>
        </p:nvPicPr>
        <p:blipFill>
          <a:blip r:embed="rId4"/>
          <a:srcRect l="30949" t="10202" r="17152" b="6125"/>
          <a:stretch>
            <a:fillRect/>
          </a:stretch>
        </p:blipFill>
        <p:spPr>
          <a:xfrm>
            <a:off x="92020" y="1072091"/>
            <a:ext cx="985520" cy="1588863"/>
          </a:xfrm>
          <a:prstGeom prst="rect">
            <a:avLst/>
          </a:prstGeom>
        </p:spPr>
      </p:pic>
      <p:sp>
        <p:nvSpPr>
          <p:cNvPr id="27" name="ZoneTexte 26">
            <a:extLst>
              <a:ext uri="{FF2B5EF4-FFF2-40B4-BE49-F238E27FC236}">
                <a16:creationId xmlns:a16="http://schemas.microsoft.com/office/drawing/2014/main" id="{E99904E2-6A1B-8E8A-7780-B982FD74BA01}"/>
              </a:ext>
            </a:extLst>
          </p:cNvPr>
          <p:cNvSpPr txBox="1"/>
          <p:nvPr/>
        </p:nvSpPr>
        <p:spPr>
          <a:xfrm>
            <a:off x="1726912" y="3457855"/>
            <a:ext cx="10338664" cy="1296445"/>
          </a:xfrm>
          <a:prstGeom prst="rect">
            <a:avLst/>
          </a:prstGeom>
          <a:noFill/>
        </p:spPr>
        <p:txBody>
          <a:bodyPr wrap="square" rtlCol="0">
            <a:spAutoFit/>
          </a:bodyPr>
          <a:lstStyle/>
          <a:p>
            <a:pPr algn="just">
              <a:lnSpc>
                <a:spcPct val="150000"/>
              </a:lnSpc>
            </a:pPr>
            <a:r>
              <a:rPr lang="fr-FR" b="1" dirty="0">
                <a:solidFill>
                  <a:srgbClr val="00B0F0"/>
                </a:solidFill>
                <a:effectLst>
                  <a:outerShdw blurRad="38100" dist="38100" dir="2700000" algn="tl">
                    <a:srgbClr val="000000">
                      <a:alpha val="43137"/>
                    </a:srgbClr>
                  </a:outerShdw>
                </a:effectLst>
                <a:latin typeface="Palatino Linotype" panose="02040502050505030304" pitchFamily="18" charset="0"/>
              </a:rPr>
              <a:t>Sur le plan institutionnel</a:t>
            </a:r>
          </a:p>
          <a:p>
            <a:pPr algn="just">
              <a:lnSpc>
                <a:spcPct val="150000"/>
              </a:lnSpc>
            </a:pPr>
            <a:r>
              <a:rPr lang="fr-FR" dirty="0">
                <a:effectLst>
                  <a:outerShdw blurRad="38100" dist="38100" dir="2700000" algn="tl">
                    <a:srgbClr val="000000">
                      <a:alpha val="43137"/>
                    </a:srgbClr>
                  </a:outerShdw>
                </a:effectLst>
                <a:latin typeface="Palatino Linotype" panose="02040502050505030304" pitchFamily="18" charset="0"/>
              </a:rPr>
              <a:t>Dschang : Développer la mise en place du tri à la source.</a:t>
            </a:r>
          </a:p>
          <a:p>
            <a:pPr algn="just">
              <a:lnSpc>
                <a:spcPct val="150000"/>
              </a:lnSpc>
            </a:pPr>
            <a:r>
              <a:rPr lang="fr-FR" dirty="0">
                <a:effectLst>
                  <a:outerShdw blurRad="38100" dist="38100" dir="2700000" algn="tl">
                    <a:srgbClr val="000000">
                      <a:alpha val="43137"/>
                    </a:srgbClr>
                  </a:outerShdw>
                </a:effectLst>
                <a:latin typeface="Palatino Linotype" panose="02040502050505030304" pitchFamily="18" charset="0"/>
              </a:rPr>
              <a:t>Nantes Métropole : Mettre en place des méthodes de vulgarisation tel qu’à Dschang</a:t>
            </a:r>
          </a:p>
        </p:txBody>
      </p:sp>
      <p:sp>
        <p:nvSpPr>
          <p:cNvPr id="28" name="ZoneTexte 27">
            <a:extLst>
              <a:ext uri="{FF2B5EF4-FFF2-40B4-BE49-F238E27FC236}">
                <a16:creationId xmlns:a16="http://schemas.microsoft.com/office/drawing/2014/main" id="{14FE939B-C08E-153A-05A5-9E66621FE847}"/>
              </a:ext>
            </a:extLst>
          </p:cNvPr>
          <p:cNvSpPr txBox="1"/>
          <p:nvPr/>
        </p:nvSpPr>
        <p:spPr>
          <a:xfrm>
            <a:off x="1726912" y="5055712"/>
            <a:ext cx="10338664" cy="1711944"/>
          </a:xfrm>
          <a:prstGeom prst="rect">
            <a:avLst/>
          </a:prstGeom>
          <a:noFill/>
        </p:spPr>
        <p:txBody>
          <a:bodyPr wrap="square" rtlCol="0">
            <a:spAutoFit/>
          </a:bodyPr>
          <a:lstStyle/>
          <a:p>
            <a:pPr algn="just">
              <a:lnSpc>
                <a:spcPct val="150000"/>
              </a:lnSpc>
            </a:pPr>
            <a:r>
              <a:rPr lang="fr-FR" b="1" dirty="0">
                <a:solidFill>
                  <a:srgbClr val="00B0F0"/>
                </a:solidFill>
                <a:effectLst>
                  <a:outerShdw blurRad="38100" dist="38100" dir="2700000" algn="tl">
                    <a:srgbClr val="000000">
                      <a:alpha val="43137"/>
                    </a:srgbClr>
                  </a:outerShdw>
                </a:effectLst>
                <a:latin typeface="Palatino Linotype" panose="02040502050505030304" pitchFamily="18" charset="0"/>
              </a:rPr>
              <a:t>Sur le plan scientifique</a:t>
            </a:r>
          </a:p>
          <a:p>
            <a:pPr algn="just">
              <a:lnSpc>
                <a:spcPct val="150000"/>
              </a:lnSpc>
            </a:pPr>
            <a:r>
              <a:rPr lang="fr-FR" dirty="0">
                <a:effectLst>
                  <a:outerShdw blurRad="38100" dist="38100" dir="2700000" algn="tl">
                    <a:srgbClr val="000000">
                      <a:alpha val="43137"/>
                    </a:srgbClr>
                  </a:outerShdw>
                </a:effectLst>
                <a:latin typeface="Palatino Linotype" panose="02040502050505030304" pitchFamily="18" charset="0"/>
              </a:rPr>
              <a:t>Faire des études de spéciation, qui permettront de connaître avec exactitude les fractions biodisponibles d’ET dans les sols après les apports de composts. Évaluer l’indice de risque sanitaire (HRI) pour les ET selon les aliments. Réaliser des études répétées sur les mêmes sols. </a:t>
            </a:r>
          </a:p>
        </p:txBody>
      </p:sp>
      <p:cxnSp>
        <p:nvCxnSpPr>
          <p:cNvPr id="30" name="Connecteur droit 29">
            <a:extLst>
              <a:ext uri="{FF2B5EF4-FFF2-40B4-BE49-F238E27FC236}">
                <a16:creationId xmlns:a16="http://schemas.microsoft.com/office/drawing/2014/main" id="{06534829-6BCF-B0EE-8862-8A7E8C3911D0}"/>
              </a:ext>
            </a:extLst>
          </p:cNvPr>
          <p:cNvCxnSpPr/>
          <p:nvPr/>
        </p:nvCxnSpPr>
        <p:spPr>
          <a:xfrm>
            <a:off x="1813560" y="3892006"/>
            <a:ext cx="88042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685B6FBD-DE45-946C-DBF2-83D46501D353}"/>
              </a:ext>
            </a:extLst>
          </p:cNvPr>
          <p:cNvCxnSpPr/>
          <p:nvPr/>
        </p:nvCxnSpPr>
        <p:spPr>
          <a:xfrm>
            <a:off x="1813560" y="5510349"/>
            <a:ext cx="8804216" cy="0"/>
          </a:xfrm>
          <a:prstGeom prst="line">
            <a:avLst/>
          </a:prstGeom>
        </p:spPr>
        <p:style>
          <a:lnRef idx="1">
            <a:schemeClr val="accent1"/>
          </a:lnRef>
          <a:fillRef idx="0">
            <a:schemeClr val="accent1"/>
          </a:fillRef>
          <a:effectRef idx="0">
            <a:schemeClr val="accent1"/>
          </a:effectRef>
          <a:fontRef idx="minor">
            <a:schemeClr val="tx1"/>
          </a:fontRef>
        </p:style>
      </p:cxnSp>
      <p:pic>
        <p:nvPicPr>
          <p:cNvPr id="34" name="Image 33">
            <a:extLst>
              <a:ext uri="{FF2B5EF4-FFF2-40B4-BE49-F238E27FC236}">
                <a16:creationId xmlns:a16="http://schemas.microsoft.com/office/drawing/2014/main" id="{C8123DC4-A39C-DD50-494F-DBB9DE19EAF3}"/>
              </a:ext>
            </a:extLst>
          </p:cNvPr>
          <p:cNvPicPr>
            <a:picLocks noChangeAspect="1"/>
          </p:cNvPicPr>
          <p:nvPr/>
        </p:nvPicPr>
        <p:blipFill>
          <a:blip r:embed="rId5"/>
          <a:stretch>
            <a:fillRect/>
          </a:stretch>
        </p:blipFill>
        <p:spPr>
          <a:xfrm>
            <a:off x="428168" y="3606262"/>
            <a:ext cx="1298744" cy="1298744"/>
          </a:xfrm>
          <a:prstGeom prst="rect">
            <a:avLst/>
          </a:prstGeom>
        </p:spPr>
      </p:pic>
      <p:pic>
        <p:nvPicPr>
          <p:cNvPr id="6" name="Image 5">
            <a:extLst>
              <a:ext uri="{FF2B5EF4-FFF2-40B4-BE49-F238E27FC236}">
                <a16:creationId xmlns:a16="http://schemas.microsoft.com/office/drawing/2014/main" id="{878A93FA-61BC-FFB2-6382-40279512EE53}"/>
              </a:ext>
            </a:extLst>
          </p:cNvPr>
          <p:cNvPicPr>
            <a:picLocks noChangeAspect="1"/>
          </p:cNvPicPr>
          <p:nvPr/>
        </p:nvPicPr>
        <p:blipFill>
          <a:blip r:embed="rId6"/>
          <a:srcRect r="10237"/>
          <a:stretch>
            <a:fillRect/>
          </a:stretch>
        </p:blipFill>
        <p:spPr>
          <a:xfrm>
            <a:off x="494641" y="5262312"/>
            <a:ext cx="1165798" cy="1298744"/>
          </a:xfrm>
          <a:prstGeom prst="rect">
            <a:avLst/>
          </a:prstGeom>
        </p:spPr>
      </p:pic>
      <p:pic>
        <p:nvPicPr>
          <p:cNvPr id="3" name="Image 2">
            <a:extLst>
              <a:ext uri="{FF2B5EF4-FFF2-40B4-BE49-F238E27FC236}">
                <a16:creationId xmlns:a16="http://schemas.microsoft.com/office/drawing/2014/main" id="{6353708D-CB99-C47D-B29F-6ACCA60D5574}"/>
              </a:ext>
            </a:extLst>
          </p:cNvPr>
          <p:cNvPicPr>
            <a:picLocks noChangeAspect="1"/>
          </p:cNvPicPr>
          <p:nvPr/>
        </p:nvPicPr>
        <p:blipFill>
          <a:blip r:embed="rId7"/>
          <a:stretch>
            <a:fillRect/>
          </a:stretch>
        </p:blipFill>
        <p:spPr>
          <a:xfrm>
            <a:off x="2553381" y="-23600"/>
            <a:ext cx="625248" cy="589163"/>
          </a:xfrm>
          <a:prstGeom prst="rect">
            <a:avLst/>
          </a:prstGeom>
        </p:spPr>
      </p:pic>
    </p:spTree>
    <p:extLst>
      <p:ext uri="{BB962C8B-B14F-4D97-AF65-F5344CB8AC3E}">
        <p14:creationId xmlns:p14="http://schemas.microsoft.com/office/powerpoint/2010/main" val="392111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27"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FABB5-6FDD-E3D5-888A-508FDD5BD9CD}"/>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6E3A0A75-A39D-EF6C-0C0A-503608CC2DAD}"/>
              </a:ext>
            </a:extLst>
          </p:cNvPr>
          <p:cNvSpPr>
            <a:spLocks noGrp="1"/>
          </p:cNvSpPr>
          <p:nvPr>
            <p:ph type="sldNum" sz="quarter" idx="12"/>
          </p:nvPr>
        </p:nvSpPr>
        <p:spPr>
          <a:xfrm>
            <a:off x="9448800" y="6481082"/>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5</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FE726A97-7711-0347-AF0A-5892E0BA463C}"/>
              </a:ext>
            </a:extLst>
          </p:cNvPr>
          <p:cNvSpPr/>
          <p:nvPr/>
        </p:nvSpPr>
        <p:spPr>
          <a:xfrm>
            <a:off x="0" y="-4241"/>
            <a:ext cx="12192000" cy="87357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(2/7)</a:t>
            </a:r>
          </a:p>
        </p:txBody>
      </p:sp>
      <p:pic>
        <p:nvPicPr>
          <p:cNvPr id="1026" name="Picture 2" descr="Afrique subsaharienne — Wikipédia">
            <a:extLst>
              <a:ext uri="{FF2B5EF4-FFF2-40B4-BE49-F238E27FC236}">
                <a16:creationId xmlns:a16="http://schemas.microsoft.com/office/drawing/2014/main" id="{FF3D6823-A625-2773-17D5-418AFCF22C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142" y="2531670"/>
            <a:ext cx="2141930" cy="2141930"/>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Connecteur droit avec flèche 18">
            <a:extLst>
              <a:ext uri="{FF2B5EF4-FFF2-40B4-BE49-F238E27FC236}">
                <a16:creationId xmlns:a16="http://schemas.microsoft.com/office/drawing/2014/main" id="{93F20541-4BFE-9977-707C-21C9422F0AED}"/>
              </a:ext>
            </a:extLst>
          </p:cNvPr>
          <p:cNvCxnSpPr>
            <a:cxnSpLocks/>
            <a:endCxn id="45" idx="1"/>
          </p:cNvCxnSpPr>
          <p:nvPr/>
        </p:nvCxnSpPr>
        <p:spPr>
          <a:xfrm flipV="1">
            <a:off x="2153920" y="1770118"/>
            <a:ext cx="2857987" cy="16588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ZoneTexte 22">
            <a:extLst>
              <a:ext uri="{FF2B5EF4-FFF2-40B4-BE49-F238E27FC236}">
                <a16:creationId xmlns:a16="http://schemas.microsoft.com/office/drawing/2014/main" id="{957729BB-563D-F483-314B-A72A596887AB}"/>
              </a:ext>
            </a:extLst>
          </p:cNvPr>
          <p:cNvSpPr txBox="1"/>
          <p:nvPr/>
        </p:nvSpPr>
        <p:spPr>
          <a:xfrm>
            <a:off x="5125720" y="1562854"/>
            <a:ext cx="7411720" cy="369332"/>
          </a:xfrm>
          <a:prstGeom prst="rect">
            <a:avLst/>
          </a:prstGeom>
          <a:noFill/>
        </p:spPr>
        <p:txBody>
          <a:bodyPr wrap="square" rtlCol="0">
            <a:spAutoFit/>
          </a:bodyPr>
          <a:lstStyle/>
          <a:p>
            <a:pPr algn="ctr"/>
            <a:r>
              <a:rPr lang="fr-FR" b="1" dirty="0">
                <a:solidFill>
                  <a:srgbClr val="FF0000"/>
                </a:solidFill>
                <a:effectLst>
                  <a:outerShdw blurRad="38100" dist="38100" dir="2700000" algn="tl">
                    <a:srgbClr val="000000">
                      <a:alpha val="43137"/>
                    </a:srgbClr>
                  </a:outerShdw>
                </a:effectLst>
                <a:latin typeface="Palatino Linotype" panose="02040502050505030304" pitchFamily="18" charset="0"/>
              </a:rPr>
              <a:t>516 Ml de tonnes de déchets d’ici 2050 contre 174 aujourd’hui</a:t>
            </a:r>
          </a:p>
        </p:txBody>
      </p:sp>
      <p:cxnSp>
        <p:nvCxnSpPr>
          <p:cNvPr id="25" name="Connecteur droit avec flèche 24">
            <a:extLst>
              <a:ext uri="{FF2B5EF4-FFF2-40B4-BE49-F238E27FC236}">
                <a16:creationId xmlns:a16="http://schemas.microsoft.com/office/drawing/2014/main" id="{8E7B7D16-B828-1608-3B17-3E7BF9C984A3}"/>
              </a:ext>
            </a:extLst>
          </p:cNvPr>
          <p:cNvCxnSpPr>
            <a:cxnSpLocks/>
          </p:cNvCxnSpPr>
          <p:nvPr/>
        </p:nvCxnSpPr>
        <p:spPr>
          <a:xfrm>
            <a:off x="2153920" y="3429000"/>
            <a:ext cx="381000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ZoneTexte 35">
            <a:extLst>
              <a:ext uri="{FF2B5EF4-FFF2-40B4-BE49-F238E27FC236}">
                <a16:creationId xmlns:a16="http://schemas.microsoft.com/office/drawing/2014/main" id="{453E052B-F32B-BCEC-FD2D-CA1C45E0539F}"/>
              </a:ext>
            </a:extLst>
          </p:cNvPr>
          <p:cNvSpPr txBox="1"/>
          <p:nvPr/>
        </p:nvSpPr>
        <p:spPr>
          <a:xfrm>
            <a:off x="6123734" y="3146662"/>
            <a:ext cx="5477716" cy="646331"/>
          </a:xfrm>
          <a:prstGeom prst="rect">
            <a:avLst/>
          </a:prstGeom>
          <a:noFill/>
        </p:spPr>
        <p:txBody>
          <a:bodyPr wrap="square" rtlCol="0">
            <a:spAutoFit/>
          </a:bodyPr>
          <a:lstStyle/>
          <a:p>
            <a:pPr algn="ctr"/>
            <a:r>
              <a:rPr lang="fr-FR" b="1" dirty="0">
                <a:effectLst>
                  <a:outerShdw blurRad="38100" dist="38100" dir="2700000" algn="tl">
                    <a:srgbClr val="000000">
                      <a:alpha val="43137"/>
                    </a:srgbClr>
                  </a:outerShdw>
                </a:effectLst>
                <a:latin typeface="Palatino Linotype" panose="02040502050505030304" pitchFamily="18" charset="0"/>
              </a:rPr>
              <a:t>Beaucoup plus de déchets fermentescibles que de déchets « secs »</a:t>
            </a:r>
          </a:p>
        </p:txBody>
      </p:sp>
      <p:cxnSp>
        <p:nvCxnSpPr>
          <p:cNvPr id="37" name="Connecteur droit avec flèche 36">
            <a:extLst>
              <a:ext uri="{FF2B5EF4-FFF2-40B4-BE49-F238E27FC236}">
                <a16:creationId xmlns:a16="http://schemas.microsoft.com/office/drawing/2014/main" id="{773A8C5D-264F-A7A8-6CCD-95C190F667EB}"/>
              </a:ext>
            </a:extLst>
          </p:cNvPr>
          <p:cNvCxnSpPr>
            <a:cxnSpLocks/>
            <a:endCxn id="48" idx="1"/>
          </p:cNvCxnSpPr>
          <p:nvPr/>
        </p:nvCxnSpPr>
        <p:spPr>
          <a:xfrm>
            <a:off x="2153920" y="3446259"/>
            <a:ext cx="2785036" cy="18262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8255E204-497A-9239-093E-D8A40F8C1094}"/>
              </a:ext>
            </a:extLst>
          </p:cNvPr>
          <p:cNvSpPr txBox="1"/>
          <p:nvPr/>
        </p:nvSpPr>
        <p:spPr>
          <a:xfrm>
            <a:off x="5436907" y="4978470"/>
            <a:ext cx="6789346" cy="646331"/>
          </a:xfrm>
          <a:prstGeom prst="rect">
            <a:avLst/>
          </a:prstGeom>
          <a:noFill/>
        </p:spPr>
        <p:txBody>
          <a:bodyPr wrap="square" rtlCol="0">
            <a:spAutoFit/>
          </a:bodyPr>
          <a:lstStyle/>
          <a:p>
            <a:pPr algn="ctr"/>
            <a:r>
              <a:rPr lang="fr-FR" b="1" dirty="0">
                <a:solidFill>
                  <a:srgbClr val="FF0000"/>
                </a:solidFill>
                <a:effectLst>
                  <a:outerShdw blurRad="38100" dist="38100" dir="2700000" algn="tl">
                    <a:srgbClr val="000000">
                      <a:alpha val="43137"/>
                    </a:srgbClr>
                  </a:outerShdw>
                </a:effectLst>
                <a:latin typeface="Palatino Linotype" panose="02040502050505030304" pitchFamily="18" charset="0"/>
              </a:rPr>
              <a:t>Manque d’infrastructures et de moyens financiers pour gérer les flux importants de BD</a:t>
            </a:r>
          </a:p>
        </p:txBody>
      </p:sp>
      <p:pic>
        <p:nvPicPr>
          <p:cNvPr id="45" name="Image 44">
            <a:extLst>
              <a:ext uri="{FF2B5EF4-FFF2-40B4-BE49-F238E27FC236}">
                <a16:creationId xmlns:a16="http://schemas.microsoft.com/office/drawing/2014/main" id="{038CC2DC-5FC0-19D4-F12A-8648FD200CD5}"/>
              </a:ext>
            </a:extLst>
          </p:cNvPr>
          <p:cNvPicPr>
            <a:picLocks noChangeAspect="1"/>
          </p:cNvPicPr>
          <p:nvPr/>
        </p:nvPicPr>
        <p:blipFill>
          <a:blip r:embed="rId5"/>
          <a:stretch>
            <a:fillRect/>
          </a:stretch>
        </p:blipFill>
        <p:spPr>
          <a:xfrm>
            <a:off x="5011907" y="1476039"/>
            <a:ext cx="588158" cy="588158"/>
          </a:xfrm>
          <a:prstGeom prst="rect">
            <a:avLst/>
          </a:prstGeom>
        </p:spPr>
      </p:pic>
      <p:pic>
        <p:nvPicPr>
          <p:cNvPr id="48" name="Image 47">
            <a:extLst>
              <a:ext uri="{FF2B5EF4-FFF2-40B4-BE49-F238E27FC236}">
                <a16:creationId xmlns:a16="http://schemas.microsoft.com/office/drawing/2014/main" id="{7A783109-C432-7629-FA09-7964A8997E69}"/>
              </a:ext>
            </a:extLst>
          </p:cNvPr>
          <p:cNvPicPr>
            <a:picLocks noChangeAspect="1"/>
          </p:cNvPicPr>
          <p:nvPr/>
        </p:nvPicPr>
        <p:blipFill>
          <a:blip r:embed="rId5"/>
          <a:stretch>
            <a:fillRect/>
          </a:stretch>
        </p:blipFill>
        <p:spPr>
          <a:xfrm>
            <a:off x="4938956" y="4978470"/>
            <a:ext cx="588158" cy="588158"/>
          </a:xfrm>
          <a:prstGeom prst="rect">
            <a:avLst/>
          </a:prstGeom>
        </p:spPr>
      </p:pic>
      <p:sp>
        <p:nvSpPr>
          <p:cNvPr id="53" name="ZoneTexte 52">
            <a:extLst>
              <a:ext uri="{FF2B5EF4-FFF2-40B4-BE49-F238E27FC236}">
                <a16:creationId xmlns:a16="http://schemas.microsoft.com/office/drawing/2014/main" id="{6F521FD3-7785-4A63-978D-EDEF99BA32E1}"/>
              </a:ext>
            </a:extLst>
          </p:cNvPr>
          <p:cNvSpPr txBox="1"/>
          <p:nvPr/>
        </p:nvSpPr>
        <p:spPr>
          <a:xfrm>
            <a:off x="1173480" y="5987018"/>
            <a:ext cx="2885440" cy="369332"/>
          </a:xfrm>
          <a:prstGeom prst="rect">
            <a:avLst/>
          </a:prstGeom>
          <a:noFill/>
        </p:spPr>
        <p:txBody>
          <a:bodyPr wrap="square" rtlCol="0">
            <a:spAutoFit/>
          </a:bodyPr>
          <a:lstStyle/>
          <a:p>
            <a:pPr algn="ctr"/>
            <a:r>
              <a:rPr lang="fr-FR" b="1" dirty="0">
                <a:latin typeface="Palatino Linotype" panose="02040502050505030304" pitchFamily="18" charset="0"/>
              </a:rPr>
              <a:t>Afrique subsaharienne</a:t>
            </a:r>
          </a:p>
        </p:txBody>
      </p:sp>
      <p:sp>
        <p:nvSpPr>
          <p:cNvPr id="54" name="ZoneTexte 53">
            <a:extLst>
              <a:ext uri="{FF2B5EF4-FFF2-40B4-BE49-F238E27FC236}">
                <a16:creationId xmlns:a16="http://schemas.microsoft.com/office/drawing/2014/main" id="{4060C81D-4BD0-B4AE-83EC-E44FA6C9CEB5}"/>
              </a:ext>
            </a:extLst>
          </p:cNvPr>
          <p:cNvSpPr txBox="1"/>
          <p:nvPr/>
        </p:nvSpPr>
        <p:spPr>
          <a:xfrm>
            <a:off x="1666240" y="1147328"/>
            <a:ext cx="2857987" cy="646331"/>
          </a:xfrm>
          <a:prstGeom prst="rect">
            <a:avLst/>
          </a:prstGeom>
          <a:noFill/>
        </p:spPr>
        <p:txBody>
          <a:bodyPr wrap="square" rtlCol="0">
            <a:spAutoFit/>
          </a:bodyPr>
          <a:lstStyle/>
          <a:p>
            <a:pPr algn="ctr"/>
            <a:r>
              <a:rPr lang="fr-FR" b="1" dirty="0">
                <a:effectLst>
                  <a:outerShdw blurRad="38100" dist="38100" dir="2700000" algn="tl">
                    <a:srgbClr val="000000">
                      <a:alpha val="43137"/>
                    </a:srgbClr>
                  </a:outerShdw>
                </a:effectLst>
                <a:latin typeface="Palatino Linotype" panose="02040502050505030304" pitchFamily="18" charset="0"/>
              </a:rPr>
              <a:t>Situation en Afrique subsaharienne</a:t>
            </a:r>
          </a:p>
        </p:txBody>
      </p:sp>
      <p:pic>
        <p:nvPicPr>
          <p:cNvPr id="55" name="Picture 4" descr="Avant de choisir, prenez le temps de réfléchir - Orientation Post bac">
            <a:extLst>
              <a:ext uri="{FF2B5EF4-FFF2-40B4-BE49-F238E27FC236}">
                <a16:creationId xmlns:a16="http://schemas.microsoft.com/office/drawing/2014/main" id="{E83F44A6-0D06-9528-2069-239EEA2683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770" y="974695"/>
            <a:ext cx="1685012" cy="842506"/>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55">
            <a:extLst>
              <a:ext uri="{FF2B5EF4-FFF2-40B4-BE49-F238E27FC236}">
                <a16:creationId xmlns:a16="http://schemas.microsoft.com/office/drawing/2014/main" id="{164DEF1E-2708-DA90-DEC1-1A8C43CB4EAE}"/>
              </a:ext>
            </a:extLst>
          </p:cNvPr>
          <p:cNvSpPr/>
          <p:nvPr/>
        </p:nvSpPr>
        <p:spPr>
          <a:xfrm>
            <a:off x="838200" y="5987018"/>
            <a:ext cx="431800" cy="36933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073762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FB832EBA-9E6D-CB8B-BD0F-97CC80C2A6DA}"/>
              </a:ext>
            </a:extLst>
          </p:cNvPr>
          <p:cNvPicPr>
            <a:picLocks noChangeAspect="1"/>
          </p:cNvPicPr>
          <p:nvPr/>
        </p:nvPicPr>
        <p:blipFill>
          <a:blip r:embed="rId3"/>
          <a:srcRect l="5000" t="3984" r="5555"/>
          <a:stretch>
            <a:fillRect/>
          </a:stretch>
        </p:blipFill>
        <p:spPr>
          <a:xfrm>
            <a:off x="27940" y="369332"/>
            <a:ext cx="5576560" cy="6488668"/>
          </a:xfrm>
          <a:prstGeom prst="rect">
            <a:avLst/>
          </a:prstGeom>
        </p:spPr>
      </p:pic>
      <p:sp>
        <p:nvSpPr>
          <p:cNvPr id="14" name="ZoneTexte 13">
            <a:extLst>
              <a:ext uri="{FF2B5EF4-FFF2-40B4-BE49-F238E27FC236}">
                <a16:creationId xmlns:a16="http://schemas.microsoft.com/office/drawing/2014/main" id="{FAD23A84-2991-39C2-1C81-387B9338F1FF}"/>
              </a:ext>
            </a:extLst>
          </p:cNvPr>
          <p:cNvSpPr txBox="1"/>
          <p:nvPr/>
        </p:nvSpPr>
        <p:spPr>
          <a:xfrm>
            <a:off x="1463040" y="0"/>
            <a:ext cx="2529840" cy="369332"/>
          </a:xfrm>
          <a:prstGeom prst="rect">
            <a:avLst/>
          </a:prstGeom>
          <a:noFill/>
        </p:spPr>
        <p:txBody>
          <a:bodyPr wrap="square" rtlCol="0">
            <a:spAutoFit/>
          </a:bodyPr>
          <a:lstStyle/>
          <a:p>
            <a:pPr algn="ctr"/>
            <a:r>
              <a:rPr lang="fr-FR" b="1" u="sng" dirty="0">
                <a:effectLst>
                  <a:outerShdw blurRad="38100" dist="38100" dir="2700000" algn="tl">
                    <a:srgbClr val="000000">
                      <a:alpha val="43137"/>
                    </a:srgbClr>
                  </a:outerShdw>
                </a:effectLst>
                <a:latin typeface="Palatino Linotype" panose="02040502050505030304" pitchFamily="18" charset="0"/>
              </a:rPr>
              <a:t>Article publié </a:t>
            </a:r>
          </a:p>
        </p:txBody>
      </p:sp>
      <p:pic>
        <p:nvPicPr>
          <p:cNvPr id="17" name="Image 16">
            <a:extLst>
              <a:ext uri="{FF2B5EF4-FFF2-40B4-BE49-F238E27FC236}">
                <a16:creationId xmlns:a16="http://schemas.microsoft.com/office/drawing/2014/main" id="{EC7C7EF2-A477-6C32-B2E9-ED7C2D7D1392}"/>
              </a:ext>
            </a:extLst>
          </p:cNvPr>
          <p:cNvPicPr>
            <a:picLocks noChangeAspect="1"/>
          </p:cNvPicPr>
          <p:nvPr/>
        </p:nvPicPr>
        <p:blipFill>
          <a:blip r:embed="rId4"/>
          <a:stretch>
            <a:fillRect/>
          </a:stretch>
        </p:blipFill>
        <p:spPr>
          <a:xfrm>
            <a:off x="5604500" y="0"/>
            <a:ext cx="6559560" cy="3526971"/>
          </a:xfrm>
          <a:prstGeom prst="rect">
            <a:avLst/>
          </a:prstGeom>
        </p:spPr>
      </p:pic>
      <p:pic>
        <p:nvPicPr>
          <p:cNvPr id="19" name="Image 18">
            <a:extLst>
              <a:ext uri="{FF2B5EF4-FFF2-40B4-BE49-F238E27FC236}">
                <a16:creationId xmlns:a16="http://schemas.microsoft.com/office/drawing/2014/main" id="{7971F60B-8A16-BFC7-D66E-6C2D49B59E2A}"/>
              </a:ext>
            </a:extLst>
          </p:cNvPr>
          <p:cNvPicPr>
            <a:picLocks noChangeAspect="1"/>
          </p:cNvPicPr>
          <p:nvPr/>
        </p:nvPicPr>
        <p:blipFill>
          <a:blip r:embed="rId5"/>
          <a:stretch>
            <a:fillRect/>
          </a:stretch>
        </p:blipFill>
        <p:spPr>
          <a:xfrm>
            <a:off x="5604500" y="3428703"/>
            <a:ext cx="6559560" cy="3429297"/>
          </a:xfrm>
          <a:prstGeom prst="rect">
            <a:avLst/>
          </a:prstGeom>
        </p:spPr>
      </p:pic>
      <p:pic>
        <p:nvPicPr>
          <p:cNvPr id="3" name="Image 2">
            <a:extLst>
              <a:ext uri="{FF2B5EF4-FFF2-40B4-BE49-F238E27FC236}">
                <a16:creationId xmlns:a16="http://schemas.microsoft.com/office/drawing/2014/main" id="{EBA41EBC-6CF3-173C-BF81-514DE3C14124}"/>
              </a:ext>
            </a:extLst>
          </p:cNvPr>
          <p:cNvPicPr>
            <a:picLocks noChangeAspect="1"/>
          </p:cNvPicPr>
          <p:nvPr/>
        </p:nvPicPr>
        <p:blipFill>
          <a:blip r:embed="rId6"/>
          <a:stretch>
            <a:fillRect/>
          </a:stretch>
        </p:blipFill>
        <p:spPr>
          <a:xfrm>
            <a:off x="0" y="2888528"/>
            <a:ext cx="1450275" cy="1450275"/>
          </a:xfrm>
          <a:prstGeom prst="rect">
            <a:avLst/>
          </a:prstGeom>
        </p:spPr>
      </p:pic>
    </p:spTree>
    <p:extLst>
      <p:ext uri="{BB962C8B-B14F-4D97-AF65-F5344CB8AC3E}">
        <p14:creationId xmlns:p14="http://schemas.microsoft.com/office/powerpoint/2010/main" val="166270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54113-DB68-FC44-6C2A-049741371D51}"/>
            </a:ext>
          </a:extLst>
        </p:cNvPr>
        <p:cNvGrpSpPr/>
        <p:nvPr/>
      </p:nvGrpSpPr>
      <p:grpSpPr>
        <a:xfrm>
          <a:off x="0" y="0"/>
          <a:ext cx="0" cy="0"/>
          <a:chOff x="0" y="0"/>
          <a:chExt cx="0" cy="0"/>
        </a:xfrm>
      </p:grpSpPr>
      <p:sp>
        <p:nvSpPr>
          <p:cNvPr id="15" name="ZoneTexte 14">
            <a:extLst>
              <a:ext uri="{FF2B5EF4-FFF2-40B4-BE49-F238E27FC236}">
                <a16:creationId xmlns:a16="http://schemas.microsoft.com/office/drawing/2014/main" id="{29ED8489-BF67-C312-54F0-50F0091CBC22}"/>
              </a:ext>
            </a:extLst>
          </p:cNvPr>
          <p:cNvSpPr txBox="1"/>
          <p:nvPr/>
        </p:nvSpPr>
        <p:spPr>
          <a:xfrm>
            <a:off x="152400" y="2998113"/>
            <a:ext cx="11887200" cy="861774"/>
          </a:xfrm>
          <a:prstGeom prst="rect">
            <a:avLst/>
          </a:prstGeom>
          <a:noFill/>
        </p:spPr>
        <p:txBody>
          <a:bodyPr wrap="square" rtlCol="0">
            <a:spAutoFit/>
          </a:bodyPr>
          <a:lstStyle/>
          <a:p>
            <a:pPr algn="ctr"/>
            <a:r>
              <a:rPr lang="fr-FR" sz="5000" b="1" dirty="0">
                <a:effectLst>
                  <a:outerShdw blurRad="38100" dist="38100" dir="2700000" algn="tl">
                    <a:srgbClr val="000000">
                      <a:alpha val="43137"/>
                    </a:srgbClr>
                  </a:outerShdw>
                </a:effectLst>
                <a:latin typeface="Palatino Linotype" panose="02040502050505030304" pitchFamily="18" charset="0"/>
              </a:rPr>
              <a:t>MERCI POUR VOTRE ATTENTION</a:t>
            </a:r>
          </a:p>
        </p:txBody>
      </p:sp>
      <p:pic>
        <p:nvPicPr>
          <p:cNvPr id="7" name="Image 6">
            <a:extLst>
              <a:ext uri="{FF2B5EF4-FFF2-40B4-BE49-F238E27FC236}">
                <a16:creationId xmlns:a16="http://schemas.microsoft.com/office/drawing/2014/main" id="{BDC66D61-47DC-8620-1A36-08DF881C543F}"/>
              </a:ext>
            </a:extLst>
          </p:cNvPr>
          <p:cNvPicPr>
            <a:picLocks noChangeAspect="1"/>
          </p:cNvPicPr>
          <p:nvPr/>
        </p:nvPicPr>
        <p:blipFill>
          <a:blip r:embed="rId3"/>
          <a:stretch>
            <a:fillRect/>
          </a:stretch>
        </p:blipFill>
        <p:spPr>
          <a:xfrm>
            <a:off x="10095078" y="441294"/>
            <a:ext cx="1761642" cy="965640"/>
          </a:xfrm>
          <a:prstGeom prst="rect">
            <a:avLst/>
          </a:prstGeom>
        </p:spPr>
      </p:pic>
      <p:pic>
        <p:nvPicPr>
          <p:cNvPr id="2" name="Image 1">
            <a:extLst>
              <a:ext uri="{FF2B5EF4-FFF2-40B4-BE49-F238E27FC236}">
                <a16:creationId xmlns:a16="http://schemas.microsoft.com/office/drawing/2014/main" id="{B4AED165-9AA2-9FCA-9C1A-20A575DC136C}"/>
              </a:ext>
            </a:extLst>
          </p:cNvPr>
          <p:cNvPicPr>
            <a:picLocks noChangeAspect="1"/>
          </p:cNvPicPr>
          <p:nvPr/>
        </p:nvPicPr>
        <p:blipFill>
          <a:blip r:embed="rId4"/>
          <a:srcRect t="21904" b="21416"/>
          <a:stretch>
            <a:fillRect/>
          </a:stretch>
        </p:blipFill>
        <p:spPr>
          <a:xfrm>
            <a:off x="152400" y="409079"/>
            <a:ext cx="2605665" cy="1050063"/>
          </a:xfrm>
          <a:prstGeom prst="rect">
            <a:avLst/>
          </a:prstGeom>
        </p:spPr>
      </p:pic>
      <p:pic>
        <p:nvPicPr>
          <p:cNvPr id="3" name="Image 2">
            <a:extLst>
              <a:ext uri="{FF2B5EF4-FFF2-40B4-BE49-F238E27FC236}">
                <a16:creationId xmlns:a16="http://schemas.microsoft.com/office/drawing/2014/main" id="{931DE2A6-B950-788A-21CB-3CE891A2C81D}"/>
              </a:ext>
            </a:extLst>
          </p:cNvPr>
          <p:cNvPicPr>
            <a:picLocks noChangeAspect="1"/>
          </p:cNvPicPr>
          <p:nvPr/>
        </p:nvPicPr>
        <p:blipFill>
          <a:blip r:embed="rId5"/>
          <a:stretch>
            <a:fillRect/>
          </a:stretch>
        </p:blipFill>
        <p:spPr>
          <a:xfrm>
            <a:off x="3320996" y="209970"/>
            <a:ext cx="1179640" cy="1428290"/>
          </a:xfrm>
          <a:prstGeom prst="rect">
            <a:avLst/>
          </a:prstGeom>
        </p:spPr>
      </p:pic>
      <p:pic>
        <p:nvPicPr>
          <p:cNvPr id="5" name="Image 4">
            <a:extLst>
              <a:ext uri="{FF2B5EF4-FFF2-40B4-BE49-F238E27FC236}">
                <a16:creationId xmlns:a16="http://schemas.microsoft.com/office/drawing/2014/main" id="{F8CDE2CE-61DB-0B24-6FA8-68CD7CCA1141}"/>
              </a:ext>
            </a:extLst>
          </p:cNvPr>
          <p:cNvPicPr>
            <a:picLocks noChangeAspect="1"/>
          </p:cNvPicPr>
          <p:nvPr/>
        </p:nvPicPr>
        <p:blipFill>
          <a:blip r:embed="rId6"/>
          <a:srcRect l="8259" t="6861" r="9944" b="14312"/>
          <a:stretch>
            <a:fillRect/>
          </a:stretch>
        </p:blipFill>
        <p:spPr>
          <a:xfrm>
            <a:off x="8144098" y="164366"/>
            <a:ext cx="1417348" cy="1428290"/>
          </a:xfrm>
          <a:prstGeom prst="rect">
            <a:avLst/>
          </a:prstGeom>
        </p:spPr>
      </p:pic>
      <p:pic>
        <p:nvPicPr>
          <p:cNvPr id="6" name="Image 5">
            <a:extLst>
              <a:ext uri="{FF2B5EF4-FFF2-40B4-BE49-F238E27FC236}">
                <a16:creationId xmlns:a16="http://schemas.microsoft.com/office/drawing/2014/main" id="{7197A45B-57D9-B018-8E82-40F9579714AB}"/>
              </a:ext>
            </a:extLst>
          </p:cNvPr>
          <p:cNvPicPr>
            <a:picLocks noChangeAspect="1"/>
          </p:cNvPicPr>
          <p:nvPr/>
        </p:nvPicPr>
        <p:blipFill>
          <a:blip r:embed="rId7"/>
          <a:stretch>
            <a:fillRect/>
          </a:stretch>
        </p:blipFill>
        <p:spPr>
          <a:xfrm>
            <a:off x="97386" y="4566209"/>
            <a:ext cx="2917372" cy="2193431"/>
          </a:xfrm>
          <a:prstGeom prst="rect">
            <a:avLst/>
          </a:prstGeom>
        </p:spPr>
      </p:pic>
      <p:pic>
        <p:nvPicPr>
          <p:cNvPr id="9" name="Image 8">
            <a:extLst>
              <a:ext uri="{FF2B5EF4-FFF2-40B4-BE49-F238E27FC236}">
                <a16:creationId xmlns:a16="http://schemas.microsoft.com/office/drawing/2014/main" id="{AAFA2248-427A-30AF-99ED-805F2FE2D0E1}"/>
              </a:ext>
            </a:extLst>
          </p:cNvPr>
          <p:cNvPicPr>
            <a:picLocks noChangeAspect="1"/>
          </p:cNvPicPr>
          <p:nvPr/>
        </p:nvPicPr>
        <p:blipFill>
          <a:blip r:embed="rId8"/>
          <a:stretch>
            <a:fillRect/>
          </a:stretch>
        </p:blipFill>
        <p:spPr>
          <a:xfrm>
            <a:off x="3171407" y="4564054"/>
            <a:ext cx="2918040" cy="2193934"/>
          </a:xfrm>
          <a:prstGeom prst="rect">
            <a:avLst/>
          </a:prstGeom>
        </p:spPr>
      </p:pic>
      <p:pic>
        <p:nvPicPr>
          <p:cNvPr id="13" name="Image 12">
            <a:extLst>
              <a:ext uri="{FF2B5EF4-FFF2-40B4-BE49-F238E27FC236}">
                <a16:creationId xmlns:a16="http://schemas.microsoft.com/office/drawing/2014/main" id="{D2E244BB-AD11-CB14-1521-D4A53FCE8600}"/>
              </a:ext>
            </a:extLst>
          </p:cNvPr>
          <p:cNvPicPr>
            <a:picLocks noChangeAspect="1"/>
          </p:cNvPicPr>
          <p:nvPr/>
        </p:nvPicPr>
        <p:blipFill>
          <a:blip r:embed="rId9"/>
          <a:stretch>
            <a:fillRect/>
          </a:stretch>
        </p:blipFill>
        <p:spPr>
          <a:xfrm>
            <a:off x="6247106" y="4565706"/>
            <a:ext cx="2917030" cy="2195587"/>
          </a:xfrm>
          <a:prstGeom prst="rect">
            <a:avLst/>
          </a:prstGeom>
        </p:spPr>
      </p:pic>
      <p:pic>
        <p:nvPicPr>
          <p:cNvPr id="16" name="Image 15">
            <a:extLst>
              <a:ext uri="{FF2B5EF4-FFF2-40B4-BE49-F238E27FC236}">
                <a16:creationId xmlns:a16="http://schemas.microsoft.com/office/drawing/2014/main" id="{82E46974-2775-B22F-15B8-D21199D983EE}"/>
              </a:ext>
            </a:extLst>
          </p:cNvPr>
          <p:cNvPicPr>
            <a:picLocks noChangeAspect="1"/>
          </p:cNvPicPr>
          <p:nvPr/>
        </p:nvPicPr>
        <p:blipFill>
          <a:blip r:embed="rId10"/>
          <a:stretch>
            <a:fillRect/>
          </a:stretch>
        </p:blipFill>
        <p:spPr>
          <a:xfrm>
            <a:off x="9321795" y="4564055"/>
            <a:ext cx="2772819" cy="2195586"/>
          </a:xfrm>
          <a:prstGeom prst="rect">
            <a:avLst/>
          </a:prstGeom>
        </p:spPr>
      </p:pic>
      <p:pic>
        <p:nvPicPr>
          <p:cNvPr id="20" name="Image 19">
            <a:extLst>
              <a:ext uri="{FF2B5EF4-FFF2-40B4-BE49-F238E27FC236}">
                <a16:creationId xmlns:a16="http://schemas.microsoft.com/office/drawing/2014/main" id="{16D535B4-D46E-EA08-DCE9-7A530CFE6CF7}"/>
              </a:ext>
            </a:extLst>
          </p:cNvPr>
          <p:cNvPicPr>
            <a:picLocks noChangeAspect="1"/>
          </p:cNvPicPr>
          <p:nvPr/>
        </p:nvPicPr>
        <p:blipFill>
          <a:blip r:embed="rId11"/>
          <a:stretch>
            <a:fillRect/>
          </a:stretch>
        </p:blipFill>
        <p:spPr>
          <a:xfrm>
            <a:off x="5063567" y="353950"/>
            <a:ext cx="2671181" cy="1140329"/>
          </a:xfrm>
          <a:prstGeom prst="rect">
            <a:avLst/>
          </a:prstGeom>
        </p:spPr>
      </p:pic>
    </p:spTree>
    <p:extLst>
      <p:ext uri="{BB962C8B-B14F-4D97-AF65-F5344CB8AC3E}">
        <p14:creationId xmlns:p14="http://schemas.microsoft.com/office/powerpoint/2010/main" val="3488462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0FC3D-AAFF-33A8-1204-E80CA32ACED0}"/>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B4E44EA6-18E8-500B-A1F7-D3F5D7379262}"/>
              </a:ext>
            </a:extLst>
          </p:cNvPr>
          <p:cNvSpPr>
            <a:spLocks noGrp="1"/>
          </p:cNvSpPr>
          <p:nvPr>
            <p:ph type="sldNum" sz="quarter" idx="12"/>
          </p:nvPr>
        </p:nvSpPr>
        <p:spPr>
          <a:xfrm>
            <a:off x="9448800" y="6466268"/>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6</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45816D78-76E1-FB39-E60A-9A624C108B1D}"/>
              </a:ext>
            </a:extLst>
          </p:cNvPr>
          <p:cNvSpPr/>
          <p:nvPr/>
        </p:nvSpPr>
        <p:spPr>
          <a:xfrm>
            <a:off x="0" y="-4241"/>
            <a:ext cx="12192000" cy="87357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(3/7)</a:t>
            </a:r>
          </a:p>
        </p:txBody>
      </p:sp>
      <p:pic>
        <p:nvPicPr>
          <p:cNvPr id="2050" name="Picture 2" descr="Puzzle illustration - Vecteurs : téléchargez gratuitement des vecteurs de  haute qualité sur Freepik | Freepik">
            <a:extLst>
              <a:ext uri="{FF2B5EF4-FFF2-40B4-BE49-F238E27FC236}">
                <a16:creationId xmlns:a16="http://schemas.microsoft.com/office/drawing/2014/main" id="{8451702B-E4D7-ADBD-508C-60FF4BF860F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0039" t="14752" r="12527" b="16279"/>
          <a:stretch>
            <a:fillRect/>
          </a:stretch>
        </p:blipFill>
        <p:spPr bwMode="auto">
          <a:xfrm>
            <a:off x="523240" y="931197"/>
            <a:ext cx="2529840" cy="1635760"/>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0F4D7534-25F5-3F7E-5D32-0EC261C77439}"/>
              </a:ext>
            </a:extLst>
          </p:cNvPr>
          <p:cNvSpPr txBox="1"/>
          <p:nvPr/>
        </p:nvSpPr>
        <p:spPr>
          <a:xfrm>
            <a:off x="3158686" y="1481312"/>
            <a:ext cx="6614160" cy="369332"/>
          </a:xfrm>
          <a:prstGeom prst="rect">
            <a:avLst/>
          </a:prstGeom>
          <a:noFill/>
        </p:spPr>
        <p:txBody>
          <a:bodyPr wrap="square" rtlCol="0">
            <a:spAutoFit/>
          </a:bodyPr>
          <a:lstStyle/>
          <a:p>
            <a:pPr algn="ctr"/>
            <a:r>
              <a:rPr lang="fr-FR" b="1" u="sng" dirty="0">
                <a:solidFill>
                  <a:srgbClr val="002060"/>
                </a:solidFill>
                <a:effectLst>
                  <a:outerShdw blurRad="38100" dist="38100" dir="2700000" algn="tl">
                    <a:srgbClr val="000000">
                      <a:alpha val="43137"/>
                    </a:srgbClr>
                  </a:outerShdw>
                </a:effectLst>
                <a:latin typeface="Palatino Linotype" panose="02040502050505030304" pitchFamily="18" charset="0"/>
              </a:rPr>
              <a:t>DÉFIS MAJEURS DE L’AGRICULTURE AU XXIème SIÈCLE</a:t>
            </a:r>
          </a:p>
        </p:txBody>
      </p:sp>
      <p:pic>
        <p:nvPicPr>
          <p:cNvPr id="3" name="Image 2">
            <a:extLst>
              <a:ext uri="{FF2B5EF4-FFF2-40B4-BE49-F238E27FC236}">
                <a16:creationId xmlns:a16="http://schemas.microsoft.com/office/drawing/2014/main" id="{E281C644-0BB2-75B3-B20E-3025EA1907B5}"/>
              </a:ext>
            </a:extLst>
          </p:cNvPr>
          <p:cNvPicPr>
            <a:picLocks noChangeAspect="1"/>
          </p:cNvPicPr>
          <p:nvPr/>
        </p:nvPicPr>
        <p:blipFill>
          <a:blip r:embed="rId6"/>
          <a:srcRect l="10888" t="11792" r="12786" b="11882"/>
          <a:stretch>
            <a:fillRect/>
          </a:stretch>
        </p:blipFill>
        <p:spPr>
          <a:xfrm>
            <a:off x="1910080" y="2810150"/>
            <a:ext cx="660400" cy="660400"/>
          </a:xfrm>
          <a:prstGeom prst="rect">
            <a:avLst/>
          </a:prstGeom>
        </p:spPr>
      </p:pic>
      <p:sp>
        <p:nvSpPr>
          <p:cNvPr id="6" name="ZoneTexte 5">
            <a:extLst>
              <a:ext uri="{FF2B5EF4-FFF2-40B4-BE49-F238E27FC236}">
                <a16:creationId xmlns:a16="http://schemas.microsoft.com/office/drawing/2014/main" id="{ED73EBA8-39A6-F168-2507-754B55889D2A}"/>
              </a:ext>
            </a:extLst>
          </p:cNvPr>
          <p:cNvSpPr txBox="1"/>
          <p:nvPr/>
        </p:nvSpPr>
        <p:spPr>
          <a:xfrm>
            <a:off x="2585720" y="3009331"/>
            <a:ext cx="7020560" cy="369332"/>
          </a:xfrm>
          <a:prstGeom prst="rect">
            <a:avLst/>
          </a:prstGeom>
          <a:noFill/>
        </p:spPr>
        <p:txBody>
          <a:bodyPr wrap="square" rtlCol="0">
            <a:spAutoFit/>
          </a:bodyPr>
          <a:lstStyle/>
          <a:p>
            <a:r>
              <a:rPr lang="fr-FR" b="1" dirty="0">
                <a:effectLst>
                  <a:outerShdw blurRad="38100" dist="38100" dir="2700000" algn="tl">
                    <a:srgbClr val="000000">
                      <a:alpha val="43137"/>
                    </a:srgbClr>
                  </a:outerShdw>
                </a:effectLst>
                <a:latin typeface="Palatino Linotype" panose="02040502050505030304" pitchFamily="18" charset="0"/>
              </a:rPr>
              <a:t>Assurer une agriculture durable, tout en conservant le sol et l’eau</a:t>
            </a:r>
          </a:p>
        </p:txBody>
      </p:sp>
      <p:pic>
        <p:nvPicPr>
          <p:cNvPr id="7" name="Image 6">
            <a:extLst>
              <a:ext uri="{FF2B5EF4-FFF2-40B4-BE49-F238E27FC236}">
                <a16:creationId xmlns:a16="http://schemas.microsoft.com/office/drawing/2014/main" id="{CFAA735E-58FA-6950-4539-6581A082BBCC}"/>
              </a:ext>
            </a:extLst>
          </p:cNvPr>
          <p:cNvPicPr>
            <a:picLocks noChangeAspect="1"/>
          </p:cNvPicPr>
          <p:nvPr/>
        </p:nvPicPr>
        <p:blipFill>
          <a:blip r:embed="rId7"/>
          <a:srcRect l="7333" t="6890" r="12547" b="11363"/>
          <a:stretch>
            <a:fillRect/>
          </a:stretch>
        </p:blipFill>
        <p:spPr>
          <a:xfrm>
            <a:off x="1788160" y="3820329"/>
            <a:ext cx="711200" cy="660401"/>
          </a:xfrm>
          <a:prstGeom prst="rect">
            <a:avLst/>
          </a:prstGeom>
        </p:spPr>
      </p:pic>
      <p:sp>
        <p:nvSpPr>
          <p:cNvPr id="8" name="ZoneTexte 7">
            <a:extLst>
              <a:ext uri="{FF2B5EF4-FFF2-40B4-BE49-F238E27FC236}">
                <a16:creationId xmlns:a16="http://schemas.microsoft.com/office/drawing/2014/main" id="{727CD52A-2E01-8C01-9A0A-0E71788FC1E0}"/>
              </a:ext>
            </a:extLst>
          </p:cNvPr>
          <p:cNvSpPr txBox="1"/>
          <p:nvPr/>
        </p:nvSpPr>
        <p:spPr>
          <a:xfrm>
            <a:off x="2550160" y="3865049"/>
            <a:ext cx="8067040" cy="646331"/>
          </a:xfrm>
          <a:prstGeom prst="rect">
            <a:avLst/>
          </a:prstGeom>
          <a:noFill/>
        </p:spPr>
        <p:txBody>
          <a:bodyPr wrap="square" rtlCol="0">
            <a:spAutoFit/>
          </a:bodyPr>
          <a:lstStyle/>
          <a:p>
            <a:pPr algn="just"/>
            <a:r>
              <a:rPr lang="fr-FR" b="1" dirty="0">
                <a:effectLst>
                  <a:outerShdw blurRad="38100" dist="38100" dir="2700000" algn="tl">
                    <a:srgbClr val="000000">
                      <a:alpha val="43137"/>
                    </a:srgbClr>
                  </a:outerShdw>
                </a:effectLst>
                <a:latin typeface="Palatino Linotype" panose="02040502050505030304" pitchFamily="18" charset="0"/>
              </a:rPr>
              <a:t>Augmenter les rendements en qualité et en quantité pour cette population galopante en utilisant des méthodes culturales conventionnelles</a:t>
            </a:r>
          </a:p>
        </p:txBody>
      </p:sp>
      <p:pic>
        <p:nvPicPr>
          <p:cNvPr id="9" name="Image 8">
            <a:extLst>
              <a:ext uri="{FF2B5EF4-FFF2-40B4-BE49-F238E27FC236}">
                <a16:creationId xmlns:a16="http://schemas.microsoft.com/office/drawing/2014/main" id="{B67F3AE8-2BE6-C926-3F06-2B90B93BD06E}"/>
              </a:ext>
            </a:extLst>
          </p:cNvPr>
          <p:cNvPicPr>
            <a:picLocks noChangeAspect="1"/>
          </p:cNvPicPr>
          <p:nvPr/>
        </p:nvPicPr>
        <p:blipFill>
          <a:blip r:embed="rId8"/>
          <a:srcRect l="14444" t="6890" r="9703" b="16785"/>
          <a:stretch>
            <a:fillRect/>
          </a:stretch>
        </p:blipFill>
        <p:spPr>
          <a:xfrm>
            <a:off x="1884679" y="4821410"/>
            <a:ext cx="711201" cy="664528"/>
          </a:xfrm>
          <a:prstGeom prst="rect">
            <a:avLst/>
          </a:prstGeom>
        </p:spPr>
      </p:pic>
      <p:sp>
        <p:nvSpPr>
          <p:cNvPr id="10" name="ZoneTexte 9">
            <a:extLst>
              <a:ext uri="{FF2B5EF4-FFF2-40B4-BE49-F238E27FC236}">
                <a16:creationId xmlns:a16="http://schemas.microsoft.com/office/drawing/2014/main" id="{78B424CF-390C-0EB0-1105-3F7CB1E73B0D}"/>
              </a:ext>
            </a:extLst>
          </p:cNvPr>
          <p:cNvSpPr txBox="1"/>
          <p:nvPr/>
        </p:nvSpPr>
        <p:spPr>
          <a:xfrm>
            <a:off x="2550160" y="4928260"/>
            <a:ext cx="8067040" cy="646331"/>
          </a:xfrm>
          <a:prstGeom prst="rect">
            <a:avLst/>
          </a:prstGeom>
          <a:noFill/>
        </p:spPr>
        <p:txBody>
          <a:bodyPr wrap="square" rtlCol="0">
            <a:spAutoFit/>
          </a:bodyPr>
          <a:lstStyle/>
          <a:p>
            <a:pPr algn="just"/>
            <a:r>
              <a:rPr lang="fr-FR" b="1" dirty="0">
                <a:effectLst>
                  <a:outerShdw blurRad="38100" dist="38100" dir="2700000" algn="tl">
                    <a:srgbClr val="000000">
                      <a:alpha val="43137"/>
                    </a:srgbClr>
                  </a:outerShdw>
                </a:effectLst>
                <a:latin typeface="Palatino Linotype" panose="02040502050505030304" pitchFamily="18" charset="0"/>
              </a:rPr>
              <a:t>Lutter contre le réchauffement climatique tout en garantissant de bons rendements</a:t>
            </a:r>
          </a:p>
        </p:txBody>
      </p:sp>
      <p:pic>
        <p:nvPicPr>
          <p:cNvPr id="11" name="Image 10">
            <a:extLst>
              <a:ext uri="{FF2B5EF4-FFF2-40B4-BE49-F238E27FC236}">
                <a16:creationId xmlns:a16="http://schemas.microsoft.com/office/drawing/2014/main" id="{DB85F052-00FA-B400-5FEB-81206585D346}"/>
              </a:ext>
            </a:extLst>
          </p:cNvPr>
          <p:cNvPicPr>
            <a:picLocks noChangeAspect="1"/>
          </p:cNvPicPr>
          <p:nvPr/>
        </p:nvPicPr>
        <p:blipFill>
          <a:blip r:embed="rId9"/>
          <a:srcRect l="6637" r="15141" b="8134"/>
          <a:stretch>
            <a:fillRect/>
          </a:stretch>
        </p:blipFill>
        <p:spPr>
          <a:xfrm>
            <a:off x="10873581" y="2635308"/>
            <a:ext cx="711200" cy="835242"/>
          </a:xfrm>
          <a:prstGeom prst="rect">
            <a:avLst/>
          </a:prstGeom>
        </p:spPr>
      </p:pic>
      <p:pic>
        <p:nvPicPr>
          <p:cNvPr id="1026" name="Picture 2" descr="Objectif de développement durable no 13 des Nations unies — Wikipédia">
            <a:extLst>
              <a:ext uri="{FF2B5EF4-FFF2-40B4-BE49-F238E27FC236}">
                <a16:creationId xmlns:a16="http://schemas.microsoft.com/office/drawing/2014/main" id="{8FAD221A-1D47-11AE-258B-52D85374DCE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952480" y="4797143"/>
            <a:ext cx="711201" cy="7112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bjectif de développement durable no 12 des Nations unies — Wikipédia">
            <a:extLst>
              <a:ext uri="{FF2B5EF4-FFF2-40B4-BE49-F238E27FC236}">
                <a16:creationId xmlns:a16="http://schemas.microsoft.com/office/drawing/2014/main" id="{C89EC4A9-2115-6870-508C-D3A108A254A6}"/>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5437" t="6890" r="6860" b="16521"/>
          <a:stretch>
            <a:fillRect/>
          </a:stretch>
        </p:blipFill>
        <p:spPr bwMode="auto">
          <a:xfrm>
            <a:off x="10873581" y="3792062"/>
            <a:ext cx="782763" cy="683568"/>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AC1296B3-337B-257D-64D0-4A5CB600CDD3}"/>
              </a:ext>
            </a:extLst>
          </p:cNvPr>
          <p:cNvPicPr>
            <a:picLocks noChangeAspect="1"/>
          </p:cNvPicPr>
          <p:nvPr/>
        </p:nvPicPr>
        <p:blipFill>
          <a:blip r:embed="rId12"/>
          <a:stretch>
            <a:fillRect/>
          </a:stretch>
        </p:blipFill>
        <p:spPr>
          <a:xfrm>
            <a:off x="10617199" y="1053996"/>
            <a:ext cx="1223963" cy="1223963"/>
          </a:xfrm>
          <a:prstGeom prst="rect">
            <a:avLst/>
          </a:prstGeom>
        </p:spPr>
      </p:pic>
      <p:sp>
        <p:nvSpPr>
          <p:cNvPr id="13" name="ZoneTexte 12">
            <a:extLst>
              <a:ext uri="{FF2B5EF4-FFF2-40B4-BE49-F238E27FC236}">
                <a16:creationId xmlns:a16="http://schemas.microsoft.com/office/drawing/2014/main" id="{33FCDE1C-B8C4-E824-9AD7-E9A71B6B3DD8}"/>
              </a:ext>
            </a:extLst>
          </p:cNvPr>
          <p:cNvSpPr txBox="1"/>
          <p:nvPr/>
        </p:nvSpPr>
        <p:spPr>
          <a:xfrm>
            <a:off x="838200" y="5840688"/>
            <a:ext cx="4292600" cy="880947"/>
          </a:xfrm>
          <a:prstGeom prst="rect">
            <a:avLst/>
          </a:prstGeom>
          <a:noFill/>
        </p:spPr>
        <p:txBody>
          <a:bodyPr wrap="square" rtlCol="0">
            <a:spAutoFit/>
          </a:bodyPr>
          <a:lstStyle/>
          <a:p>
            <a:pPr algn="just">
              <a:lnSpc>
                <a:spcPct val="150000"/>
              </a:lnSpc>
            </a:pPr>
            <a:r>
              <a:rPr lang="fr-FR" b="1" dirty="0">
                <a:effectLst>
                  <a:outerShdw blurRad="38100" dist="38100" dir="2700000" algn="tl">
                    <a:srgbClr val="000000">
                      <a:alpha val="43137"/>
                    </a:srgbClr>
                  </a:outerShdw>
                </a:effectLst>
                <a:latin typeface="Palatino Linotype" panose="02040502050505030304" pitchFamily="18" charset="0"/>
              </a:rPr>
              <a:t>Que font les agriculteurs ?</a:t>
            </a:r>
          </a:p>
          <a:p>
            <a:pPr algn="just">
              <a:lnSpc>
                <a:spcPct val="150000"/>
              </a:lnSpc>
            </a:pPr>
            <a:r>
              <a:rPr lang="fr-FR" b="1" dirty="0">
                <a:solidFill>
                  <a:srgbClr val="FF0000"/>
                </a:solidFill>
                <a:effectLst>
                  <a:outerShdw blurRad="38100" dist="38100" dir="2700000" algn="tl">
                    <a:srgbClr val="000000">
                      <a:alpha val="43137"/>
                    </a:srgbClr>
                  </a:outerShdw>
                </a:effectLst>
                <a:latin typeface="Palatino Linotype" panose="02040502050505030304" pitchFamily="18" charset="0"/>
              </a:rPr>
              <a:t>Utilisation des produits agrochimiques </a:t>
            </a:r>
          </a:p>
        </p:txBody>
      </p:sp>
      <p:pic>
        <p:nvPicPr>
          <p:cNvPr id="14" name="Image 13">
            <a:extLst>
              <a:ext uri="{FF2B5EF4-FFF2-40B4-BE49-F238E27FC236}">
                <a16:creationId xmlns:a16="http://schemas.microsoft.com/office/drawing/2014/main" id="{E74B7F6C-87E4-17E4-35AB-48C49DCDCD97}"/>
              </a:ext>
            </a:extLst>
          </p:cNvPr>
          <p:cNvPicPr>
            <a:picLocks noChangeAspect="1"/>
          </p:cNvPicPr>
          <p:nvPr/>
        </p:nvPicPr>
        <p:blipFill>
          <a:blip r:embed="rId13"/>
          <a:srcRect l="14285" t="14830" r="12030" b="19976"/>
          <a:stretch>
            <a:fillRect/>
          </a:stretch>
        </p:blipFill>
        <p:spPr>
          <a:xfrm>
            <a:off x="66040" y="5933651"/>
            <a:ext cx="772160" cy="683183"/>
          </a:xfrm>
          <a:prstGeom prst="rect">
            <a:avLst/>
          </a:prstGeom>
        </p:spPr>
      </p:pic>
      <p:sp>
        <p:nvSpPr>
          <p:cNvPr id="17" name="Flèche : droite 16">
            <a:extLst>
              <a:ext uri="{FF2B5EF4-FFF2-40B4-BE49-F238E27FC236}">
                <a16:creationId xmlns:a16="http://schemas.microsoft.com/office/drawing/2014/main" id="{05A5D6BD-5E7B-BC7F-81C0-9E226A9B8954}"/>
              </a:ext>
            </a:extLst>
          </p:cNvPr>
          <p:cNvSpPr/>
          <p:nvPr/>
        </p:nvSpPr>
        <p:spPr>
          <a:xfrm>
            <a:off x="5130800" y="6140307"/>
            <a:ext cx="1117600" cy="26987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D7E3E16D-5289-47F1-831E-7A2C94EF0D33}"/>
              </a:ext>
            </a:extLst>
          </p:cNvPr>
          <p:cNvSpPr txBox="1"/>
          <p:nvPr/>
        </p:nvSpPr>
        <p:spPr>
          <a:xfrm>
            <a:off x="6465766" y="5982856"/>
            <a:ext cx="5451062" cy="584775"/>
          </a:xfrm>
          <a:prstGeom prst="rect">
            <a:avLst/>
          </a:prstGeom>
          <a:noFill/>
        </p:spPr>
        <p:txBody>
          <a:bodyPr wrap="square" rtlCol="0">
            <a:spAutoFit/>
          </a:bodyPr>
          <a:lstStyle/>
          <a:p>
            <a:pPr algn="just"/>
            <a:r>
              <a:rPr lang="fr-FR" sz="1600" b="1" dirty="0">
                <a:solidFill>
                  <a:srgbClr val="FF0000"/>
                </a:solidFill>
                <a:effectLst>
                  <a:outerShdw blurRad="38100" dist="38100" dir="2700000" algn="tl">
                    <a:srgbClr val="000000">
                      <a:alpha val="43137"/>
                    </a:srgbClr>
                  </a:outerShdw>
                </a:effectLst>
                <a:latin typeface="Palatino Linotype" panose="02040502050505030304" pitchFamily="18" charset="0"/>
              </a:rPr>
              <a:t>Augmentation de la contamination des sols et du réchauffement climatique</a:t>
            </a:r>
          </a:p>
        </p:txBody>
      </p:sp>
    </p:spTree>
    <p:extLst>
      <p:ext uri="{BB962C8B-B14F-4D97-AF65-F5344CB8AC3E}">
        <p14:creationId xmlns:p14="http://schemas.microsoft.com/office/powerpoint/2010/main" val="1595236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animBg="1"/>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AF917-D296-3BEB-45ED-D433220F17FE}"/>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25A1FD7F-2CBF-C53B-11F5-BDC6221A771D}"/>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7</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563E5BBC-903A-34F1-CB5C-921745703F98}"/>
              </a:ext>
            </a:extLst>
          </p:cNvPr>
          <p:cNvSpPr/>
          <p:nvPr/>
        </p:nvSpPr>
        <p:spPr>
          <a:xfrm>
            <a:off x="0" y="-4241"/>
            <a:ext cx="12192000" cy="87357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(4/7)</a:t>
            </a:r>
          </a:p>
        </p:txBody>
      </p:sp>
      <p:pic>
        <p:nvPicPr>
          <p:cNvPr id="13" name="Image 12">
            <a:extLst>
              <a:ext uri="{FF2B5EF4-FFF2-40B4-BE49-F238E27FC236}">
                <a16:creationId xmlns:a16="http://schemas.microsoft.com/office/drawing/2014/main" id="{AF6C7482-3C91-71A1-451E-53FEF364B16A}"/>
              </a:ext>
            </a:extLst>
          </p:cNvPr>
          <p:cNvPicPr>
            <a:picLocks noChangeAspect="1"/>
          </p:cNvPicPr>
          <p:nvPr/>
        </p:nvPicPr>
        <p:blipFill>
          <a:blip r:embed="rId4"/>
          <a:srcRect l="7287" r="8215"/>
          <a:stretch>
            <a:fillRect/>
          </a:stretch>
        </p:blipFill>
        <p:spPr>
          <a:xfrm>
            <a:off x="325120" y="1351065"/>
            <a:ext cx="1300482" cy="1532212"/>
          </a:xfrm>
          <a:prstGeom prst="rect">
            <a:avLst/>
          </a:prstGeom>
        </p:spPr>
      </p:pic>
      <p:sp>
        <p:nvSpPr>
          <p:cNvPr id="14" name="ZoneTexte 13">
            <a:extLst>
              <a:ext uri="{FF2B5EF4-FFF2-40B4-BE49-F238E27FC236}">
                <a16:creationId xmlns:a16="http://schemas.microsoft.com/office/drawing/2014/main" id="{2B4A763F-7757-383C-7233-B61B2ABC84CD}"/>
              </a:ext>
            </a:extLst>
          </p:cNvPr>
          <p:cNvSpPr txBox="1"/>
          <p:nvPr/>
        </p:nvSpPr>
        <p:spPr>
          <a:xfrm>
            <a:off x="1625601" y="1165108"/>
            <a:ext cx="10241279" cy="1691169"/>
          </a:xfrm>
          <a:prstGeom prst="rect">
            <a:avLst/>
          </a:prstGeom>
          <a:noFill/>
        </p:spPr>
        <p:txBody>
          <a:bodyPr wrap="square" rtlCol="0">
            <a:spAutoFit/>
          </a:bodyPr>
          <a:lstStyle/>
          <a:p>
            <a:pPr algn="just">
              <a:lnSpc>
                <a:spcPct val="150000"/>
              </a:lnSpc>
            </a:pPr>
            <a:r>
              <a:rPr lang="fr-FR" sz="2000" b="1" dirty="0">
                <a:effectLst>
                  <a:outerShdw blurRad="38100" dist="38100" dir="2700000" algn="tl">
                    <a:srgbClr val="000000">
                      <a:alpha val="43137"/>
                    </a:srgbClr>
                  </a:outerShdw>
                </a:effectLst>
                <a:latin typeface="Palatino Linotype" panose="02040502050505030304" pitchFamily="18" charset="0"/>
              </a:rPr>
              <a:t>Les solutions à la contamination des sols </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Remédiation in situ, par la stabilisation : réduction de la mobilité des contaminants dans le sol, et donc leur biodisponibilité pour les plantes </a:t>
            </a:r>
            <a:r>
              <a:rPr lang="fr-FR" sz="1700" b="1" dirty="0">
                <a:effectLst>
                  <a:outerShdw blurRad="38100" dist="38100" dir="2700000" algn="tl">
                    <a:srgbClr val="000000">
                      <a:alpha val="43137"/>
                    </a:srgbClr>
                  </a:outerShdw>
                </a:effectLst>
                <a:latin typeface="Palatino Linotype" panose="02040502050505030304" pitchFamily="18" charset="0"/>
              </a:rPr>
              <a:t>(Xu </a:t>
            </a:r>
            <a:r>
              <a:rPr lang="fr-FR" sz="1700" b="1" i="1" dirty="0">
                <a:effectLst>
                  <a:outerShdw blurRad="38100" dist="38100" dir="2700000" algn="tl">
                    <a:srgbClr val="000000">
                      <a:alpha val="43137"/>
                    </a:srgbClr>
                  </a:outerShdw>
                </a:effectLst>
                <a:latin typeface="Palatino Linotype" panose="02040502050505030304" pitchFamily="18" charset="0"/>
              </a:rPr>
              <a:t>et al</a:t>
            </a:r>
            <a:r>
              <a:rPr lang="fr-FR" sz="1700" b="1" dirty="0">
                <a:effectLst>
                  <a:outerShdw blurRad="38100" dist="38100" dir="2700000" algn="tl">
                    <a:srgbClr val="000000">
                      <a:alpha val="43137"/>
                    </a:srgbClr>
                  </a:outerShdw>
                </a:effectLst>
                <a:latin typeface="Palatino Linotype" panose="02040502050505030304" pitchFamily="18" charset="0"/>
              </a:rPr>
              <a:t>., 2021).</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Recours aux composts (déchets alimentaires, déchets verts, effluents d’élevage, etc.).</a:t>
            </a:r>
          </a:p>
        </p:txBody>
      </p:sp>
      <p:sp>
        <p:nvSpPr>
          <p:cNvPr id="15" name="ZoneTexte 14">
            <a:extLst>
              <a:ext uri="{FF2B5EF4-FFF2-40B4-BE49-F238E27FC236}">
                <a16:creationId xmlns:a16="http://schemas.microsoft.com/office/drawing/2014/main" id="{C9C2580A-BB6B-E6BB-CC4E-395047469B66}"/>
              </a:ext>
            </a:extLst>
          </p:cNvPr>
          <p:cNvSpPr txBox="1"/>
          <p:nvPr/>
        </p:nvSpPr>
        <p:spPr>
          <a:xfrm>
            <a:off x="1625601" y="3306621"/>
            <a:ext cx="10241279" cy="2868414"/>
          </a:xfrm>
          <a:prstGeom prst="rect">
            <a:avLst/>
          </a:prstGeom>
          <a:noFill/>
        </p:spPr>
        <p:txBody>
          <a:bodyPr wrap="square" rtlCol="0">
            <a:spAutoFit/>
          </a:bodyPr>
          <a:lstStyle/>
          <a:p>
            <a:pPr algn="just">
              <a:lnSpc>
                <a:spcPct val="150000"/>
              </a:lnSpc>
            </a:pPr>
            <a:r>
              <a:rPr lang="fr-FR" sz="2000" b="1" dirty="0">
                <a:effectLst>
                  <a:outerShdw blurRad="38100" dist="38100" dir="2700000" algn="tl">
                    <a:srgbClr val="000000">
                      <a:alpha val="43137"/>
                    </a:srgbClr>
                  </a:outerShdw>
                </a:effectLst>
                <a:latin typeface="Palatino Linotype" panose="02040502050505030304" pitchFamily="18" charset="0"/>
              </a:rPr>
              <a:t>Le compostage</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Permet à la fois d'assainir les villes, réduit les importations d'engrais chimiques et améliore l'environnement global (réduit de 50 % le volume de déchets mis en décharge) </a:t>
            </a:r>
            <a:r>
              <a:rPr lang="fr-FR" sz="1700" b="1" dirty="0">
                <a:effectLst>
                  <a:outerShdw blurRad="38100" dist="38100" dir="2700000" algn="tl">
                    <a:srgbClr val="000000">
                      <a:alpha val="43137"/>
                    </a:srgbClr>
                  </a:outerShdw>
                </a:effectLst>
                <a:latin typeface="Palatino Linotype" panose="02040502050505030304" pitchFamily="18" charset="0"/>
              </a:rPr>
              <a:t>(</a:t>
            </a:r>
            <a:r>
              <a:rPr lang="fr-FR" sz="1700" b="1" dirty="0" err="1">
                <a:effectLst>
                  <a:outerShdw blurRad="38100" dist="38100" dir="2700000" algn="tl">
                    <a:srgbClr val="000000">
                      <a:alpha val="43137"/>
                    </a:srgbClr>
                  </a:outerShdw>
                </a:effectLst>
                <a:latin typeface="Palatino Linotype" panose="02040502050505030304" pitchFamily="18" charset="0"/>
              </a:rPr>
              <a:t>Tchakpa</a:t>
            </a:r>
            <a:r>
              <a:rPr lang="fr-FR" sz="1700" b="1" dirty="0">
                <a:effectLst>
                  <a:outerShdw blurRad="38100" dist="38100" dir="2700000" algn="tl">
                    <a:srgbClr val="000000">
                      <a:alpha val="43137"/>
                    </a:srgbClr>
                  </a:outerShdw>
                </a:effectLst>
                <a:latin typeface="Palatino Linotype" panose="02040502050505030304" pitchFamily="18" charset="0"/>
              </a:rPr>
              <a:t>, 2011 ; Roussel, 2013).</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Réalisé soit à petite échelle par des producteurs qui recyclent leurs déchets (effluents d’élevage, déchets alimentaires, déchets verts ou encore boue de station d’épuration).</a:t>
            </a:r>
          </a:p>
          <a:p>
            <a:pPr marL="285750" indent="-285750" algn="just">
              <a:lnSpc>
                <a:spcPct val="150000"/>
              </a:lnSpc>
              <a:buFont typeface="Wingdings" panose="05000000000000000000" pitchFamily="2" charset="2"/>
              <a:buChar char="v"/>
            </a:pPr>
            <a:r>
              <a:rPr lang="fr-FR" sz="1700" dirty="0">
                <a:effectLst>
                  <a:outerShdw blurRad="38100" dist="38100" dir="2700000" algn="tl">
                    <a:srgbClr val="000000">
                      <a:alpha val="43137"/>
                    </a:srgbClr>
                  </a:outerShdw>
                </a:effectLst>
                <a:latin typeface="Palatino Linotype" panose="02040502050505030304" pitchFamily="18" charset="0"/>
              </a:rPr>
              <a:t>Réalisé soit à grande échelle par des collectivités territoriales décentralisées.</a:t>
            </a:r>
          </a:p>
        </p:txBody>
      </p:sp>
      <p:pic>
        <p:nvPicPr>
          <p:cNvPr id="16" name="Image 15">
            <a:extLst>
              <a:ext uri="{FF2B5EF4-FFF2-40B4-BE49-F238E27FC236}">
                <a16:creationId xmlns:a16="http://schemas.microsoft.com/office/drawing/2014/main" id="{59629E2E-B573-B4E3-AA0F-B0E687DB10E9}"/>
              </a:ext>
            </a:extLst>
          </p:cNvPr>
          <p:cNvPicPr>
            <a:picLocks noChangeAspect="1"/>
          </p:cNvPicPr>
          <p:nvPr/>
        </p:nvPicPr>
        <p:blipFill>
          <a:blip r:embed="rId4"/>
          <a:srcRect l="7287" r="8215"/>
          <a:stretch>
            <a:fillRect/>
          </a:stretch>
        </p:blipFill>
        <p:spPr>
          <a:xfrm>
            <a:off x="325120" y="3974722"/>
            <a:ext cx="1300481" cy="1532212"/>
          </a:xfrm>
          <a:prstGeom prst="rect">
            <a:avLst/>
          </a:prstGeom>
        </p:spPr>
      </p:pic>
    </p:spTree>
    <p:extLst>
      <p:ext uri="{BB962C8B-B14F-4D97-AF65-F5344CB8AC3E}">
        <p14:creationId xmlns:p14="http://schemas.microsoft.com/office/powerpoint/2010/main" val="3736699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4A1B6-5ED8-E61F-63DC-A3545AEEFAE1}"/>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323C8460-3075-FF77-219B-88D772E53114}"/>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8</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EBBD8514-F810-EEB7-5ECE-5ECDA3B45458}"/>
              </a:ext>
            </a:extLst>
          </p:cNvPr>
          <p:cNvSpPr/>
          <p:nvPr/>
        </p:nvSpPr>
        <p:spPr>
          <a:xfrm>
            <a:off x="0" y="-4241"/>
            <a:ext cx="12192000" cy="87357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(5/7)</a:t>
            </a:r>
          </a:p>
        </p:txBody>
      </p:sp>
      <p:pic>
        <p:nvPicPr>
          <p:cNvPr id="3" name="Image 2">
            <a:extLst>
              <a:ext uri="{FF2B5EF4-FFF2-40B4-BE49-F238E27FC236}">
                <a16:creationId xmlns:a16="http://schemas.microsoft.com/office/drawing/2014/main" id="{0542B5F9-E671-30B1-6A85-E75A2685B384}"/>
              </a:ext>
            </a:extLst>
          </p:cNvPr>
          <p:cNvPicPr>
            <a:picLocks noChangeAspect="1"/>
          </p:cNvPicPr>
          <p:nvPr/>
        </p:nvPicPr>
        <p:blipFill>
          <a:blip r:embed="rId4"/>
          <a:stretch>
            <a:fillRect/>
          </a:stretch>
        </p:blipFill>
        <p:spPr>
          <a:xfrm>
            <a:off x="245255" y="1502213"/>
            <a:ext cx="1195757" cy="1447803"/>
          </a:xfrm>
          <a:prstGeom prst="rect">
            <a:avLst/>
          </a:prstGeom>
          <a:effectLst>
            <a:reflection blurRad="6350" stA="50000" endA="300" endPos="55000" dir="5400000" sy="-100000" algn="bl" rotWithShape="0"/>
          </a:effectLst>
        </p:spPr>
      </p:pic>
      <p:sp>
        <p:nvSpPr>
          <p:cNvPr id="6" name="ZoneTexte 5">
            <a:extLst>
              <a:ext uri="{FF2B5EF4-FFF2-40B4-BE49-F238E27FC236}">
                <a16:creationId xmlns:a16="http://schemas.microsoft.com/office/drawing/2014/main" id="{2A475354-F725-8778-35DE-609A7BFD7D8F}"/>
              </a:ext>
            </a:extLst>
          </p:cNvPr>
          <p:cNvSpPr txBox="1"/>
          <p:nvPr/>
        </p:nvSpPr>
        <p:spPr>
          <a:xfrm>
            <a:off x="1544516" y="1090805"/>
            <a:ext cx="5313483" cy="227062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600" b="1" dirty="0">
                <a:effectLst>
                  <a:outerShdw blurRad="38100" dist="38100" dir="2700000" algn="tl">
                    <a:srgbClr val="000000">
                      <a:alpha val="43137"/>
                    </a:srgbClr>
                  </a:outerShdw>
                </a:effectLst>
                <a:latin typeface="Palatino Linotype" panose="02040502050505030304" pitchFamily="18" charset="0"/>
              </a:rPr>
              <a:t>2016 : 6 695 t </a:t>
            </a:r>
            <a:r>
              <a:rPr lang="fr-FR" sz="1600" dirty="0">
                <a:effectLst>
                  <a:outerShdw blurRad="38100" dist="38100" dir="2700000" algn="tl">
                    <a:srgbClr val="000000">
                      <a:alpha val="43137"/>
                    </a:srgbClr>
                  </a:outerShdw>
                </a:effectLst>
                <a:latin typeface="Palatino Linotype" panose="02040502050505030304" pitchFamily="18" charset="0"/>
              </a:rPr>
              <a:t>de déchets ont été collectés, pour une quantité de déchets traités équivalent à </a:t>
            </a:r>
            <a:r>
              <a:rPr lang="fr-FR" sz="1600" b="1" dirty="0">
                <a:effectLst>
                  <a:outerShdw blurRad="38100" dist="38100" dir="2700000" algn="tl">
                    <a:srgbClr val="000000">
                      <a:alpha val="43137"/>
                    </a:srgbClr>
                  </a:outerShdw>
                </a:effectLst>
                <a:latin typeface="Palatino Linotype" panose="02040502050505030304" pitchFamily="18" charset="0"/>
              </a:rPr>
              <a:t>1 750 t.</a:t>
            </a:r>
          </a:p>
          <a:p>
            <a:pPr marL="285750" indent="-285750" algn="just">
              <a:lnSpc>
                <a:spcPct val="150000"/>
              </a:lnSpc>
              <a:buFont typeface="Wingdings" panose="05000000000000000000" pitchFamily="2" charset="2"/>
              <a:buChar char="v"/>
            </a:pPr>
            <a:r>
              <a:rPr lang="fr-FR" sz="1600" b="1" dirty="0">
                <a:effectLst>
                  <a:outerShdw blurRad="38100" dist="38100" dir="2700000" algn="tl">
                    <a:srgbClr val="000000">
                      <a:alpha val="43137"/>
                    </a:srgbClr>
                  </a:outerShdw>
                </a:effectLst>
                <a:latin typeface="Palatino Linotype" panose="02040502050505030304" pitchFamily="18" charset="0"/>
              </a:rPr>
              <a:t>2022 : </a:t>
            </a:r>
            <a:r>
              <a:rPr lang="fr-FR" sz="1600" dirty="0">
                <a:effectLst>
                  <a:outerShdw blurRad="38100" dist="38100" dir="2700000" algn="tl">
                    <a:srgbClr val="000000">
                      <a:alpha val="43137"/>
                    </a:srgbClr>
                  </a:outerShdw>
                </a:effectLst>
                <a:latin typeface="Palatino Linotype" panose="02040502050505030304" pitchFamily="18" charset="0"/>
              </a:rPr>
              <a:t>la ville de Dschang a réalisé une collecte de déchets de </a:t>
            </a:r>
            <a:r>
              <a:rPr lang="fr-FR" sz="1600" b="1" dirty="0">
                <a:effectLst>
                  <a:outerShdw blurRad="38100" dist="38100" dir="2700000" algn="tl">
                    <a:srgbClr val="000000">
                      <a:alpha val="43137"/>
                    </a:srgbClr>
                  </a:outerShdw>
                </a:effectLst>
                <a:latin typeface="Palatino Linotype" panose="02040502050505030304" pitchFamily="18" charset="0"/>
              </a:rPr>
              <a:t>9 113,2 t</a:t>
            </a:r>
            <a:r>
              <a:rPr lang="fr-FR" sz="1600" dirty="0">
                <a:effectLst>
                  <a:outerShdw blurRad="38100" dist="38100" dir="2700000" algn="tl">
                    <a:srgbClr val="000000">
                      <a:alpha val="43137"/>
                    </a:srgbClr>
                  </a:outerShdw>
                </a:effectLst>
                <a:latin typeface="Palatino Linotype" panose="02040502050505030304" pitchFamily="18" charset="0"/>
              </a:rPr>
              <a:t>, pour une prévision de </a:t>
            </a:r>
            <a:r>
              <a:rPr lang="fr-FR" sz="1600" b="1" dirty="0">
                <a:effectLst>
                  <a:outerShdw blurRad="38100" dist="38100" dir="2700000" algn="tl">
                    <a:srgbClr val="000000">
                      <a:alpha val="43137"/>
                    </a:srgbClr>
                  </a:outerShdw>
                </a:effectLst>
                <a:latin typeface="Palatino Linotype" panose="02040502050505030304" pitchFamily="18" charset="0"/>
              </a:rPr>
              <a:t>10 224 t</a:t>
            </a:r>
            <a:r>
              <a:rPr lang="fr-FR" sz="1600" dirty="0">
                <a:effectLst>
                  <a:outerShdw blurRad="38100" dist="38100" dir="2700000" algn="tl">
                    <a:srgbClr val="000000">
                      <a:alpha val="43137"/>
                    </a:srgbClr>
                  </a:outerShdw>
                </a:effectLst>
                <a:latin typeface="Palatino Linotype" panose="02040502050505030304" pitchFamily="18" charset="0"/>
              </a:rPr>
              <a:t>, soit un accomplissement de 89,13 %, pour une production avoisinant les </a:t>
            </a:r>
            <a:r>
              <a:rPr lang="fr-FR" sz="1600" b="1" dirty="0">
                <a:effectLst>
                  <a:outerShdw blurRad="38100" dist="38100" dir="2700000" algn="tl">
                    <a:srgbClr val="000000">
                      <a:alpha val="43137"/>
                    </a:srgbClr>
                  </a:outerShdw>
                </a:effectLst>
                <a:latin typeface="Palatino Linotype" panose="02040502050505030304" pitchFamily="18" charset="0"/>
              </a:rPr>
              <a:t>400 t.</a:t>
            </a:r>
          </a:p>
        </p:txBody>
      </p:sp>
      <p:sp>
        <p:nvSpPr>
          <p:cNvPr id="7" name="ZoneTexte 6">
            <a:extLst>
              <a:ext uri="{FF2B5EF4-FFF2-40B4-BE49-F238E27FC236}">
                <a16:creationId xmlns:a16="http://schemas.microsoft.com/office/drawing/2014/main" id="{23B84848-F0AD-CA17-2291-A686623CB0F6}"/>
              </a:ext>
            </a:extLst>
          </p:cNvPr>
          <p:cNvSpPr txBox="1"/>
          <p:nvPr/>
        </p:nvSpPr>
        <p:spPr>
          <a:xfrm>
            <a:off x="6858000" y="1090804"/>
            <a:ext cx="5212080" cy="2270622"/>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600" b="1" dirty="0">
                <a:effectLst>
                  <a:outerShdw blurRad="38100" dist="38100" dir="2700000" algn="tl">
                    <a:srgbClr val="000000">
                      <a:alpha val="43137"/>
                    </a:srgbClr>
                  </a:outerShdw>
                </a:effectLst>
                <a:latin typeface="Palatino Linotype" panose="02040502050505030304" pitchFamily="18" charset="0"/>
              </a:rPr>
              <a:t>2025 : 21 000 t </a:t>
            </a:r>
            <a:r>
              <a:rPr lang="fr-FR" sz="1600" dirty="0">
                <a:effectLst>
                  <a:outerShdw blurRad="38100" dist="38100" dir="2700000" algn="tl">
                    <a:srgbClr val="000000">
                      <a:alpha val="43137"/>
                    </a:srgbClr>
                  </a:outerShdw>
                </a:effectLst>
                <a:latin typeface="Palatino Linotype" panose="02040502050505030304" pitchFamily="18" charset="0"/>
              </a:rPr>
              <a:t>de déchets sont collectés, soit </a:t>
            </a:r>
            <a:r>
              <a:rPr lang="fr-FR" sz="1600" b="1" dirty="0">
                <a:effectLst>
                  <a:outerShdw blurRad="38100" dist="38100" dir="2700000" algn="tl">
                    <a:srgbClr val="000000">
                      <a:alpha val="43137"/>
                    </a:srgbClr>
                  </a:outerShdw>
                </a:effectLst>
                <a:latin typeface="Palatino Linotype" panose="02040502050505030304" pitchFamily="18" charset="0"/>
              </a:rPr>
              <a:t>10 000 </a:t>
            </a:r>
            <a:r>
              <a:rPr lang="fr-FR" sz="1600" dirty="0">
                <a:effectLst>
                  <a:outerShdw blurRad="38100" dist="38100" dir="2700000" algn="tl">
                    <a:srgbClr val="000000">
                      <a:alpha val="43137"/>
                    </a:srgbClr>
                  </a:outerShdw>
                </a:effectLst>
                <a:latin typeface="Palatino Linotype" panose="02040502050505030304" pitchFamily="18" charset="0"/>
              </a:rPr>
              <a:t>de plus qu’en 2020. Cette situation a nécessité l’acquisition de nouveaux camions de collecte.</a:t>
            </a:r>
          </a:p>
          <a:p>
            <a:pPr marL="285750" indent="-285750" algn="just">
              <a:lnSpc>
                <a:spcPct val="150000"/>
              </a:lnSpc>
              <a:buFont typeface="Wingdings" panose="05000000000000000000" pitchFamily="2" charset="2"/>
              <a:buChar char="v"/>
            </a:pPr>
            <a:r>
              <a:rPr lang="fr-FR" sz="1600" b="1" dirty="0">
                <a:effectLst>
                  <a:outerShdw blurRad="38100" dist="38100" dir="2700000" algn="tl">
                    <a:srgbClr val="000000">
                      <a:alpha val="43137"/>
                    </a:srgbClr>
                  </a:outerShdw>
                </a:effectLst>
                <a:latin typeface="Palatino Linotype" panose="02040502050505030304" pitchFamily="18" charset="0"/>
              </a:rPr>
              <a:t>2035 : </a:t>
            </a:r>
            <a:r>
              <a:rPr lang="fr-FR" sz="1600" dirty="0">
                <a:effectLst>
                  <a:outerShdw blurRad="38100" dist="38100" dir="2700000" algn="tl">
                    <a:srgbClr val="000000">
                      <a:alpha val="43137"/>
                    </a:srgbClr>
                  </a:outerShdw>
                </a:effectLst>
                <a:latin typeface="Palatino Linotype" panose="02040502050505030304" pitchFamily="18" charset="0"/>
              </a:rPr>
              <a:t>représentant la phase 4 du plan stratégique de gestion des déchets à Dschang, 80 % des déchets produits devraient être évacués, soit plus de </a:t>
            </a:r>
            <a:r>
              <a:rPr lang="fr-FR" sz="1600" b="1" dirty="0">
                <a:effectLst>
                  <a:outerShdw blurRad="38100" dist="38100" dir="2700000" algn="tl">
                    <a:srgbClr val="000000">
                      <a:alpha val="43137"/>
                    </a:srgbClr>
                  </a:outerShdw>
                </a:effectLst>
                <a:latin typeface="Palatino Linotype" panose="02040502050505030304" pitchFamily="18" charset="0"/>
              </a:rPr>
              <a:t>43 400 t.</a:t>
            </a:r>
          </a:p>
        </p:txBody>
      </p:sp>
      <p:pic>
        <p:nvPicPr>
          <p:cNvPr id="8" name="Image 7">
            <a:extLst>
              <a:ext uri="{FF2B5EF4-FFF2-40B4-BE49-F238E27FC236}">
                <a16:creationId xmlns:a16="http://schemas.microsoft.com/office/drawing/2014/main" id="{D8777AFE-9F54-E16D-4112-088949B35F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964" y="3677624"/>
            <a:ext cx="1625892" cy="1260432"/>
          </a:xfrm>
          <a:prstGeom prst="rect">
            <a:avLst/>
          </a:prstGeom>
          <a:noFill/>
          <a:effectLst>
            <a:reflection blurRad="6350" stA="83000" endPos="55000" dir="5400000" sy="-100000" algn="bl" rotWithShape="0"/>
          </a:effectLst>
        </p:spPr>
      </p:pic>
      <p:sp>
        <p:nvSpPr>
          <p:cNvPr id="10" name="ZoneTexte 9">
            <a:extLst>
              <a:ext uri="{FF2B5EF4-FFF2-40B4-BE49-F238E27FC236}">
                <a16:creationId xmlns:a16="http://schemas.microsoft.com/office/drawing/2014/main" id="{B00BAFA9-66CB-20AA-58F3-C3C012738054}"/>
              </a:ext>
            </a:extLst>
          </p:cNvPr>
          <p:cNvSpPr txBox="1"/>
          <p:nvPr/>
        </p:nvSpPr>
        <p:spPr>
          <a:xfrm>
            <a:off x="1613928" y="3733351"/>
            <a:ext cx="5313483" cy="1531958"/>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600" b="1" dirty="0">
                <a:effectLst>
                  <a:outerShdw blurRad="38100" dist="38100" dir="2700000" algn="tl">
                    <a:srgbClr val="000000">
                      <a:alpha val="43137"/>
                    </a:srgbClr>
                  </a:outerShdw>
                </a:effectLst>
                <a:latin typeface="Palatino Linotype" panose="02040502050505030304" pitchFamily="18" charset="0"/>
              </a:rPr>
              <a:t>2024 : 295 534 t </a:t>
            </a:r>
            <a:r>
              <a:rPr lang="fr-FR" sz="1600" dirty="0">
                <a:effectLst>
                  <a:outerShdw blurRad="38100" dist="38100" dir="2700000" algn="tl">
                    <a:srgbClr val="000000">
                      <a:alpha val="43137"/>
                    </a:srgbClr>
                  </a:outerShdw>
                </a:effectLst>
                <a:latin typeface="Palatino Linotype" panose="02040502050505030304" pitchFamily="18" charset="0"/>
              </a:rPr>
              <a:t>de déchets collectés en porte-à-porte </a:t>
            </a:r>
            <a:r>
              <a:rPr lang="fr-FR" sz="1600" b="1" dirty="0">
                <a:effectLst>
                  <a:outerShdw blurRad="38100" dist="38100" dir="2700000" algn="tl">
                    <a:srgbClr val="000000">
                      <a:alpha val="43137"/>
                    </a:srgbClr>
                  </a:outerShdw>
                </a:effectLst>
                <a:latin typeface="Palatino Linotype" panose="02040502050505030304" pitchFamily="18" charset="0"/>
              </a:rPr>
              <a:t>164,8 Kg </a:t>
            </a:r>
            <a:r>
              <a:rPr lang="fr-FR" sz="1600" dirty="0">
                <a:effectLst>
                  <a:outerShdw blurRad="38100" dist="38100" dir="2700000" algn="tl">
                    <a:srgbClr val="000000">
                      <a:alpha val="43137"/>
                    </a:srgbClr>
                  </a:outerShdw>
                </a:effectLst>
                <a:latin typeface="Palatino Linotype" panose="02040502050505030304" pitchFamily="18" charset="0"/>
              </a:rPr>
              <a:t>de déchets ordures ménagères produit par habitant par an, contre </a:t>
            </a:r>
            <a:r>
              <a:rPr lang="fr-FR" sz="1600" b="1" dirty="0">
                <a:effectLst>
                  <a:outerShdw blurRad="38100" dist="38100" dir="2700000" algn="tl">
                    <a:srgbClr val="000000">
                      <a:alpha val="43137"/>
                    </a:srgbClr>
                  </a:outerShdw>
                </a:effectLst>
                <a:latin typeface="Palatino Linotype" panose="02040502050505030304" pitchFamily="18" charset="0"/>
              </a:rPr>
              <a:t>218 Kg </a:t>
            </a:r>
            <a:r>
              <a:rPr lang="fr-FR" sz="1600" dirty="0">
                <a:effectLst>
                  <a:outerShdw blurRad="38100" dist="38100" dir="2700000" algn="tl">
                    <a:srgbClr val="000000">
                      <a:alpha val="43137"/>
                    </a:srgbClr>
                  </a:outerShdw>
                </a:effectLst>
                <a:latin typeface="Palatino Linotype" panose="02040502050505030304" pitchFamily="18" charset="0"/>
              </a:rPr>
              <a:t>par habitants par an en 2016.</a:t>
            </a:r>
          </a:p>
        </p:txBody>
      </p:sp>
      <p:sp>
        <p:nvSpPr>
          <p:cNvPr id="11" name="ZoneTexte 10">
            <a:extLst>
              <a:ext uri="{FF2B5EF4-FFF2-40B4-BE49-F238E27FC236}">
                <a16:creationId xmlns:a16="http://schemas.microsoft.com/office/drawing/2014/main" id="{87624256-DD3A-9324-4DD1-0FB8F412DB11}"/>
              </a:ext>
            </a:extLst>
          </p:cNvPr>
          <p:cNvSpPr txBox="1"/>
          <p:nvPr/>
        </p:nvSpPr>
        <p:spPr>
          <a:xfrm>
            <a:off x="6929120" y="3733350"/>
            <a:ext cx="5140960" cy="1477328"/>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fr-FR" sz="1600" dirty="0">
                <a:effectLst>
                  <a:outerShdw blurRad="38100" dist="38100" dir="2700000" algn="tl">
                    <a:srgbClr val="000000">
                      <a:alpha val="43137"/>
                    </a:srgbClr>
                  </a:outerShdw>
                </a:effectLst>
                <a:latin typeface="Palatino Linotype" panose="02040502050505030304" pitchFamily="18" charset="0"/>
              </a:rPr>
              <a:t>Diminution des quantités de verres, papiers et emballages concernés par les extensions de consignes de tri.</a:t>
            </a:r>
          </a:p>
          <a:p>
            <a:endParaRPr lang="fr-FR" dirty="0"/>
          </a:p>
        </p:txBody>
      </p:sp>
      <p:sp>
        <p:nvSpPr>
          <p:cNvPr id="2" name="ZoneTexte 1">
            <a:extLst>
              <a:ext uri="{FF2B5EF4-FFF2-40B4-BE49-F238E27FC236}">
                <a16:creationId xmlns:a16="http://schemas.microsoft.com/office/drawing/2014/main" id="{E94E5316-DB50-D67E-CAFC-879D2453C88A}"/>
              </a:ext>
            </a:extLst>
          </p:cNvPr>
          <p:cNvSpPr txBox="1"/>
          <p:nvPr/>
        </p:nvSpPr>
        <p:spPr>
          <a:xfrm>
            <a:off x="5068389" y="5788545"/>
            <a:ext cx="6499349" cy="646331"/>
          </a:xfrm>
          <a:prstGeom prst="rect">
            <a:avLst/>
          </a:prstGeom>
          <a:noFill/>
        </p:spPr>
        <p:txBody>
          <a:bodyPr wrap="square" rtlCol="0">
            <a:spAutoFit/>
          </a:bodyPr>
          <a:lstStyle/>
          <a:p>
            <a:pPr algn="just"/>
            <a:r>
              <a:rPr lang="fr-FR" b="1" dirty="0">
                <a:solidFill>
                  <a:srgbClr val="FF0000"/>
                </a:solidFill>
                <a:effectLst>
                  <a:outerShdw blurRad="38100" dist="38100" dir="2700000" algn="tl">
                    <a:srgbClr val="000000">
                      <a:alpha val="43137"/>
                    </a:srgbClr>
                  </a:outerShdw>
                </a:effectLst>
                <a:latin typeface="Palatino Linotype" panose="02040502050505030304" pitchFamily="18" charset="0"/>
              </a:rPr>
              <a:t>Pollution des sols, obtention d’un compost enrichi en ET, risque de contamination des sols et des plantes</a:t>
            </a:r>
          </a:p>
        </p:txBody>
      </p:sp>
      <p:sp>
        <p:nvSpPr>
          <p:cNvPr id="9" name="ZoneTexte 8">
            <a:extLst>
              <a:ext uri="{FF2B5EF4-FFF2-40B4-BE49-F238E27FC236}">
                <a16:creationId xmlns:a16="http://schemas.microsoft.com/office/drawing/2014/main" id="{1461B5E0-8865-7EEE-6FF3-36A8300E836E}"/>
              </a:ext>
            </a:extLst>
          </p:cNvPr>
          <p:cNvSpPr txBox="1"/>
          <p:nvPr/>
        </p:nvSpPr>
        <p:spPr>
          <a:xfrm>
            <a:off x="624262" y="5927044"/>
            <a:ext cx="3885620" cy="369332"/>
          </a:xfrm>
          <a:prstGeom prst="rect">
            <a:avLst/>
          </a:prstGeom>
          <a:noFill/>
        </p:spPr>
        <p:txBody>
          <a:bodyPr wrap="square" rtlCol="0">
            <a:spAutoFit/>
          </a:bodyPr>
          <a:lstStyle/>
          <a:p>
            <a:pPr algn="ctr"/>
            <a:r>
              <a:rPr lang="fr-FR" b="1" dirty="0">
                <a:solidFill>
                  <a:srgbClr val="FF0000"/>
                </a:solidFill>
                <a:effectLst>
                  <a:outerShdw blurRad="38100" dist="38100" dir="2700000" algn="tl">
                    <a:srgbClr val="000000">
                      <a:alpha val="43137"/>
                    </a:srgbClr>
                  </a:outerShdw>
                </a:effectLst>
                <a:latin typeface="Palatino Linotype" panose="02040502050505030304" pitchFamily="18" charset="0"/>
              </a:rPr>
              <a:t>Gestion inadéquate des biodéchets </a:t>
            </a:r>
            <a:endParaRPr lang="fr-FR" b="1" dirty="0">
              <a:solidFill>
                <a:srgbClr val="FF0000"/>
              </a:solidFill>
              <a:effectLst>
                <a:outerShdw blurRad="38100" dist="38100" dir="2700000" algn="tl">
                  <a:srgbClr val="000000">
                    <a:alpha val="43137"/>
                  </a:srgbClr>
                </a:outerShdw>
              </a:effectLst>
            </a:endParaRPr>
          </a:p>
        </p:txBody>
      </p:sp>
      <p:sp>
        <p:nvSpPr>
          <p:cNvPr id="12" name="Flèche : droite 11">
            <a:extLst>
              <a:ext uri="{FF2B5EF4-FFF2-40B4-BE49-F238E27FC236}">
                <a16:creationId xmlns:a16="http://schemas.microsoft.com/office/drawing/2014/main" id="{35BC3481-D23A-6341-D158-F3161862775F}"/>
              </a:ext>
            </a:extLst>
          </p:cNvPr>
          <p:cNvSpPr/>
          <p:nvPr/>
        </p:nvSpPr>
        <p:spPr>
          <a:xfrm>
            <a:off x="4454436" y="6013460"/>
            <a:ext cx="600891" cy="19649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4373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8932D-A228-0E87-209C-6F13DD3B799B}"/>
            </a:ext>
          </a:extLst>
        </p:cNvPr>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C7651F3C-49E6-2758-E440-FF2F250351DE}"/>
              </a:ext>
            </a:extLst>
          </p:cNvPr>
          <p:cNvSpPr>
            <a:spLocks noGrp="1"/>
          </p:cNvSpPr>
          <p:nvPr>
            <p:ph type="sldNum" sz="quarter" idx="12"/>
          </p:nvPr>
        </p:nvSpPr>
        <p:spPr>
          <a:xfrm>
            <a:off x="9448800" y="6492875"/>
            <a:ext cx="2743200" cy="365125"/>
          </a:xfrm>
        </p:spPr>
        <p:txBody>
          <a:bodyPr/>
          <a:lstStyle/>
          <a:p>
            <a:fld id="{6A5FCD6D-F4E6-4B9A-BABF-3CE1730FD23A}" type="slidenum">
              <a:rPr lang="fr-FR" sz="2000" b="1" smtClean="0">
                <a:solidFill>
                  <a:schemeClr val="tx1"/>
                </a:solidFill>
                <a:latin typeface="Palatino Linotype" panose="02040502050505030304" pitchFamily="18" charset="0"/>
              </a:rPr>
              <a:t>9</a:t>
            </a:fld>
            <a:endParaRPr lang="fr-FR" sz="2000" b="1" dirty="0">
              <a:solidFill>
                <a:schemeClr val="tx1"/>
              </a:solidFill>
              <a:latin typeface="Palatino Linotype" panose="02040502050505030304" pitchFamily="18" charset="0"/>
            </a:endParaRPr>
          </a:p>
        </p:txBody>
      </p:sp>
      <p:sp>
        <p:nvSpPr>
          <p:cNvPr id="5" name="Rectangle 4">
            <a:extLst>
              <a:ext uri="{FF2B5EF4-FFF2-40B4-BE49-F238E27FC236}">
                <a16:creationId xmlns:a16="http://schemas.microsoft.com/office/drawing/2014/main" id="{44021336-ED2F-A166-2B93-E1EC5E94F9FF}"/>
              </a:ext>
            </a:extLst>
          </p:cNvPr>
          <p:cNvSpPr/>
          <p:nvPr/>
        </p:nvSpPr>
        <p:spPr>
          <a:xfrm>
            <a:off x="0" y="-4241"/>
            <a:ext cx="12192000" cy="873572"/>
          </a:xfrm>
          <a:prstGeom prst="rect">
            <a:avLst/>
          </a:prstGeom>
          <a:blipFill>
            <a:blip r:embed="rId3"/>
            <a:tile tx="0" ty="0" sx="100000" sy="100000" flip="none" algn="tl"/>
          </a:blip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500" b="1" dirty="0">
                <a:solidFill>
                  <a:schemeClr val="tx1"/>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Introduction (6/7)</a:t>
            </a:r>
          </a:p>
        </p:txBody>
      </p:sp>
      <p:sp>
        <p:nvSpPr>
          <p:cNvPr id="2" name="ZoneTexte 1">
            <a:extLst>
              <a:ext uri="{FF2B5EF4-FFF2-40B4-BE49-F238E27FC236}">
                <a16:creationId xmlns:a16="http://schemas.microsoft.com/office/drawing/2014/main" id="{6C9C8EE8-4D2B-BE77-A068-422C4302D8DD}"/>
              </a:ext>
            </a:extLst>
          </p:cNvPr>
          <p:cNvSpPr txBox="1"/>
          <p:nvPr/>
        </p:nvSpPr>
        <p:spPr>
          <a:xfrm>
            <a:off x="102991" y="1778197"/>
            <a:ext cx="11986016" cy="1123193"/>
          </a:xfrm>
          <a:prstGeom prst="rect">
            <a:avLst/>
          </a:prstGeom>
          <a:noFill/>
          <a:ln w="12700">
            <a:solidFill>
              <a:schemeClr val="tx1"/>
            </a:solidFill>
          </a:ln>
        </p:spPr>
        <p:txBody>
          <a:bodyPr wrap="square" rtlCol="0">
            <a:spAutoFit/>
          </a:bodyPr>
          <a:lstStyle/>
          <a:p>
            <a:pPr algn="just">
              <a:lnSpc>
                <a:spcPct val="200000"/>
              </a:lnSpc>
            </a:pPr>
            <a:r>
              <a:rPr lang="fr-FR" dirty="0">
                <a:effectLst>
                  <a:outerShdw blurRad="38100" dist="38100" dir="2700000" algn="tl">
                    <a:srgbClr val="000000">
                      <a:alpha val="43137"/>
                    </a:srgbClr>
                  </a:outerShdw>
                </a:effectLst>
                <a:latin typeface="Palatino Linotype" panose="02040502050505030304" pitchFamily="18" charset="0"/>
              </a:rPr>
              <a:t>Déterminer la qualité des composts produits à base de biodéchets sur les territoires de Dschang (Cameroun) et de Nantes Métropole (France) afin de faire ressortir leurs effets sur les plans agronomique, environnemental et sanitaire</a:t>
            </a:r>
            <a:endParaRPr lang="fr-FR" dirty="0">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endParaRPr>
          </a:p>
        </p:txBody>
      </p:sp>
      <p:sp>
        <p:nvSpPr>
          <p:cNvPr id="6" name="ZoneTexte 5">
            <a:extLst>
              <a:ext uri="{FF2B5EF4-FFF2-40B4-BE49-F238E27FC236}">
                <a16:creationId xmlns:a16="http://schemas.microsoft.com/office/drawing/2014/main" id="{F9EC2AB9-55D5-ADEA-165F-27F66700EC23}"/>
              </a:ext>
            </a:extLst>
          </p:cNvPr>
          <p:cNvSpPr txBox="1"/>
          <p:nvPr/>
        </p:nvSpPr>
        <p:spPr>
          <a:xfrm>
            <a:off x="4006487" y="969821"/>
            <a:ext cx="4179024" cy="707886"/>
          </a:xfrm>
          <a:prstGeom prst="rect">
            <a:avLst/>
          </a:prstGeom>
          <a:noFill/>
        </p:spPr>
        <p:txBody>
          <a:bodyPr wrap="square" rtlCol="0">
            <a:spAutoFit/>
          </a:bodyPr>
          <a:lstStyle/>
          <a:p>
            <a:pPr algn="ctr"/>
            <a:r>
              <a:rPr lang="fr-FR" sz="4000" b="1" u="sng" dirty="0">
                <a:solidFill>
                  <a:schemeClr val="accent2">
                    <a:lumMod val="75000"/>
                  </a:schemeClr>
                </a:solidFill>
                <a:effectLst>
                  <a:outerShdw blurRad="38100" dist="38100" dir="2700000" algn="tl">
                    <a:srgbClr val="000000">
                      <a:alpha val="43137"/>
                    </a:srgbClr>
                  </a:outerShdw>
                </a:effectLst>
                <a:latin typeface="Palatino Linotype" panose="02040502050505030304" pitchFamily="18" charset="0"/>
                <a:cs typeface="Times New Roman" panose="02020603050405020304" pitchFamily="18" charset="0"/>
              </a:rPr>
              <a:t>Objectif général</a:t>
            </a:r>
            <a:endParaRPr lang="fr-FR" sz="4000" u="sng"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4107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TM10001105[[fn=Cadrage]]</Template>
  <TotalTime>51349</TotalTime>
  <Words>10267</Words>
  <Application>Microsoft Office PowerPoint</Application>
  <PresentationFormat>Grand écran</PresentationFormat>
  <Paragraphs>1123</Paragraphs>
  <Slides>51</Slides>
  <Notes>44</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51</vt:i4>
      </vt:variant>
    </vt:vector>
  </HeadingPairs>
  <TitlesOfParts>
    <vt:vector size="60" baseType="lpstr">
      <vt:lpstr>Aptos</vt:lpstr>
      <vt:lpstr>Arial</vt:lpstr>
      <vt:lpstr>Calibri</vt:lpstr>
      <vt:lpstr>Calibri Light</vt:lpstr>
      <vt:lpstr>Cambria Math</vt:lpstr>
      <vt:lpstr>Palatino Linotype</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Denis LEKEMO</dc:creator>
  <cp:lastModifiedBy>Denis LEKEMO</cp:lastModifiedBy>
  <cp:revision>81</cp:revision>
  <dcterms:created xsi:type="dcterms:W3CDTF">2025-02-24T08:32:34Z</dcterms:created>
  <dcterms:modified xsi:type="dcterms:W3CDTF">2026-07-20T21:36:01Z</dcterms:modified>
</cp:coreProperties>
</file>