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2" r:id="rId2"/>
    <p:sldId id="313" r:id="rId3"/>
    <p:sldId id="314" r:id="rId4"/>
    <p:sldId id="281" r:id="rId5"/>
    <p:sldId id="344" r:id="rId6"/>
    <p:sldId id="345" r:id="rId7"/>
    <p:sldId id="32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6A1E"/>
    <a:srgbClr val="FF9A31"/>
    <a:srgbClr val="66647C"/>
    <a:srgbClr val="333F50"/>
    <a:srgbClr val="ED7D31"/>
    <a:srgbClr val="309AB5"/>
    <a:srgbClr val="2E75B6"/>
    <a:srgbClr val="FF952F"/>
    <a:srgbClr val="7C7C7C"/>
    <a:srgbClr val="0F0D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5872" autoAdjust="0"/>
  </p:normalViewPr>
  <p:slideViewPr>
    <p:cSldViewPr snapToGrid="0">
      <p:cViewPr>
        <p:scale>
          <a:sx n="78" d="100"/>
          <a:sy n="78" d="100"/>
        </p:scale>
        <p:origin x="-396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0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D47E7-C3D8-4E28-8618-536C122F3553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E263A-0C57-468F-BD34-0B340E607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69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65F9-CAA0-45D3-A5D4-C1CD178E661F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E8E-1392-4767-AA59-25EA9AAA3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93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65F9-CAA0-45D3-A5D4-C1CD178E661F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E8E-1392-4767-AA59-25EA9AAA3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1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65F9-CAA0-45D3-A5D4-C1CD178E661F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E8E-1392-4767-AA59-25EA9AAA3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34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65F9-CAA0-45D3-A5D4-C1CD178E661F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E8E-1392-4767-AA59-25EA9AAA3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31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65F9-CAA0-45D3-A5D4-C1CD178E661F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E8E-1392-4767-AA59-25EA9AAA3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27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65F9-CAA0-45D3-A5D4-C1CD178E661F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E8E-1392-4767-AA59-25EA9AAA3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99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65F9-CAA0-45D3-A5D4-C1CD178E661F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E8E-1392-4767-AA59-25EA9AAA3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85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65F9-CAA0-45D3-A5D4-C1CD178E661F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E8E-1392-4767-AA59-25EA9AAA3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3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65F9-CAA0-45D3-A5D4-C1CD178E661F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E8E-1392-4767-AA59-25EA9AAA3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40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65F9-CAA0-45D3-A5D4-C1CD178E661F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E8E-1392-4767-AA59-25EA9AAA3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16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65F9-CAA0-45D3-A5D4-C1CD178E661F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E8E-1392-4767-AA59-25EA9AAA3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46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365F9-CAA0-45D3-A5D4-C1CD178E661F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6FE8E-1392-4767-AA59-25EA9AAA3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55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537111" y="259309"/>
            <a:ext cx="8611725" cy="53226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  <a:defRPr/>
            </a:pPr>
            <a:r>
              <a:rPr lang="fr-FR" sz="2800" b="1" i="1" kern="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Ecrans de sponsoring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64610"/>
              </p:ext>
            </p:extLst>
          </p:nvPr>
        </p:nvGraphicFramePr>
        <p:xfrm>
          <a:off x="2388497" y="714467"/>
          <a:ext cx="9208247" cy="5857031"/>
        </p:xfrm>
        <a:graphic>
          <a:graphicData uri="http://schemas.openxmlformats.org/drawingml/2006/table">
            <a:tbl>
              <a:tblPr/>
              <a:tblGrid>
                <a:gridCol w="494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29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60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78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6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N°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DESIGNATION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CONTREPARTIE EN FCFA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Hors Taxes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CONTREPARTIE EN EUROS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 stand de 200 m2 + 5 stands de 9m² pour vos partenaires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100</a:t>
                      </a:r>
                      <a:r>
                        <a:rPr lang="fr-F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000 000   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152 207             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Partenaire majeur de l’Université de Dschang / </a:t>
                      </a: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Branding exclusif des infrastructures d’accueil et de restauration  des U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Bannière 350x200 pixels sur le site internet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Insertion 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4</a:t>
                      </a:r>
                      <a:r>
                        <a:rPr lang="fr-FR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ème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de couverture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dans le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Guide bilingue des Jeux  (Guide du participant)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Insertion 4ème de couverture dans le Quotidien bilingue des jeux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Insertion dans la plaquette des Jeux</a:t>
                      </a:r>
                    </a:p>
                  </a:txBody>
                  <a:tcPr marL="8737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5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mins de présentation produit lors de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 mi-temps des rencontres sportives collectives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8737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3415757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Pose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de votre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Arche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à  l’intérieur des 3 sites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Insertion de votre logo sur les supports de communication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 m² d'Habillage du mur principal de chaque site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415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Disposition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de vos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hôtesses à la cérémonie d'ouverture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Pose de banderole de rue à l'entrée du site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4175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Présence de votre logo sur les supports média autour de l'événement (Banderoles, Affiches 4x3  et 6x3, affichette 40x60, spot tv...)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Pose de 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20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Flying banners sur le parcours des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sites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4710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03 diffusions de spots radio tous les jours de l'évènement sur la sonorisation du site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Branding de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 aires de jeu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Présence de votre logo sur les cartons d’invitation des autorités administratives et sur le  cordon des badges du Village des jeux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Habillage des hôtesses et stewards aux couleurs de votre marque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B8A39EE-10CF-4BDF-9B82-FEC38EC2A05C}"/>
              </a:ext>
            </a:extLst>
          </p:cNvPr>
          <p:cNvSpPr/>
          <p:nvPr/>
        </p:nvSpPr>
        <p:spPr>
          <a:xfrm>
            <a:off x="632541" y="1415159"/>
            <a:ext cx="1814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PACKAGE GOLD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A054CBEE-4C67-4EB5-A9DE-F42398A3A3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41" y="2442949"/>
            <a:ext cx="1757650" cy="173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7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537111" y="259309"/>
            <a:ext cx="8611725" cy="53226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  <a:defRPr/>
            </a:pPr>
            <a:r>
              <a:rPr lang="fr-FR" sz="2800" b="1" i="1" kern="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Ecrans de sponsoring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14760"/>
              </p:ext>
            </p:extLst>
          </p:nvPr>
        </p:nvGraphicFramePr>
        <p:xfrm>
          <a:off x="2537111" y="970849"/>
          <a:ext cx="9194704" cy="5215446"/>
        </p:xfrm>
        <a:graphic>
          <a:graphicData uri="http://schemas.openxmlformats.org/drawingml/2006/table">
            <a:tbl>
              <a:tblPr/>
              <a:tblGrid>
                <a:gridCol w="494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29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60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42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6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N°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DESIGNATION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CONTREPARTIE EN FCFA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Hors Taxes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CONTREPARTIE EN EUROS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 stand de 100 m2 + 5 stands de 9m² pour vos partenaires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65</a:t>
                      </a:r>
                      <a:r>
                        <a:rPr lang="fr-F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000 000   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98 207                     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Insertion de votre logo dans le plan d'exposition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Votre présence sur le fond de scène officiel de l’évènement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Bannière 350x200 pixels sur le site internet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Insertion 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2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ème de couverture dans  le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Guide Bilingue des jeux (Guide du participant)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Insertion 2ème de couverture dans le Quotidien bilingue des Jeux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5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mins de présentation produit lors de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 mi-temps des rencontres sportives collectives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8737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Pose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de votre a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rche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sur les 3 sites (Dschang, </a:t>
                      </a:r>
                      <a:r>
                        <a:rPr lang="fr-FR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Bandjoun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, Foumban)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Insertion de votre logo sur tous les supports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 m² d'Habillage du mur principal de chaque du site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Pose de banderole de rue à l'entrée du site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75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Présence de votre logo sur les supports média autour de l'événement (Banderoles, Affiches 4x3  et 6x3, affichette 40x60, spot tv...)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Pose de 10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Flying banners sur le parcours du site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4710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03 diffusions de spots radio tous les jours de l'évènement sur la sonorisation du site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Branding de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 aires de jeu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Habillage des hôtesses et stewards aux couleurs de votre marque (</a:t>
                      </a:r>
                      <a:r>
                        <a:rPr lang="fr-FR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offre soumise à conditions)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algn="l" fontAlgn="t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C4F3D7F-AD08-415F-B6E9-5A31EA23BC1D}"/>
              </a:ext>
            </a:extLst>
          </p:cNvPr>
          <p:cNvSpPr/>
          <p:nvPr/>
        </p:nvSpPr>
        <p:spPr>
          <a:xfrm>
            <a:off x="632541" y="1415159"/>
            <a:ext cx="1814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PACKAGE SILVER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630798DE-2EAA-4D90-B5A4-AE27797507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381" y="2524836"/>
            <a:ext cx="1271236" cy="12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2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537111" y="259309"/>
            <a:ext cx="8611725" cy="53226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  <a:defRPr/>
            </a:pPr>
            <a:r>
              <a:rPr lang="fr-FR" sz="2800" b="1" i="1" kern="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Ecrans de sponsoring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998472"/>
              </p:ext>
            </p:extLst>
          </p:nvPr>
        </p:nvGraphicFramePr>
        <p:xfrm>
          <a:off x="2537111" y="970849"/>
          <a:ext cx="9194704" cy="4545580"/>
        </p:xfrm>
        <a:graphic>
          <a:graphicData uri="http://schemas.openxmlformats.org/drawingml/2006/table">
            <a:tbl>
              <a:tblPr/>
              <a:tblGrid>
                <a:gridCol w="494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29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60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42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6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N°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6A1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DESIGNATION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6A1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CONTREPARTIE EN FCFA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Hors Taxes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6A1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CONTREPARTIE EN EUROS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6A1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 stand de 100 m2 + 5 stands de 9m² pour vos partenaires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50</a:t>
                      </a:r>
                      <a:r>
                        <a:rPr lang="fr-F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000 000   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76103         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Insertion de votre logo dans le plan d'exposition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Votre présence sur le fond de scène officiel de l’évènement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Bannière 350x200 pixels sur le site internet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Insertion 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3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ème de couverture dans le 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Journal des jeux (Guide du participant)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Insertion 3ème de couverture dans le Quotidien bilingue des jeux 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3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mins de présentation produit avant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les rencontres sportives collectives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8737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Pose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de votre a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rche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sur les 3 sites (Dschang, </a:t>
                      </a:r>
                      <a:r>
                        <a:rPr lang="fr-FR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Bandjoun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, Foumban)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Insertion de votre logo sur l'invitation de la soirée de clôture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 m² d'Habillage du mur principal de chaque site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Pose de banderole de rue à l'entrée du site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75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Présence de votre logo sur l'ensemble des supports média autour de l'événement (Banderoles, Affiches 4x3  et 6x3, affichette 40x60, spot tv...)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Pose de 10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Flying banners sur le parcours du site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4710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03 diffusions de spots radio tous les jours de l'évènement sur la sonorisation du site</a:t>
                      </a: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Branding de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 aires de jeu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57273" marR="8737" marT="87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051E645-F4A7-4233-9342-9835D05EE481}"/>
              </a:ext>
            </a:extLst>
          </p:cNvPr>
          <p:cNvSpPr/>
          <p:nvPr/>
        </p:nvSpPr>
        <p:spPr>
          <a:xfrm>
            <a:off x="632541" y="1415159"/>
            <a:ext cx="1814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PACKAGE </a:t>
            </a:r>
            <a:r>
              <a:rPr lang="fr-FR" sz="2400" b="1" kern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BRONZE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0E8904EC-EF8B-4B21-A703-381A03972E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29" y="2511188"/>
            <a:ext cx="1703629" cy="169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1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Espace réservé du contenu 2"/>
          <p:cNvSpPr>
            <a:spLocks noGrp="1"/>
          </p:cNvSpPr>
          <p:nvPr/>
        </p:nvSpPr>
        <p:spPr>
          <a:xfrm>
            <a:off x="6331594" y="3248399"/>
            <a:ext cx="2140670" cy="6138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fr-FR" sz="800" b="1" dirty="0">
              <a:latin typeface="Century Gothic" panose="020B0502020202020204" pitchFamily="34" charset="0"/>
            </a:endParaRPr>
          </a:p>
        </p:txBody>
      </p:sp>
      <p:sp>
        <p:nvSpPr>
          <p:cNvPr id="1048781" name="ZoneTexte 9"/>
          <p:cNvSpPr txBox="1"/>
          <p:nvPr/>
        </p:nvSpPr>
        <p:spPr>
          <a:xfrm>
            <a:off x="2623087" y="243350"/>
            <a:ext cx="85895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Offre commerciale            A la Carte</a:t>
            </a:r>
          </a:p>
        </p:txBody>
      </p:sp>
      <p:pic>
        <p:nvPicPr>
          <p:cNvPr id="20972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7822" y="187452"/>
            <a:ext cx="696355" cy="655074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14" name="Tableau 6">
            <a:extLst>
              <a:ext uri="{FF2B5EF4-FFF2-40B4-BE49-F238E27FC236}">
                <a16:creationId xmlns="" xmlns:a16="http://schemas.microsoft.com/office/drawing/2014/main" id="{8852ADDF-9292-4AA1-8E4C-270311E23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912644"/>
              </p:ext>
            </p:extLst>
          </p:nvPr>
        </p:nvGraphicFramePr>
        <p:xfrm>
          <a:off x="1631577" y="1415683"/>
          <a:ext cx="9148930" cy="3841097"/>
        </p:xfrm>
        <a:graphic>
          <a:graphicData uri="http://schemas.openxmlformats.org/drawingml/2006/table">
            <a:tbl>
              <a:tblPr/>
              <a:tblGrid>
                <a:gridCol w="7978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36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47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53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44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08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  <a:t>N°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Rubrique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Détails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Contrepartie en FCFA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Hors Taxes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Contrepartie en Euro Hors Taxe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7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Stands d'exposition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Un stand de 25m²  à Dschang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1 000 000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4159" marR="4159" marT="38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8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4159" marR="4159" marT="38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81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Un stand de 9m² à Dschang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350 000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/>
                    </a:p>
                  </a:txBody>
                  <a:tcPr marL="4159" marR="4159" marT="38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90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4159" marR="4159" marT="38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54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Un stand de 25 m2 à Dschang + 1 stand 9m2 sur un autre site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1 150 000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159" marR="4159" marT="38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359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  <a:t>4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Plaquette officielle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Insertion pleine page dans le Quotidien bilingue des Jeux 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1 500 000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4159" marR="4159" marT="38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5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  <a:t>5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Insertion demi-page dans le Guide Bilingue des Jeux 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800 000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/>
                    </a:p>
                  </a:txBody>
                  <a:tcPr marL="4159" marR="4159" marT="38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  <a:t>6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64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Insertion dans la plaquette des JU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2 000 000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159" marR="4159" marT="38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49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  <a:t>7</a:t>
                      </a:r>
                      <a:b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</a:b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  <a:t/>
                      </a:r>
                      <a:b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</a:b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  <a:t/>
                      </a:r>
                      <a:b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</a:b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  <a:t>8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Double page centrale dans la plaquette des JU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3 000 000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4159" marR="4159" marT="38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Espace réservé du contenu 2"/>
          <p:cNvSpPr>
            <a:spLocks noGrp="1"/>
          </p:cNvSpPr>
          <p:nvPr/>
        </p:nvSpPr>
        <p:spPr>
          <a:xfrm>
            <a:off x="6331594" y="3248399"/>
            <a:ext cx="2140670" cy="6138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fr-FR" sz="800" b="1" dirty="0">
              <a:latin typeface="Century Gothic" panose="020B0502020202020204" pitchFamily="34" charset="0"/>
            </a:endParaRPr>
          </a:p>
        </p:txBody>
      </p:sp>
      <p:sp>
        <p:nvSpPr>
          <p:cNvPr id="1048781" name="ZoneTexte 9"/>
          <p:cNvSpPr txBox="1"/>
          <p:nvPr/>
        </p:nvSpPr>
        <p:spPr>
          <a:xfrm>
            <a:off x="2623087" y="243350"/>
            <a:ext cx="85895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Offre commerciale            A la Carte</a:t>
            </a:r>
          </a:p>
        </p:txBody>
      </p:sp>
      <p:pic>
        <p:nvPicPr>
          <p:cNvPr id="20972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7822" y="187452"/>
            <a:ext cx="696355" cy="655074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6" name="Tableau 6">
            <a:extLst>
              <a:ext uri="{FF2B5EF4-FFF2-40B4-BE49-F238E27FC236}">
                <a16:creationId xmlns="" xmlns:a16="http://schemas.microsoft.com/office/drawing/2014/main" id="{44D4EC11-7855-495A-B3B0-D964CA307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07942"/>
              </p:ext>
            </p:extLst>
          </p:nvPr>
        </p:nvGraphicFramePr>
        <p:xfrm>
          <a:off x="1174376" y="980498"/>
          <a:ext cx="10094259" cy="4905187"/>
        </p:xfrm>
        <a:graphic>
          <a:graphicData uri="http://schemas.openxmlformats.org/drawingml/2006/table">
            <a:tbl>
              <a:tblPr/>
              <a:tblGrid>
                <a:gridCol w="6275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4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361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57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274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7785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  <a:t>N°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Rubriques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Détails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Contrepartie en FCFA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Hors Taxes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Contrepartie en Euro Hors Taxe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4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  <a:t>9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Divers </a:t>
                      </a: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branding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 et insertion sur les autres supports de communication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Branding d’une aire de jeux (discipline sportive au choix)</a:t>
                      </a:r>
                    </a:p>
                  </a:txBody>
                  <a:tcPr marL="4159" marR="4159" marT="3839" marB="0" anchor="b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5 000 000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4159" marR="4159" marT="38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434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  <a:t>10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Pose d’une banderole de rue dans la ville de Douala</a:t>
                      </a:r>
                    </a:p>
                  </a:txBody>
                  <a:tcPr marL="4159" marR="4159" marT="3839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500 000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4159" marR="4159" marT="38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3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  <a:t>11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Pose d’une banderole dans la ville de Dschang</a:t>
                      </a:r>
                    </a:p>
                  </a:txBody>
                  <a:tcPr marL="4159" marR="4159" marT="3839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600 000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159" marR="4159" marT="38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39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  <a:t>12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Pose d’une banderole à </a:t>
                      </a: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Bandjoun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/Foumban/ Bafoussam</a:t>
                      </a:r>
                    </a:p>
                  </a:txBody>
                  <a:tcPr marL="4159" marR="4159" marT="3839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600 000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4159" marR="4159" marT="38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31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  <a:t>13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Pose de 2 Flying banners sur un site de la compétition</a:t>
                      </a:r>
                    </a:p>
                  </a:txBody>
                  <a:tcPr marL="4159" marR="4159" marT="3839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600  000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4159" marR="4159" marT="38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52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  <a:t>14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Insertion de votre logo sur  les supports de communication de l’événement </a:t>
                      </a: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(banderoles, affichettes, spot TV, bannière web, animatique 3D, </a:t>
                      </a:r>
                      <a:r>
                        <a:rPr kumimoji="0" 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photocall</a:t>
                      </a: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, </a:t>
                      </a:r>
                      <a:r>
                        <a:rPr kumimoji="0" 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video</a:t>
                      </a: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advertising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)</a:t>
                      </a:r>
                    </a:p>
                  </a:txBody>
                  <a:tcPr marL="4159" marR="4159" marT="3839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3 000 000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4159" marR="4159" marT="38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6912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15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Pose d’une banderole sur un site de la compétition</a:t>
                      </a:r>
                    </a:p>
                  </a:txBody>
                  <a:tcPr marL="4159" marR="4159" marT="3839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700 000 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4159" marR="4159" marT="38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7099">
                <a:tc vMerge="1"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 marL="4159" marR="4159" marT="38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Pose de 06 roll-up sur les trois sites de la compétition</a:t>
                      </a:r>
                    </a:p>
                  </a:txBody>
                  <a:tcPr marL="4159" marR="4159" marT="3839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600 000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4159" marR="4159" marT="38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401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itchFamily="34" charset="-128"/>
                        </a:rPr>
                        <a:t>16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Pose des 06 roll-up sur les trois sites de la compétition</a:t>
                      </a:r>
                    </a:p>
                  </a:txBody>
                  <a:tcPr marL="4159" marR="4159" marT="3839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S PGothic" pitchFamily="34" charset="-128"/>
                        </a:rPr>
                        <a:t>600 000</a:t>
                      </a:r>
                    </a:p>
                  </a:txBody>
                  <a:tcPr marL="4159" marR="4159" marT="383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4159" marR="4159" marT="38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76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Espace réservé du contenu 2"/>
          <p:cNvSpPr>
            <a:spLocks noGrp="1"/>
          </p:cNvSpPr>
          <p:nvPr/>
        </p:nvSpPr>
        <p:spPr>
          <a:xfrm>
            <a:off x="6331594" y="3248399"/>
            <a:ext cx="2140670" cy="6138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fr-FR" sz="800" b="1" dirty="0">
              <a:latin typeface="Century Gothic" panose="020B0502020202020204" pitchFamily="34" charset="0"/>
            </a:endParaRPr>
          </a:p>
        </p:txBody>
      </p:sp>
      <p:sp>
        <p:nvSpPr>
          <p:cNvPr id="1048781" name="ZoneTexte 9"/>
          <p:cNvSpPr txBox="1"/>
          <p:nvPr/>
        </p:nvSpPr>
        <p:spPr>
          <a:xfrm>
            <a:off x="2623087" y="243350"/>
            <a:ext cx="85895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Offre commerciale            A la Carte</a:t>
            </a:r>
          </a:p>
        </p:txBody>
      </p:sp>
      <p:pic>
        <p:nvPicPr>
          <p:cNvPr id="20972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7822" y="187452"/>
            <a:ext cx="696355" cy="655074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2" name="Tableau 1">
            <a:extLst>
              <a:ext uri="{FF2B5EF4-FFF2-40B4-BE49-F238E27FC236}">
                <a16:creationId xmlns="" xmlns:a16="http://schemas.microsoft.com/office/drawing/2014/main" id="{C4E0BDB2-8E0F-4103-B456-3A4541096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327655"/>
              </p:ext>
            </p:extLst>
          </p:nvPr>
        </p:nvGraphicFramePr>
        <p:xfrm>
          <a:off x="1226194" y="1575095"/>
          <a:ext cx="10210800" cy="2667000"/>
        </p:xfrm>
        <a:graphic>
          <a:graphicData uri="http://schemas.openxmlformats.org/drawingml/2006/table">
            <a:tbl>
              <a:tblPr/>
              <a:tblGrid>
                <a:gridCol w="1769872">
                  <a:extLst>
                    <a:ext uri="{9D8B030D-6E8A-4147-A177-3AD203B41FA5}">
                      <a16:colId xmlns="" xmlns:a16="http://schemas.microsoft.com/office/drawing/2014/main" val="3520470202"/>
                    </a:ext>
                  </a:extLst>
                </a:gridCol>
                <a:gridCol w="1497584">
                  <a:extLst>
                    <a:ext uri="{9D8B030D-6E8A-4147-A177-3AD203B41FA5}">
                      <a16:colId xmlns="" xmlns:a16="http://schemas.microsoft.com/office/drawing/2014/main" val="4137450089"/>
                    </a:ext>
                  </a:extLst>
                </a:gridCol>
                <a:gridCol w="3970867">
                  <a:extLst>
                    <a:ext uri="{9D8B030D-6E8A-4147-A177-3AD203B41FA5}">
                      <a16:colId xmlns="" xmlns:a16="http://schemas.microsoft.com/office/drawing/2014/main" val="2190828316"/>
                    </a:ext>
                  </a:extLst>
                </a:gridCol>
                <a:gridCol w="1769872">
                  <a:extLst>
                    <a:ext uri="{9D8B030D-6E8A-4147-A177-3AD203B41FA5}">
                      <a16:colId xmlns="" xmlns:a16="http://schemas.microsoft.com/office/drawing/2014/main" val="2093648534"/>
                    </a:ext>
                  </a:extLst>
                </a:gridCol>
                <a:gridCol w="1202605">
                  <a:extLst>
                    <a:ext uri="{9D8B030D-6E8A-4147-A177-3AD203B41FA5}">
                      <a16:colId xmlns="" xmlns:a16="http://schemas.microsoft.com/office/drawing/2014/main" val="2737434080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Rubriques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Détails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Contrepartie en FCFA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Contrepartie en Euro Hors Taxe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8258901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Hors Taxes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4871874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PACKAGE BOISSON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Prise en charge totale des boissons hygiéniques pour la cérémonie d'ouverture avec 1000 invités (Ministres, Gouverneur, Recteurs, etc.)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35 000 000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2727375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Mise à disposition de boissons hygiéniques (eau minérale) aux sportifs durant les jeux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87348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Branding de chaque village des jeux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111016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Présentation comme Brasseur officiel des JU 2019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744759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Vente des boissons sur les différents sites de l'événement (vendeurs statiques et à pieds)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7278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84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537111" y="259309"/>
            <a:ext cx="8611725" cy="53226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  <a:defRPr/>
            </a:pPr>
            <a:r>
              <a:rPr lang="fr-FR" sz="2800" b="1" i="1" kern="0" dirty="0" err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Infoline</a:t>
            </a:r>
            <a:r>
              <a:rPr lang="fr-FR" sz="2800" b="1" i="1" kern="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 régisseur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3572242" y="1030775"/>
            <a:ext cx="7500989" cy="347364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Agence</a:t>
            </a: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est régisseur de l’évènement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Tel: +237  696.99.04.39 / 694.47.59.62 / 699 92 95 01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Email: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patrick_tuete@asceseconseil.com</a:t>
            </a:r>
          </a:p>
          <a:p>
            <a:pPr marL="1143000" marR="0" lvl="2" indent="-228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ornella_kouakou@asceseconseil.com</a:t>
            </a:r>
            <a:endParaRPr kumimoji="0" lang="fr-FR" sz="1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thomas_moanang@asceseconseil.com</a:t>
            </a:r>
            <a:endParaRPr kumimoji="0" lang="fr-FR" sz="1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Adresse: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576, Boulevard de la Liberté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Akwa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-Douala</a:t>
            </a:r>
          </a:p>
          <a:p>
            <a:pPr marL="1143000" marR="0" lvl="2" indent="-228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B.P.: 15470 Douala Cameroun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157649" y="4590534"/>
            <a:ext cx="4766539" cy="18462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lang="fr-FR" sz="1400" b="1" kern="0" dirty="0">
                <a:solidFill>
                  <a:srgbClr val="000000"/>
                </a:solidFill>
                <a:latin typeface="Century Gothic" pitchFamily="34" charset="0"/>
              </a:rPr>
              <a:t>Payement à l’o</a:t>
            </a:r>
            <a:r>
              <a:rPr lang="fr-FR" altLang="ja-JP" sz="1400" b="1" kern="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rdre de l’Université de DSCHANG</a:t>
            </a:r>
          </a:p>
          <a:p>
            <a:pPr lvl="0">
              <a:defRPr/>
            </a:pPr>
            <a:r>
              <a:rPr lang="fr-FR" sz="1400" b="1" kern="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BANQUE : CCA BANK</a:t>
            </a:r>
          </a:p>
          <a:p>
            <a:pPr lvl="0">
              <a:defRPr/>
            </a:pPr>
            <a:r>
              <a:rPr lang="fr-FR" sz="1400" b="1" kern="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CODE BANQUE: 10039</a:t>
            </a:r>
          </a:p>
          <a:p>
            <a:pPr lvl="0">
              <a:defRPr/>
            </a:pPr>
            <a:r>
              <a:rPr lang="fr-FR" sz="1400" b="1" kern="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CODE GUICHET: 10026</a:t>
            </a:r>
          </a:p>
          <a:p>
            <a:pPr lvl="0">
              <a:defRPr/>
            </a:pPr>
            <a:r>
              <a:rPr lang="fr-FR" sz="1400" b="1" kern="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NUMERO DE COMPTE: 00257129001</a:t>
            </a:r>
          </a:p>
          <a:p>
            <a:pPr lvl="0">
              <a:defRPr/>
            </a:pPr>
            <a:r>
              <a:rPr lang="fr-FR" sz="1400" b="1" kern="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CLE RIB : 21</a:t>
            </a:r>
          </a:p>
          <a:p>
            <a:pPr lvl="0">
              <a:defRPr/>
            </a:pPr>
            <a:r>
              <a:rPr lang="fr-FR" sz="1400" b="1" kern="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TITULAIRE DU COMPTE: UNIVERSITE DE DSCHANG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Image 1" descr="Description : ascèse blanc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348" y="1080060"/>
            <a:ext cx="1060571" cy="41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9223" r="14353" b="12691"/>
          <a:stretch/>
        </p:blipFill>
        <p:spPr>
          <a:xfrm>
            <a:off x="1208485" y="2064734"/>
            <a:ext cx="1937982" cy="140572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0"/>
          <a:stretch/>
        </p:blipFill>
        <p:spPr>
          <a:xfrm>
            <a:off x="1709850" y="4778667"/>
            <a:ext cx="1436617" cy="14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886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4736</TotalTime>
  <Words>1117</Words>
  <Application>Microsoft Office PowerPoint</Application>
  <PresentationFormat>Personnalisé</PresentationFormat>
  <Paragraphs>223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Contexte</dc:title>
  <dc:creator>Ascèse 3D</dc:creator>
  <cp:lastModifiedBy>vera</cp:lastModifiedBy>
  <cp:revision>1034</cp:revision>
  <dcterms:created xsi:type="dcterms:W3CDTF">2015-02-23T12:22:21Z</dcterms:created>
  <dcterms:modified xsi:type="dcterms:W3CDTF">2019-04-11T07:30:56Z</dcterms:modified>
</cp:coreProperties>
</file>